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56" r:id="rId2"/>
    <p:sldId id="275" r:id="rId3"/>
    <p:sldId id="276" r:id="rId4"/>
    <p:sldId id="257" r:id="rId5"/>
    <p:sldId id="258" r:id="rId6"/>
    <p:sldId id="259" r:id="rId7"/>
    <p:sldId id="260" r:id="rId8"/>
    <p:sldId id="277" r:id="rId9"/>
    <p:sldId id="278" r:id="rId10"/>
    <p:sldId id="261" r:id="rId11"/>
    <p:sldId id="262" r:id="rId12"/>
    <p:sldId id="263" r:id="rId13"/>
    <p:sldId id="264" r:id="rId14"/>
    <p:sldId id="265" r:id="rId15"/>
    <p:sldId id="266" r:id="rId16"/>
    <p:sldId id="271" r:id="rId17"/>
    <p:sldId id="272" r:id="rId18"/>
    <p:sldId id="267" r:id="rId19"/>
    <p:sldId id="269" r:id="rId20"/>
    <p:sldId id="270" r:id="rId21"/>
    <p:sldId id="273" r:id="rId22"/>
    <p:sldId id="279" r:id="rId23"/>
    <p:sldId id="268" r:id="rId24"/>
    <p:sldId id="274"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D44EEB-BC28-444D-9025-B89A0C7322C4}" type="datetimeFigureOut">
              <a:rPr lang="en-US" smtClean="0"/>
              <a:t>11/25/2014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1E8124-C7DA-4343-8638-59537B3640AE}" type="slidenum">
              <a:rPr lang="en-US" smtClean="0"/>
              <a:t>‹#›</a:t>
            </a:fld>
            <a:endParaRPr lang="en-US"/>
          </a:p>
        </p:txBody>
      </p:sp>
    </p:spTree>
    <p:extLst>
      <p:ext uri="{BB962C8B-B14F-4D97-AF65-F5344CB8AC3E}">
        <p14:creationId xmlns:p14="http://schemas.microsoft.com/office/powerpoint/2010/main" val="3542793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1E8124-C7DA-4343-8638-59537B3640AE}" type="slidenum">
              <a:rPr lang="en-US" smtClean="0"/>
              <a:t>11</a:t>
            </a:fld>
            <a:endParaRPr lang="en-US"/>
          </a:p>
        </p:txBody>
      </p:sp>
    </p:spTree>
    <p:extLst>
      <p:ext uri="{BB962C8B-B14F-4D97-AF65-F5344CB8AC3E}">
        <p14:creationId xmlns:p14="http://schemas.microsoft.com/office/powerpoint/2010/main" val="1905077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Reported in the Newsday</a:t>
            </a:r>
            <a:r>
              <a:rPr lang="en-US" baseline="0" dirty="0" smtClean="0"/>
              <a:t> of 23 May 2014</a:t>
            </a:r>
            <a:endParaRPr lang="en-US" dirty="0"/>
          </a:p>
        </p:txBody>
      </p:sp>
      <p:sp>
        <p:nvSpPr>
          <p:cNvPr id="4" name="Slide Number Placeholder 3"/>
          <p:cNvSpPr>
            <a:spLocks noGrp="1"/>
          </p:cNvSpPr>
          <p:nvPr>
            <p:ph type="sldNum" sz="quarter" idx="10"/>
          </p:nvPr>
        </p:nvSpPr>
        <p:spPr/>
        <p:txBody>
          <a:bodyPr/>
          <a:lstStyle/>
          <a:p>
            <a:fld id="{FB1E8124-C7DA-4343-8638-59537B3640AE}" type="slidenum">
              <a:rPr lang="en-US" smtClean="0"/>
              <a:t>15</a:t>
            </a:fld>
            <a:endParaRPr lang="en-US"/>
          </a:p>
        </p:txBody>
      </p:sp>
    </p:spTree>
    <p:extLst>
      <p:ext uri="{BB962C8B-B14F-4D97-AF65-F5344CB8AC3E}">
        <p14:creationId xmlns:p14="http://schemas.microsoft.com/office/powerpoint/2010/main" val="2217516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Reported in The</a:t>
            </a:r>
            <a:r>
              <a:rPr lang="en-US" baseline="0" dirty="0" smtClean="0"/>
              <a:t> Herald of 4 April 2013</a:t>
            </a:r>
            <a:endParaRPr lang="en-US" dirty="0"/>
          </a:p>
        </p:txBody>
      </p:sp>
      <p:sp>
        <p:nvSpPr>
          <p:cNvPr id="4" name="Slide Number Placeholder 3"/>
          <p:cNvSpPr>
            <a:spLocks noGrp="1"/>
          </p:cNvSpPr>
          <p:nvPr>
            <p:ph type="sldNum" sz="quarter" idx="10"/>
          </p:nvPr>
        </p:nvSpPr>
        <p:spPr/>
        <p:txBody>
          <a:bodyPr/>
          <a:lstStyle/>
          <a:p>
            <a:fld id="{FB1E8124-C7DA-4343-8638-59537B3640AE}" type="slidenum">
              <a:rPr lang="en-US" smtClean="0"/>
              <a:t>18</a:t>
            </a:fld>
            <a:endParaRPr lang="en-US"/>
          </a:p>
        </p:txBody>
      </p:sp>
    </p:spTree>
    <p:extLst>
      <p:ext uri="{BB962C8B-B14F-4D97-AF65-F5344CB8AC3E}">
        <p14:creationId xmlns:p14="http://schemas.microsoft.com/office/powerpoint/2010/main" val="4274344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1E8124-C7DA-4343-8638-59537B3640AE}" type="slidenum">
              <a:rPr lang="en-US" smtClean="0"/>
              <a:t>23</a:t>
            </a:fld>
            <a:endParaRPr lang="en-US"/>
          </a:p>
        </p:txBody>
      </p:sp>
    </p:spTree>
    <p:extLst>
      <p:ext uri="{BB962C8B-B14F-4D97-AF65-F5344CB8AC3E}">
        <p14:creationId xmlns:p14="http://schemas.microsoft.com/office/powerpoint/2010/main" val="7184550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318BBA14-D1FF-44C2-BF36-C4349C45E702}" type="datetimeFigureOut">
              <a:rPr lang="en-US" smtClean="0"/>
              <a:t>11/25/2014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8E66595-0EA1-4B5C-99AB-2D43FD4E607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BBA14-D1FF-44C2-BF36-C4349C45E702}"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6595-0EA1-4B5C-99AB-2D43FD4E607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BBA14-D1FF-44C2-BF36-C4349C45E702}"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6595-0EA1-4B5C-99AB-2D43FD4E607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BBA14-D1FF-44C2-BF36-C4349C45E702}"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6595-0EA1-4B5C-99AB-2D43FD4E607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BBA14-D1FF-44C2-BF36-C4349C45E702}"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6595-0EA1-4B5C-99AB-2D43FD4E607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18BBA14-D1FF-44C2-BF36-C4349C45E702}" type="datetimeFigureOut">
              <a:rPr lang="en-US" smtClean="0"/>
              <a:t>11/25/2014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66595-0EA1-4B5C-99AB-2D43FD4E6078}"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18BBA14-D1FF-44C2-BF36-C4349C45E702}" type="datetimeFigureOut">
              <a:rPr lang="en-US" smtClean="0"/>
              <a:t>11/25/2014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E66595-0EA1-4B5C-99AB-2D43FD4E6078}"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8BBA14-D1FF-44C2-BF36-C4349C45E702}" type="datetimeFigureOut">
              <a:rPr lang="en-US" smtClean="0"/>
              <a:t>11/25/2014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E66595-0EA1-4B5C-99AB-2D43FD4E607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BBA14-D1FF-44C2-BF36-C4349C45E702}" type="datetimeFigureOut">
              <a:rPr lang="en-US" smtClean="0"/>
              <a:t>11/25/2014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E66595-0EA1-4B5C-99AB-2D43FD4E607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318BBA14-D1FF-44C2-BF36-C4349C45E702}" type="datetimeFigureOut">
              <a:rPr lang="en-US" smtClean="0"/>
              <a:t>11/25/2014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28E66595-0EA1-4B5C-99AB-2D43FD4E607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318BBA14-D1FF-44C2-BF36-C4349C45E702}" type="datetimeFigureOut">
              <a:rPr lang="en-US" smtClean="0"/>
              <a:t>11/25/2014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28E66595-0EA1-4B5C-99AB-2D43FD4E607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318BBA14-D1FF-44C2-BF36-C4349C45E702}" type="datetimeFigureOut">
              <a:rPr lang="en-US" smtClean="0"/>
              <a:t>11/25/2014</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8E66595-0EA1-4B5C-99AB-2D43FD4E60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herald.co.zw/index.php?view=article&amp;catid=37:top-stories&amp;id=73205:dynamos-lose-name-logo-over-debt&amp;format=pdf&amp;option=com_content&amp;Itemid=130" TargetMode="External"/><Relationship Id="rId7" Type="http://schemas.openxmlformats.org/officeDocument/2006/relationships/hyperlink" Target="http://www.herald.co.zw/index.php?option=com_mailto&amp;tmpl=component&amp;link=590958a092982e2226a6e04f69d568d800cd413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www.herald.co.zw/index.php?view=article&amp;catid=37:top-stories&amp;id=73205:dynamos-lose-name-logo-over-debt&amp;tmpl=component&amp;print=1&amp;layout=default&amp;page=&amp;option=com_content&amp;Itemid=130" TargetMode="Externa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nkomo@dnmattorneys.com" TargetMode="External"/><Relationship Id="rId2" Type="http://schemas.openxmlformats.org/officeDocument/2006/relationships/hyperlink" Target="mailto:mnkomo@ipiqbusiness.co.z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143000"/>
            <a:ext cx="7086600" cy="3352800"/>
          </a:xfrm>
        </p:spPr>
        <p:txBody>
          <a:bodyPr>
            <a:normAutofit fontScale="90000"/>
          </a:bodyPr>
          <a:lstStyle/>
          <a:p>
            <a:pPr marL="0" marR="0">
              <a:spcBef>
                <a:spcPts val="0"/>
              </a:spcBef>
              <a:spcAft>
                <a:spcPts val="0"/>
              </a:spcAft>
              <a:tabLst>
                <a:tab pos="709930" algn="l"/>
              </a:tabLst>
            </a:pPr>
            <a:r>
              <a:rPr lang="en-US" sz="3100" b="1" dirty="0" smtClean="0">
                <a:effectLst/>
                <a:latin typeface="Arial"/>
                <a:ea typeface="SimSun"/>
              </a:rPr>
              <a:t>The Role and Importance of Effective </a:t>
            </a:r>
            <a:r>
              <a:rPr lang="en-US" sz="3100" b="1" dirty="0" smtClean="0">
                <a:effectLst/>
                <a:latin typeface="Arial"/>
                <a:ea typeface="SimSun"/>
              </a:rPr>
              <a:t>IP </a:t>
            </a:r>
            <a:r>
              <a:rPr lang="en-US" sz="3100" b="1" dirty="0" smtClean="0">
                <a:effectLst/>
                <a:latin typeface="Arial"/>
                <a:ea typeface="SimSun"/>
              </a:rPr>
              <a:t>Asset Management in Enhancing the Competitiveness and Productivity of Small and Medium Enterprises (SMEs) </a:t>
            </a:r>
            <a:r>
              <a:rPr lang="en-US" sz="3200" b="1" dirty="0" smtClean="0">
                <a:effectLst/>
                <a:latin typeface="Arial"/>
                <a:ea typeface="SimSun"/>
              </a:rPr>
              <a:t>– </a:t>
            </a:r>
            <a:r>
              <a:rPr lang="en-US" sz="3100" b="1" i="1" dirty="0" smtClean="0">
                <a:effectLst/>
                <a:latin typeface="Arial"/>
                <a:ea typeface="SimSun"/>
              </a:rPr>
              <a:t>The Zimbabwean Experience </a:t>
            </a:r>
            <a:r>
              <a:rPr lang="en-US" sz="3200" dirty="0" smtClean="0">
                <a:effectLst/>
                <a:latin typeface="Arial"/>
                <a:ea typeface="SimSun"/>
              </a:rPr>
              <a:t/>
            </a:r>
            <a:br>
              <a:rPr lang="en-US" sz="3200" dirty="0" smtClean="0">
                <a:effectLst/>
                <a:latin typeface="Arial"/>
                <a:ea typeface="SimSun"/>
              </a:rPr>
            </a:br>
            <a:endParaRPr lang="en-US" dirty="0"/>
          </a:p>
        </p:txBody>
      </p:sp>
      <p:sp>
        <p:nvSpPr>
          <p:cNvPr id="3" name="Subtitle 2"/>
          <p:cNvSpPr>
            <a:spLocks noGrp="1"/>
          </p:cNvSpPr>
          <p:nvPr>
            <p:ph type="subTitle" idx="1"/>
          </p:nvPr>
        </p:nvSpPr>
        <p:spPr>
          <a:xfrm>
            <a:off x="1752600" y="4114800"/>
            <a:ext cx="5712179" cy="1524000"/>
          </a:xfrm>
        </p:spPr>
        <p:txBody>
          <a:bodyPr>
            <a:normAutofit fontScale="70000" lnSpcReduction="20000"/>
          </a:bodyPr>
          <a:lstStyle/>
          <a:p>
            <a:r>
              <a:rPr lang="en-US" dirty="0" smtClean="0"/>
              <a:t>Presentation by Moses </a:t>
            </a:r>
            <a:r>
              <a:rPr lang="en-US" dirty="0" err="1" smtClean="0"/>
              <a:t>Nkomo</a:t>
            </a:r>
            <a:endParaRPr lang="en-US" dirty="0" smtClean="0"/>
          </a:p>
          <a:p>
            <a:r>
              <a:rPr lang="en-US" dirty="0" smtClean="0"/>
              <a:t>IP attorney at </a:t>
            </a:r>
            <a:r>
              <a:rPr lang="en-US" dirty="0" err="1" smtClean="0"/>
              <a:t>Donsa-Nkomo</a:t>
            </a:r>
            <a:r>
              <a:rPr lang="en-US" dirty="0" smtClean="0"/>
              <a:t> &amp; </a:t>
            </a:r>
            <a:r>
              <a:rPr lang="en-US" dirty="0" err="1" smtClean="0"/>
              <a:t>Mutangi</a:t>
            </a:r>
            <a:r>
              <a:rPr lang="en-US" dirty="0" smtClean="0"/>
              <a:t> IP Attorneys</a:t>
            </a:r>
          </a:p>
          <a:p>
            <a:r>
              <a:rPr lang="en-US" dirty="0" smtClean="0"/>
              <a:t>IP lecturer at University of Zimbabwe</a:t>
            </a:r>
          </a:p>
          <a:p>
            <a:r>
              <a:rPr lang="en-US" dirty="0" smtClean="0"/>
              <a:t>IP Consultant at IPIQ Business Solutions (Private) </a:t>
            </a:r>
            <a:r>
              <a:rPr lang="en-US" dirty="0" smtClean="0"/>
              <a:t>Limited</a:t>
            </a:r>
          </a:p>
          <a:p>
            <a:r>
              <a:rPr lang="en-US" dirty="0" smtClean="0"/>
              <a:t>Harare, November 2014</a:t>
            </a:r>
            <a:endParaRPr lang="en-US" dirty="0"/>
          </a:p>
        </p:txBody>
      </p:sp>
    </p:spTree>
    <p:extLst>
      <p:ext uri="{BB962C8B-B14F-4D97-AF65-F5344CB8AC3E}">
        <p14:creationId xmlns:p14="http://schemas.microsoft.com/office/powerpoint/2010/main" val="299498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Mechanisms to unlock the value of IP</a:t>
            </a:r>
            <a:endParaRPr lang="en-US" dirty="0"/>
          </a:p>
        </p:txBody>
      </p:sp>
      <p:sp>
        <p:nvSpPr>
          <p:cNvPr id="3" name="Content Placeholder 2"/>
          <p:cNvSpPr>
            <a:spLocks noGrp="1"/>
          </p:cNvSpPr>
          <p:nvPr>
            <p:ph idx="1"/>
          </p:nvPr>
        </p:nvSpPr>
        <p:spPr/>
        <p:txBody>
          <a:bodyPr>
            <a:normAutofit fontScale="85000" lnSpcReduction="10000"/>
          </a:bodyPr>
          <a:lstStyle/>
          <a:p>
            <a:pPr lvl="0" eaLnBrk="0" fontAlgn="base" hangingPunct="0">
              <a:spcAft>
                <a:spcPct val="0"/>
              </a:spcAft>
              <a:buFontTx/>
              <a:buChar char="•"/>
            </a:pPr>
            <a:r>
              <a:rPr kumimoji="0" lang="en-US" sz="4800" b="1" i="0" u="none" strike="noStrike" kern="0" cap="none" spc="0" normalizeH="0" baseline="0" noProof="0" dirty="0" smtClean="0">
                <a:ln>
                  <a:noFill/>
                </a:ln>
                <a:effectLst/>
                <a:uLnTx/>
                <a:uFillTx/>
                <a:latin typeface="Times New Roman"/>
                <a:ea typeface="+mn-ea"/>
                <a:cs typeface="+mn-cs"/>
              </a:rPr>
              <a:t>Own Use </a:t>
            </a:r>
          </a:p>
          <a:p>
            <a:pPr lvl="0" eaLnBrk="0" fontAlgn="base" hangingPunct="0">
              <a:spcAft>
                <a:spcPct val="0"/>
              </a:spcAft>
              <a:buFontTx/>
              <a:buChar char="•"/>
            </a:pPr>
            <a:r>
              <a:rPr kumimoji="0" lang="en-US" sz="4800" b="1" i="0" u="none" strike="noStrike" kern="0" cap="none" spc="0" normalizeH="0" baseline="0" noProof="0" dirty="0" smtClean="0">
                <a:ln>
                  <a:noFill/>
                </a:ln>
                <a:effectLst/>
                <a:uLnTx/>
                <a:uFillTx/>
                <a:latin typeface="Times New Roman"/>
                <a:ea typeface="+mn-ea"/>
                <a:cs typeface="+mn-cs"/>
              </a:rPr>
              <a:t>Licensing (in, out, cross)</a:t>
            </a:r>
          </a:p>
          <a:p>
            <a:pPr lvl="0" eaLnBrk="0" fontAlgn="base" hangingPunct="0">
              <a:spcAft>
                <a:spcPct val="0"/>
              </a:spcAft>
              <a:buFontTx/>
              <a:buChar char="•"/>
            </a:pPr>
            <a:r>
              <a:rPr kumimoji="0" lang="en-US" sz="4800" b="1" i="0" u="none" strike="noStrike" kern="0" cap="none" spc="0" normalizeH="0" baseline="0" noProof="0" dirty="0" smtClean="0">
                <a:ln>
                  <a:noFill/>
                </a:ln>
                <a:effectLst/>
                <a:uLnTx/>
                <a:uFillTx/>
                <a:latin typeface="Times New Roman"/>
                <a:ea typeface="+mn-ea"/>
                <a:cs typeface="+mn-cs"/>
              </a:rPr>
              <a:t>Franchising</a:t>
            </a:r>
          </a:p>
          <a:p>
            <a:pPr lvl="0" eaLnBrk="0" fontAlgn="base" hangingPunct="0">
              <a:spcAft>
                <a:spcPct val="0"/>
              </a:spcAft>
              <a:buFontTx/>
              <a:buChar char="•"/>
            </a:pPr>
            <a:r>
              <a:rPr kumimoji="0" lang="en-US" sz="4800" b="1" i="0" u="none" strike="noStrike" kern="0" cap="none" spc="0" normalizeH="0" baseline="0" noProof="0" dirty="0" smtClean="0">
                <a:ln>
                  <a:noFill/>
                </a:ln>
                <a:effectLst/>
                <a:uLnTx/>
                <a:uFillTx/>
                <a:latin typeface="Times New Roman"/>
                <a:ea typeface="+mn-ea"/>
                <a:cs typeface="+mn-cs"/>
              </a:rPr>
              <a:t>Merchandising (Mickey Mouse, Hello Kitty)</a:t>
            </a:r>
            <a:endParaRPr kumimoji="0" lang="en-US" sz="4800" b="1" i="1" u="none" strike="noStrike" kern="0" cap="none" spc="0" normalizeH="0" baseline="0" noProof="0" dirty="0" smtClean="0">
              <a:ln>
                <a:noFill/>
              </a:ln>
              <a:effectLst/>
              <a:uLnTx/>
              <a:uFillTx/>
              <a:latin typeface="Times New Roman"/>
              <a:ea typeface="+mn-ea"/>
              <a:cs typeface="+mn-cs"/>
            </a:endParaRPr>
          </a:p>
          <a:p>
            <a:endParaRPr lang="en-US" dirty="0"/>
          </a:p>
        </p:txBody>
      </p:sp>
    </p:spTree>
    <p:extLst>
      <p:ext uri="{BB962C8B-B14F-4D97-AF65-F5344CB8AC3E}">
        <p14:creationId xmlns:p14="http://schemas.microsoft.com/office/powerpoint/2010/main" val="169215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z="5400" b="1" i="0" u="none" strike="noStrike" kern="0" cap="none" spc="0" normalizeH="0" baseline="0" noProof="0" dirty="0" smtClean="0">
                <a:ln>
                  <a:noFill/>
                </a:ln>
                <a:solidFill>
                  <a:srgbClr val="000000"/>
                </a:solidFill>
                <a:effectLst>
                  <a:outerShdw blurRad="38100" dist="38100" dir="2700000" algn="tl">
                    <a:srgbClr val="FFFFFF"/>
                  </a:outerShdw>
                </a:effectLst>
                <a:uLnTx/>
                <a:uFillTx/>
                <a:latin typeface="Times New Roman"/>
                <a:ea typeface="+mj-ea"/>
                <a:cs typeface="+mj-cs"/>
              </a:rPr>
              <a:t>Protection of IP</a:t>
            </a:r>
            <a:endParaRPr lang="en-US" dirty="0"/>
          </a:p>
        </p:txBody>
      </p:sp>
      <p:sp>
        <p:nvSpPr>
          <p:cNvPr id="14" name="Text Box 18"/>
          <p:cNvSpPr txBox="1">
            <a:spLocks noGrp="1" noChangeArrowheads="1"/>
          </p:cNvSpPr>
          <p:nvPr>
            <p:ph idx="1"/>
          </p:nvPr>
        </p:nvSpPr>
        <p:spPr bwMode="auto">
          <a:xfrm>
            <a:off x="457200" y="1600200"/>
            <a:ext cx="214834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Text" lastClr="000000"/>
                </a:solidFill>
                <a:effectLst>
                  <a:outerShdw blurRad="38100" dist="38100" dir="2700000" algn="tl">
                    <a:srgbClr val="C0C0C0"/>
                  </a:outerShdw>
                </a:effectLst>
                <a:uLnTx/>
                <a:uFillTx/>
              </a:rPr>
              <a:t>Value</a:t>
            </a:r>
            <a:r>
              <a:rPr kumimoji="0" lang="en-US" sz="2800" b="0" i="0" u="none" strike="noStrike" kern="0" cap="none" spc="0" normalizeH="0" baseline="0" noProof="0" dirty="0" smtClean="0">
                <a:ln>
                  <a:noFill/>
                </a:ln>
                <a:solidFill>
                  <a:sysClr val="windowText" lastClr="000000"/>
                </a:solidFill>
                <a:effectLst>
                  <a:outerShdw blurRad="38100" dist="38100" dir="2700000" algn="tl">
                    <a:srgbClr val="C0C0C0"/>
                  </a:outerShdw>
                </a:effectLst>
                <a:uLnTx/>
                <a:uFillTx/>
                <a:latin typeface="Albertus Medium" pitchFamily="34" charset="0"/>
              </a:rPr>
              <a:t> </a:t>
            </a:r>
            <a:r>
              <a:rPr kumimoji="0" lang="en-US" sz="2800" b="1" i="0" u="none" strike="noStrike" kern="0" cap="none" spc="0" normalizeH="0" baseline="0" noProof="0" dirty="0" smtClean="0">
                <a:ln>
                  <a:noFill/>
                </a:ln>
                <a:solidFill>
                  <a:sysClr val="windowText" lastClr="000000"/>
                </a:solidFill>
                <a:effectLst>
                  <a:outerShdw blurRad="38100" dist="38100" dir="2700000" algn="tl">
                    <a:srgbClr val="C0C0C0"/>
                  </a:outerShdw>
                </a:effectLst>
                <a:uLnTx/>
                <a:uFillTx/>
              </a:rPr>
              <a:t>adding</a:t>
            </a:r>
          </a:p>
        </p:txBody>
      </p:sp>
      <p:grpSp>
        <p:nvGrpSpPr>
          <p:cNvPr id="4" name="Group 3"/>
          <p:cNvGrpSpPr>
            <a:grpSpLocks/>
          </p:cNvGrpSpPr>
          <p:nvPr/>
        </p:nvGrpSpPr>
        <p:grpSpPr bwMode="auto">
          <a:xfrm>
            <a:off x="1758950" y="1981200"/>
            <a:ext cx="5410200" cy="3619500"/>
            <a:chOff x="912" y="1008"/>
            <a:chExt cx="3048" cy="2376"/>
          </a:xfrm>
        </p:grpSpPr>
        <p:grpSp>
          <p:nvGrpSpPr>
            <p:cNvPr id="5" name="Group 4"/>
            <p:cNvGrpSpPr>
              <a:grpSpLocks/>
            </p:cNvGrpSpPr>
            <p:nvPr/>
          </p:nvGrpSpPr>
          <p:grpSpPr bwMode="auto">
            <a:xfrm>
              <a:off x="912" y="1008"/>
              <a:ext cx="3048" cy="2376"/>
              <a:chOff x="1248" y="240"/>
              <a:chExt cx="4176" cy="3600"/>
            </a:xfrm>
          </p:grpSpPr>
          <p:sp>
            <p:nvSpPr>
              <p:cNvPr id="10" name="Pyr1"/>
              <p:cNvSpPr>
                <a:spLocks noEditPoints="1" noChangeArrowheads="1"/>
              </p:cNvSpPr>
              <p:nvPr/>
            </p:nvSpPr>
            <p:spPr bwMode="auto">
              <a:xfrm>
                <a:off x="2873" y="240"/>
                <a:ext cx="936" cy="798"/>
              </a:xfrm>
              <a:custGeom>
                <a:avLst/>
                <a:gdLst>
                  <a:gd name="T0" fmla="*/ 10800 w 21600"/>
                  <a:gd name="T1" fmla="*/ 0 h 21600"/>
                  <a:gd name="T2" fmla="*/ 21600 w 21600"/>
                  <a:gd name="T3" fmla="*/ 21600 h 21600"/>
                  <a:gd name="T4" fmla="*/ 0 w 21600"/>
                  <a:gd name="T5" fmla="*/ 21600 h 21600"/>
                  <a:gd name="T6" fmla="*/ 5400 w 21600"/>
                  <a:gd name="T7" fmla="*/ 11800 h 21600"/>
                  <a:gd name="T8" fmla="*/ 16200 w 21600"/>
                  <a:gd name="T9" fmla="*/ 20600 h 21600"/>
                </a:gdLst>
                <a:ahLst/>
                <a:cxnLst>
                  <a:cxn ang="0">
                    <a:pos x="T0" y="T1"/>
                  </a:cxn>
                  <a:cxn ang="0">
                    <a:pos x="T2" y="T3"/>
                  </a:cxn>
                  <a:cxn ang="0">
                    <a:pos x="T4" y="T5"/>
                  </a:cxn>
                </a:cxnLst>
                <a:rect l="T6" t="T7" r="T8" b="T9"/>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 name="Pyr2"/>
              <p:cNvSpPr>
                <a:spLocks noEditPoints="1" noChangeArrowheads="1"/>
              </p:cNvSpPr>
              <p:nvPr/>
            </p:nvSpPr>
            <p:spPr bwMode="auto">
              <a:xfrm>
                <a:off x="2331" y="1038"/>
                <a:ext cx="2015" cy="936"/>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500 h 21600"/>
                  <a:gd name="T10" fmla="*/ 15812 w 21600"/>
                  <a:gd name="T11" fmla="*/ 21100 h 21600"/>
                </a:gdLst>
                <a:ahLst/>
                <a:cxnLst>
                  <a:cxn ang="0">
                    <a:pos x="T0" y="T1"/>
                  </a:cxn>
                  <a:cxn ang="0">
                    <a:pos x="T2" y="T3"/>
                  </a:cxn>
                  <a:cxn ang="0">
                    <a:pos x="T4" y="T5"/>
                  </a:cxn>
                  <a:cxn ang="0">
                    <a:pos x="T6" y="T7"/>
                  </a:cxn>
                </a:cxnLst>
                <a:rect l="T8" t="T9" r="T10" b="T11"/>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 name="Pyr3"/>
              <p:cNvSpPr>
                <a:spLocks noEditPoints="1" noChangeArrowheads="1"/>
              </p:cNvSpPr>
              <p:nvPr/>
            </p:nvSpPr>
            <p:spPr bwMode="auto">
              <a:xfrm>
                <a:off x="1795" y="1974"/>
                <a:ext cx="3087" cy="935"/>
              </a:xfrm>
              <a:custGeom>
                <a:avLst/>
                <a:gdLst>
                  <a:gd name="T0" fmla="*/ 3768 w 21600"/>
                  <a:gd name="T1" fmla="*/ 0 h 21600"/>
                  <a:gd name="T2" fmla="*/ 17831 w 21600"/>
                  <a:gd name="T3" fmla="*/ 0 h 21600"/>
                  <a:gd name="T4" fmla="*/ 21600 w 21600"/>
                  <a:gd name="T5" fmla="*/ 21600 h 21600"/>
                  <a:gd name="T6" fmla="*/ 0 w 21600"/>
                  <a:gd name="T7" fmla="*/ 21600 h 21600"/>
                  <a:gd name="T8" fmla="*/ 5287 w 21600"/>
                  <a:gd name="T9" fmla="*/ 500 h 21600"/>
                  <a:gd name="T10" fmla="*/ 16312 w 21600"/>
                  <a:gd name="T11" fmla="*/ 21100 h 21600"/>
                </a:gdLst>
                <a:ahLst/>
                <a:cxnLst>
                  <a:cxn ang="0">
                    <a:pos x="T0" y="T1"/>
                  </a:cxn>
                  <a:cxn ang="0">
                    <a:pos x="T2" y="T3"/>
                  </a:cxn>
                  <a:cxn ang="0">
                    <a:pos x="T4" y="T5"/>
                  </a:cxn>
                  <a:cxn ang="0">
                    <a:pos x="T6" y="T7"/>
                  </a:cxn>
                </a:cxnLst>
                <a:rect l="T8" t="T9" r="T10" b="T11"/>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 name="Pyr4"/>
              <p:cNvSpPr>
                <a:spLocks noEditPoints="1" noChangeArrowheads="1"/>
              </p:cNvSpPr>
              <p:nvPr/>
            </p:nvSpPr>
            <p:spPr bwMode="auto">
              <a:xfrm>
                <a:off x="1248" y="2904"/>
                <a:ext cx="4176" cy="936"/>
              </a:xfrm>
              <a:custGeom>
                <a:avLst/>
                <a:gdLst>
                  <a:gd name="T0" fmla="*/ 2793 w 21600"/>
                  <a:gd name="T1" fmla="*/ 0 h 21600"/>
                  <a:gd name="T2" fmla="*/ 18806 w 21600"/>
                  <a:gd name="T3" fmla="*/ 0 h 21600"/>
                  <a:gd name="T4" fmla="*/ 21600 w 21600"/>
                  <a:gd name="T5" fmla="*/ 21600 h 21600"/>
                  <a:gd name="T6" fmla="*/ 0 w 21600"/>
                  <a:gd name="T7" fmla="*/ 21600 h 21600"/>
                  <a:gd name="T8" fmla="*/ 3287 w 21600"/>
                  <a:gd name="T9" fmla="*/ 500 h 21600"/>
                  <a:gd name="T10" fmla="*/ 17312 w 21600"/>
                  <a:gd name="T11" fmla="*/ 21100 h 21600"/>
                </a:gdLst>
                <a:ahLst/>
                <a:cxnLst>
                  <a:cxn ang="0">
                    <a:pos x="T0" y="T1"/>
                  </a:cxn>
                  <a:cxn ang="0">
                    <a:pos x="T2" y="T3"/>
                  </a:cxn>
                  <a:cxn ang="0">
                    <a:pos x="T4" y="T5"/>
                  </a:cxn>
                  <a:cxn ang="0">
                    <a:pos x="T6" y="T7"/>
                  </a:cxn>
                </a:cxnLst>
                <a:rect l="T8" t="T9" r="T10" b="T11"/>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6" name="Text Box 9"/>
            <p:cNvSpPr txBox="1">
              <a:spLocks noChangeArrowheads="1"/>
            </p:cNvSpPr>
            <p:nvPr/>
          </p:nvSpPr>
          <p:spPr bwMode="auto">
            <a:xfrm>
              <a:off x="2250" y="1265"/>
              <a:ext cx="367"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smtClean="0">
                  <a:ln>
                    <a:noFill/>
                  </a:ln>
                  <a:solidFill>
                    <a:sysClr val="windowText" lastClr="000000"/>
                  </a:solidFill>
                  <a:effectLst>
                    <a:outerShdw blurRad="38100" dist="38100" dir="2700000" algn="tl">
                      <a:srgbClr val="C0C0C0"/>
                    </a:outerShdw>
                  </a:effectLst>
                  <a:uLnTx/>
                  <a:uFillTx/>
                  <a:latin typeface="Albertus Medium" pitchFamily="34" charset="0"/>
                </a:rPr>
                <a:t> </a:t>
              </a:r>
              <a:r>
                <a:rPr kumimoji="0" lang="en-US" sz="1600" b="1" i="0" u="none" strike="noStrike" kern="0" cap="none" spc="0" normalizeH="0" baseline="0" noProof="0" smtClean="0">
                  <a:ln>
                    <a:noFill/>
                  </a:ln>
                  <a:solidFill>
                    <a:sysClr val="windowText" lastClr="000000"/>
                  </a:solidFill>
                  <a:effectLst>
                    <a:outerShdw blurRad="38100" dist="38100" dir="2700000" algn="tl">
                      <a:srgbClr val="C0C0C0"/>
                    </a:outerShdw>
                  </a:effectLst>
                  <a:uLnTx/>
                  <a:uFillTx/>
                </a:rPr>
                <a:t>Ideas</a:t>
              </a:r>
              <a:endParaRPr kumimoji="0" lang="en-US" sz="1600" b="1" i="0" u="none" strike="noStrike" kern="0" cap="none" spc="0" normalizeH="0" baseline="0" noProof="0" smtClean="0">
                <a:ln>
                  <a:noFill/>
                </a:ln>
                <a:solidFill>
                  <a:sysClr val="windowText" lastClr="000000"/>
                </a:solidFill>
                <a:effectLst>
                  <a:outerShdw blurRad="38100" dist="38100" dir="2700000" algn="tl">
                    <a:srgbClr val="C0C0C0"/>
                  </a:outerShdw>
                </a:effectLst>
                <a:uLnTx/>
                <a:uFillTx/>
                <a:latin typeface="Albertus Medium" pitchFamily="34" charset="0"/>
              </a:endParaRPr>
            </a:p>
          </p:txBody>
        </p:sp>
        <p:sp>
          <p:nvSpPr>
            <p:cNvPr id="7" name="Text Box 10"/>
            <p:cNvSpPr txBox="1">
              <a:spLocks noChangeArrowheads="1"/>
            </p:cNvSpPr>
            <p:nvPr/>
          </p:nvSpPr>
          <p:spPr bwMode="auto">
            <a:xfrm>
              <a:off x="2045" y="1731"/>
              <a:ext cx="689"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smtClean="0">
                  <a:ln>
                    <a:noFill/>
                  </a:ln>
                  <a:solidFill>
                    <a:sysClr val="windowText" lastClr="000000"/>
                  </a:solidFill>
                  <a:effectLst>
                    <a:outerShdw blurRad="38100" dist="38100" dir="2700000" algn="tl">
                      <a:srgbClr val="C0C0C0"/>
                    </a:outerShdw>
                  </a:effectLst>
                  <a:uLnTx/>
                  <a:uFillTx/>
                  <a:latin typeface="Albertus Medium" pitchFamily="34" charset="0"/>
                </a:rPr>
                <a:t>  </a:t>
              </a:r>
              <a:r>
                <a:rPr kumimoji="0" lang="en-US" sz="2000" b="1" i="0" u="none" strike="noStrike" kern="0" cap="none" spc="0" normalizeH="0" baseline="0" noProof="0" smtClean="0">
                  <a:ln>
                    <a:noFill/>
                  </a:ln>
                  <a:solidFill>
                    <a:sysClr val="windowText" lastClr="000000"/>
                  </a:solidFill>
                  <a:effectLst>
                    <a:outerShdw blurRad="38100" dist="38100" dir="2700000" algn="tl">
                      <a:srgbClr val="C0C0C0"/>
                    </a:outerShdw>
                  </a:effectLst>
                  <a:uLnTx/>
                  <a:uFillTx/>
                </a:rPr>
                <a:t>Research</a:t>
              </a:r>
              <a:endParaRPr kumimoji="0" lang="en-US" sz="2000" b="0" i="0" u="none" strike="noStrike" kern="0" cap="none" spc="0" normalizeH="0" baseline="0" noProof="0" smtClean="0">
                <a:ln>
                  <a:noFill/>
                </a:ln>
                <a:solidFill>
                  <a:sysClr val="windowText" lastClr="000000"/>
                </a:solidFill>
                <a:effectLst>
                  <a:outerShdw blurRad="38100" dist="38100" dir="2700000" algn="tl">
                    <a:srgbClr val="C0C0C0"/>
                  </a:outerShdw>
                </a:effectLst>
                <a:uLnTx/>
                <a:uFillTx/>
                <a:latin typeface="Albertus Medium" pitchFamily="34" charset="0"/>
              </a:endParaRPr>
            </a:p>
          </p:txBody>
        </p:sp>
        <p:sp>
          <p:nvSpPr>
            <p:cNvPr id="8" name="Text Box 11"/>
            <p:cNvSpPr txBox="1">
              <a:spLocks noChangeArrowheads="1"/>
            </p:cNvSpPr>
            <p:nvPr/>
          </p:nvSpPr>
          <p:spPr bwMode="auto">
            <a:xfrm>
              <a:off x="1780" y="2257"/>
              <a:ext cx="1275" cy="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smtClean="0">
                  <a:ln>
                    <a:noFill/>
                  </a:ln>
                  <a:solidFill>
                    <a:sysClr val="windowText" lastClr="000000"/>
                  </a:solidFill>
                  <a:effectLst>
                    <a:outerShdw blurRad="38100" dist="38100" dir="2700000" algn="tl">
                      <a:srgbClr val="C0C0C0"/>
                    </a:outerShdw>
                  </a:effectLst>
                  <a:uLnTx/>
                  <a:uFillTx/>
                  <a:latin typeface="Albertus Medium" pitchFamily="34" charset="0"/>
                </a:rPr>
                <a:t>   </a:t>
              </a:r>
              <a:r>
                <a:rPr kumimoji="0" lang="en-US" sz="2800" b="1" i="0" u="none" strike="noStrike" kern="0" cap="none" spc="0" normalizeH="0" baseline="0" noProof="0" smtClean="0">
                  <a:ln>
                    <a:noFill/>
                  </a:ln>
                  <a:solidFill>
                    <a:sysClr val="windowText" lastClr="000000"/>
                  </a:solidFill>
                  <a:effectLst>
                    <a:outerShdw blurRad="38100" dist="38100" dir="2700000" algn="tl">
                      <a:srgbClr val="C0C0C0"/>
                    </a:outerShdw>
                  </a:effectLst>
                  <a:uLnTx/>
                  <a:uFillTx/>
                </a:rPr>
                <a:t>Technologies</a:t>
              </a:r>
              <a:endParaRPr kumimoji="0" lang="en-US" sz="2800" b="0" i="0" u="none" strike="noStrike" kern="0" cap="none" spc="0" normalizeH="0" baseline="0" noProof="0" smtClean="0">
                <a:ln>
                  <a:noFill/>
                </a:ln>
                <a:solidFill>
                  <a:sysClr val="windowText" lastClr="000000"/>
                </a:solidFill>
                <a:effectLst>
                  <a:outerShdw blurRad="38100" dist="38100" dir="2700000" algn="tl">
                    <a:srgbClr val="C0C0C0"/>
                  </a:outerShdw>
                </a:effectLst>
                <a:uLnTx/>
                <a:uFillTx/>
                <a:latin typeface="Albertus Medium" pitchFamily="34" charset="0"/>
              </a:endParaRPr>
            </a:p>
          </p:txBody>
        </p:sp>
        <p:sp>
          <p:nvSpPr>
            <p:cNvPr id="9" name="Text Box 12"/>
            <p:cNvSpPr txBox="1">
              <a:spLocks noChangeArrowheads="1"/>
            </p:cNvSpPr>
            <p:nvPr/>
          </p:nvSpPr>
          <p:spPr bwMode="auto">
            <a:xfrm>
              <a:off x="1795" y="2774"/>
              <a:ext cx="1282" cy="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smtClean="0">
                  <a:ln>
                    <a:noFill/>
                  </a:ln>
                  <a:solidFill>
                    <a:sysClr val="windowText" lastClr="000000"/>
                  </a:solidFill>
                  <a:effectLst>
                    <a:outerShdw blurRad="38100" dist="38100" dir="2700000" algn="tl">
                      <a:srgbClr val="C0C0C0"/>
                    </a:outerShdw>
                  </a:effectLst>
                  <a:uLnTx/>
                  <a:uFillTx/>
                </a:rPr>
                <a:t> Products</a:t>
              </a:r>
              <a:endParaRPr kumimoji="0" lang="en-US" sz="4400" b="0" i="0" u="none" strike="noStrike" kern="0" cap="none" spc="0" normalizeH="0" baseline="0" noProof="0" smtClean="0">
                <a:ln>
                  <a:noFill/>
                </a:ln>
                <a:solidFill>
                  <a:sysClr val="windowText" lastClr="000000"/>
                </a:solidFill>
                <a:effectLst>
                  <a:outerShdw blurRad="38100" dist="38100" dir="2700000" algn="tl">
                    <a:srgbClr val="C0C0C0"/>
                  </a:outerShdw>
                </a:effectLst>
                <a:uLnTx/>
                <a:uFillTx/>
                <a:latin typeface="Albertus Medium" pitchFamily="34" charset="0"/>
              </a:endParaRPr>
            </a:p>
          </p:txBody>
        </p:sp>
      </p:grpSp>
      <p:sp>
        <p:nvSpPr>
          <p:cNvPr id="15" name="Line 17"/>
          <p:cNvSpPr>
            <a:spLocks noChangeShapeType="1"/>
          </p:cNvSpPr>
          <p:nvPr/>
        </p:nvSpPr>
        <p:spPr bwMode="auto">
          <a:xfrm>
            <a:off x="1447800" y="2283675"/>
            <a:ext cx="0" cy="3200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6" name="Text Box 15"/>
          <p:cNvSpPr txBox="1">
            <a:spLocks noChangeArrowheads="1"/>
          </p:cNvSpPr>
          <p:nvPr/>
        </p:nvSpPr>
        <p:spPr bwMode="auto">
          <a:xfrm>
            <a:off x="5275263" y="2084388"/>
            <a:ext cx="3165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3333CC"/>
                </a:solidFill>
                <a:effectLst/>
                <a:uLnTx/>
                <a:uFillTx/>
              </a:rPr>
              <a:t>Confidentiality or Nondisclosure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3333CC"/>
                </a:solidFill>
                <a:effectLst/>
                <a:uLnTx/>
                <a:uFillTx/>
              </a:rPr>
              <a:t>Agreements (Trade Secrets)</a:t>
            </a:r>
          </a:p>
        </p:txBody>
      </p:sp>
      <p:sp>
        <p:nvSpPr>
          <p:cNvPr id="17" name="Text Box 14"/>
          <p:cNvSpPr txBox="1">
            <a:spLocks noChangeArrowheads="1"/>
          </p:cNvSpPr>
          <p:nvPr/>
        </p:nvSpPr>
        <p:spPr bwMode="auto">
          <a:xfrm>
            <a:off x="6189663" y="2973388"/>
            <a:ext cx="228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3333CC"/>
                </a:solidFill>
                <a:effectLst/>
                <a:uLnTx/>
                <a:uFillTx/>
              </a:rPr>
              <a:t>Collaborative Research</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3333CC"/>
                </a:solidFill>
                <a:effectLst/>
                <a:uLnTx/>
                <a:uFillTx/>
              </a:rPr>
              <a:t>Agreement</a:t>
            </a:r>
          </a:p>
        </p:txBody>
      </p:sp>
      <p:sp>
        <p:nvSpPr>
          <p:cNvPr id="18" name="Text Box 13"/>
          <p:cNvSpPr txBox="1">
            <a:spLocks noChangeArrowheads="1"/>
          </p:cNvSpPr>
          <p:nvPr/>
        </p:nvSpPr>
        <p:spPr bwMode="auto">
          <a:xfrm>
            <a:off x="6611938" y="3989388"/>
            <a:ext cx="838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3333CC"/>
                </a:solidFill>
                <a:effectLst/>
                <a:uLnTx/>
                <a:uFillTx/>
              </a:rPr>
              <a:t>Patents</a:t>
            </a:r>
          </a:p>
        </p:txBody>
      </p:sp>
      <p:sp>
        <p:nvSpPr>
          <p:cNvPr id="19" name="Text Box 16"/>
          <p:cNvSpPr txBox="1">
            <a:spLocks noChangeArrowheads="1"/>
          </p:cNvSpPr>
          <p:nvPr/>
        </p:nvSpPr>
        <p:spPr bwMode="auto">
          <a:xfrm>
            <a:off x="7034213" y="4827588"/>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3333CC"/>
                </a:solidFill>
                <a:effectLst/>
                <a:uLnTx/>
                <a:uFillTx/>
              </a:rPr>
              <a:t>Technology Licensing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3333CC"/>
                </a:solidFill>
                <a:effectLst/>
                <a:uLnTx/>
                <a:uFillTx/>
              </a:rPr>
              <a:t>Agreement</a:t>
            </a:r>
          </a:p>
        </p:txBody>
      </p:sp>
    </p:spTree>
    <p:extLst>
      <p:ext uri="{BB962C8B-B14F-4D97-AF65-F5344CB8AC3E}">
        <p14:creationId xmlns:p14="http://schemas.microsoft.com/office/powerpoint/2010/main" val="287233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100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fltVal val="0"/>
                                          </p:val>
                                        </p:tav>
                                        <p:tav tm="100000">
                                          <p:val>
                                            <p:strVal val="#ppt_w"/>
                                          </p:val>
                                        </p:tav>
                                      </p:tavLst>
                                    </p:anim>
                                    <p:anim calcmode="lin" valueType="num">
                                      <p:cBhvr>
                                        <p:cTn id="15" dur="1000" fill="hold"/>
                                        <p:tgtEl>
                                          <p:spTgt spid="17"/>
                                        </p:tgtEl>
                                        <p:attrNameLst>
                                          <p:attrName>ppt_h</p:attrName>
                                        </p:attrNameLst>
                                      </p:cBhvr>
                                      <p:tavLst>
                                        <p:tav tm="0">
                                          <p:val>
                                            <p:fltVal val="0"/>
                                          </p:val>
                                        </p:tav>
                                        <p:tav tm="100000">
                                          <p:val>
                                            <p:strVal val="#ppt_h"/>
                                          </p:val>
                                        </p:tav>
                                      </p:tavLst>
                                    </p:anim>
                                    <p:anim calcmode="lin" valueType="num">
                                      <p:cBhvr>
                                        <p:cTn id="16"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3000"/>
                            </p:stCondLst>
                            <p:childTnLst>
                              <p:par>
                                <p:cTn id="19" presetID="15" presetClass="entr" presetSubtype="0" fill="hold" grpId="0" nodeType="afterEffect">
                                  <p:stCondLst>
                                    <p:cond delay="100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ppt_w</p:attrName>
                                        </p:attrNameLst>
                                      </p:cBhvr>
                                      <p:tavLst>
                                        <p:tav tm="0">
                                          <p:val>
                                            <p:fltVal val="0"/>
                                          </p:val>
                                        </p:tav>
                                        <p:tav tm="100000">
                                          <p:val>
                                            <p:strVal val="#ppt_w"/>
                                          </p:val>
                                        </p:tav>
                                      </p:tavLst>
                                    </p:anim>
                                    <p:anim calcmode="lin" valueType="num">
                                      <p:cBhvr>
                                        <p:cTn id="22" dur="1000" fill="hold"/>
                                        <p:tgtEl>
                                          <p:spTgt spid="18"/>
                                        </p:tgtEl>
                                        <p:attrNameLst>
                                          <p:attrName>ppt_h</p:attrName>
                                        </p:attrNameLst>
                                      </p:cBhvr>
                                      <p:tavLst>
                                        <p:tav tm="0">
                                          <p:val>
                                            <p:fltVal val="0"/>
                                          </p:val>
                                        </p:tav>
                                        <p:tav tm="100000">
                                          <p:val>
                                            <p:strVal val="#ppt_h"/>
                                          </p:val>
                                        </p:tav>
                                      </p:tavLst>
                                    </p:anim>
                                    <p:anim calcmode="lin" valueType="num">
                                      <p:cBhvr>
                                        <p:cTn id="23"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5000"/>
                            </p:stCondLst>
                            <p:childTnLst>
                              <p:par>
                                <p:cTn id="26" presetID="15" presetClass="entr" presetSubtype="0" fill="hold" grpId="0" nodeType="afterEffect">
                                  <p:stCondLst>
                                    <p:cond delay="100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fltVal val="0"/>
                                          </p:val>
                                        </p:tav>
                                        <p:tav tm="100000">
                                          <p:val>
                                            <p:strVal val="#ppt_w"/>
                                          </p:val>
                                        </p:tav>
                                      </p:tavLst>
                                    </p:anim>
                                    <p:anim calcmode="lin" valueType="num">
                                      <p:cBhvr>
                                        <p:cTn id="29" dur="1000" fill="hold"/>
                                        <p:tgtEl>
                                          <p:spTgt spid="19"/>
                                        </p:tgtEl>
                                        <p:attrNameLst>
                                          <p:attrName>ppt_h</p:attrName>
                                        </p:attrNameLst>
                                      </p:cBhvr>
                                      <p:tavLst>
                                        <p:tav tm="0">
                                          <p:val>
                                            <p:fltVal val="0"/>
                                          </p:val>
                                        </p:tav>
                                        <p:tav tm="100000">
                                          <p:val>
                                            <p:strVal val="#ppt_h"/>
                                          </p:val>
                                        </p:tav>
                                      </p:tavLst>
                                    </p:anim>
                                    <p:anim calcmode="lin" valueType="num">
                                      <p:cBhvr>
                                        <p:cTn id="30"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17" grpId="0" autoUpdateAnimBg="0"/>
      <p:bldP spid="18" grpId="0" autoUpdateAnimBg="0"/>
      <p:bldP spid="1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0" dirty="0">
                <a:solidFill>
                  <a:srgbClr val="000000"/>
                </a:solidFill>
                <a:latin typeface="Times New Roman"/>
              </a:rPr>
              <a:t>Types of IP Rights</a:t>
            </a:r>
            <a:endParaRPr lang="en-US" dirty="0"/>
          </a:p>
        </p:txBody>
      </p:sp>
      <p:sp>
        <p:nvSpPr>
          <p:cNvPr id="3" name="Content Placeholder 2"/>
          <p:cNvSpPr>
            <a:spLocks noGrp="1"/>
          </p:cNvSpPr>
          <p:nvPr>
            <p:ph idx="1"/>
          </p:nvPr>
        </p:nvSpPr>
        <p:spPr/>
        <p:txBody>
          <a:bodyPr>
            <a:normAutofit fontScale="77500" lnSpcReduction="20000"/>
          </a:bodyPr>
          <a:lstStyle/>
          <a:p>
            <a:pPr lvl="0" eaLnBrk="0" fontAlgn="base" hangingPunct="0">
              <a:spcAft>
                <a:spcPct val="0"/>
              </a:spcAft>
              <a:buFontTx/>
              <a:buChar char="•"/>
            </a:pPr>
            <a:r>
              <a:rPr kumimoji="0" lang="en-US" sz="3600" b="1" i="0" u="none" strike="noStrike" kern="0" cap="none" spc="0" normalizeH="0" baseline="0" noProof="0" dirty="0" smtClean="0">
                <a:ln>
                  <a:noFill/>
                </a:ln>
                <a:solidFill>
                  <a:srgbClr val="000000"/>
                </a:solidFill>
                <a:effectLst/>
                <a:uLnTx/>
                <a:uFillTx/>
                <a:latin typeface="Times New Roman"/>
                <a:ea typeface="+mn-ea"/>
                <a:cs typeface="+mn-cs"/>
              </a:rPr>
              <a:t>Trademarks (Brands)</a:t>
            </a:r>
          </a:p>
          <a:p>
            <a:pPr lvl="0" eaLnBrk="0" fontAlgn="base" hangingPunct="0">
              <a:spcAft>
                <a:spcPct val="0"/>
              </a:spcAft>
              <a:buFontTx/>
              <a:buChar char="•"/>
            </a:pPr>
            <a:r>
              <a:rPr kumimoji="0" lang="en-US" sz="3600" b="1" i="0" u="none" strike="noStrike" kern="0" cap="none" spc="0" normalizeH="0" baseline="0" noProof="0" dirty="0" smtClean="0">
                <a:ln>
                  <a:noFill/>
                </a:ln>
                <a:solidFill>
                  <a:srgbClr val="000000"/>
                </a:solidFill>
                <a:effectLst/>
                <a:uLnTx/>
                <a:uFillTx/>
                <a:latin typeface="Times New Roman"/>
                <a:ea typeface="+mn-ea"/>
                <a:cs typeface="+mn-cs"/>
              </a:rPr>
              <a:t>Geographical Indications</a:t>
            </a:r>
          </a:p>
          <a:p>
            <a:pPr lvl="0" eaLnBrk="0" fontAlgn="base" hangingPunct="0">
              <a:spcAft>
                <a:spcPct val="0"/>
              </a:spcAft>
              <a:buFontTx/>
              <a:buChar char="•"/>
            </a:pPr>
            <a:r>
              <a:rPr kumimoji="0" lang="en-US" sz="3600" b="1" i="0" u="none" strike="noStrike" kern="0" cap="none" spc="0" normalizeH="0" baseline="0" noProof="0" dirty="0" smtClean="0">
                <a:ln>
                  <a:noFill/>
                </a:ln>
                <a:solidFill>
                  <a:srgbClr val="000000"/>
                </a:solidFill>
                <a:effectLst/>
                <a:uLnTx/>
                <a:uFillTx/>
                <a:latin typeface="Times New Roman"/>
                <a:ea typeface="+mn-ea"/>
                <a:cs typeface="+mn-cs"/>
              </a:rPr>
              <a:t>Industrial Designs</a:t>
            </a:r>
          </a:p>
          <a:p>
            <a:pPr lvl="0" eaLnBrk="0" fontAlgn="base" hangingPunct="0">
              <a:spcAft>
                <a:spcPct val="0"/>
              </a:spcAft>
              <a:buFontTx/>
              <a:buChar char="•"/>
            </a:pPr>
            <a:r>
              <a:rPr kumimoji="0" lang="en-US" sz="3600" b="1" i="0" u="none" strike="noStrike" kern="0" cap="none" spc="0" normalizeH="0" baseline="0" noProof="0" dirty="0" smtClean="0">
                <a:ln>
                  <a:noFill/>
                </a:ln>
                <a:solidFill>
                  <a:srgbClr val="000000"/>
                </a:solidFill>
                <a:effectLst/>
                <a:uLnTx/>
                <a:uFillTx/>
                <a:latin typeface="Times New Roman"/>
                <a:ea typeface="+mn-ea"/>
                <a:cs typeface="+mn-cs"/>
              </a:rPr>
              <a:t>Patents and Utility Models</a:t>
            </a:r>
          </a:p>
          <a:p>
            <a:pPr lvl="0" eaLnBrk="0" fontAlgn="base" hangingPunct="0">
              <a:spcAft>
                <a:spcPct val="0"/>
              </a:spcAft>
              <a:buFontTx/>
              <a:buChar char="•"/>
            </a:pPr>
            <a:r>
              <a:rPr kumimoji="0" lang="en-US" sz="3600" b="1" i="0" u="none" strike="noStrike" kern="0" cap="none" spc="0" normalizeH="0" baseline="0" noProof="0" dirty="0" smtClean="0">
                <a:ln>
                  <a:noFill/>
                </a:ln>
                <a:solidFill>
                  <a:srgbClr val="000000"/>
                </a:solidFill>
                <a:effectLst/>
                <a:uLnTx/>
                <a:uFillTx/>
                <a:latin typeface="Times New Roman"/>
                <a:ea typeface="+mn-ea"/>
                <a:cs typeface="+mn-cs"/>
              </a:rPr>
              <a:t>Copyright and Related Rights </a:t>
            </a:r>
          </a:p>
          <a:p>
            <a:pPr lvl="0" eaLnBrk="0" fontAlgn="base" hangingPunct="0">
              <a:spcAft>
                <a:spcPct val="0"/>
              </a:spcAft>
              <a:buFontTx/>
              <a:buChar char="•"/>
            </a:pPr>
            <a:r>
              <a:rPr kumimoji="0" lang="en-US" sz="3600" b="1" i="0" u="none" strike="noStrike" kern="0" cap="none" spc="0" normalizeH="0" baseline="0" noProof="0" dirty="0" smtClean="0">
                <a:ln>
                  <a:noFill/>
                </a:ln>
                <a:solidFill>
                  <a:srgbClr val="000000"/>
                </a:solidFill>
                <a:effectLst/>
                <a:uLnTx/>
                <a:uFillTx/>
                <a:latin typeface="Times New Roman"/>
                <a:ea typeface="+mn-ea"/>
                <a:cs typeface="+mn-cs"/>
              </a:rPr>
              <a:t>Trade Secrets</a:t>
            </a:r>
          </a:p>
          <a:p>
            <a:pPr lvl="0" eaLnBrk="0" fontAlgn="base" hangingPunct="0">
              <a:spcAft>
                <a:spcPct val="0"/>
              </a:spcAft>
              <a:buFontTx/>
              <a:buChar char="•"/>
            </a:pPr>
            <a:r>
              <a:rPr kumimoji="0" lang="en-US" sz="3600" b="1" i="0" u="none" strike="noStrike" kern="0" cap="none" spc="0" normalizeH="0" baseline="0" noProof="0" dirty="0" smtClean="0">
                <a:ln>
                  <a:noFill/>
                </a:ln>
                <a:solidFill>
                  <a:srgbClr val="000000"/>
                </a:solidFill>
                <a:effectLst/>
                <a:uLnTx/>
                <a:uFillTx/>
                <a:latin typeface="Times New Roman"/>
                <a:ea typeface="+mn-ea"/>
                <a:cs typeface="+mn-cs"/>
              </a:rPr>
              <a:t>New Varieties of Plants</a:t>
            </a:r>
          </a:p>
          <a:p>
            <a:pPr lvl="0" eaLnBrk="0" fontAlgn="base" hangingPunct="0">
              <a:spcAft>
                <a:spcPct val="0"/>
              </a:spcAft>
              <a:buFontTx/>
              <a:buChar char="•"/>
            </a:pPr>
            <a:r>
              <a:rPr kumimoji="0" lang="en-US" sz="3600" b="1" i="0" u="none" strike="noStrike" kern="0" cap="none" spc="0" normalizeH="0" baseline="0" noProof="0" dirty="0" smtClean="0">
                <a:ln>
                  <a:noFill/>
                </a:ln>
                <a:solidFill>
                  <a:srgbClr val="000000"/>
                </a:solidFill>
                <a:effectLst/>
                <a:uLnTx/>
                <a:uFillTx/>
                <a:latin typeface="Times New Roman"/>
                <a:ea typeface="+mn-ea"/>
                <a:cs typeface="+mn-cs"/>
              </a:rPr>
              <a:t>Unfair Competition </a:t>
            </a:r>
          </a:p>
          <a:p>
            <a:endParaRPr lang="en-US" dirty="0"/>
          </a:p>
        </p:txBody>
      </p:sp>
    </p:spTree>
    <p:extLst>
      <p:ext uri="{BB962C8B-B14F-4D97-AF65-F5344CB8AC3E}">
        <p14:creationId xmlns:p14="http://schemas.microsoft.com/office/powerpoint/2010/main" val="3752858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Branding</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31581" y="2119313"/>
            <a:ext cx="4860201" cy="3603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315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kern="0" dirty="0">
                <a:solidFill>
                  <a:srgbClr val="000000"/>
                </a:solidFill>
                <a:latin typeface="Times New Roman"/>
              </a:rPr>
              <a:t>Value of a brand value is affected by...</a:t>
            </a:r>
            <a:endParaRPr lang="en-US" dirty="0"/>
          </a:p>
        </p:txBody>
      </p:sp>
      <p:sp>
        <p:nvSpPr>
          <p:cNvPr id="3" name="Content Placeholder 2"/>
          <p:cNvSpPr>
            <a:spLocks noGrp="1"/>
          </p:cNvSpPr>
          <p:nvPr>
            <p:ph idx="1"/>
          </p:nvPr>
        </p:nvSpPr>
        <p:spPr/>
        <p:txBody>
          <a:bodyPr>
            <a:normAutofit lnSpcReduction="10000"/>
          </a:bodyPr>
          <a:lstStyle/>
          <a:p>
            <a:pPr marL="0" lvl="0" indent="0" eaLnBrk="0" fontAlgn="base" hangingPunct="0">
              <a:spcAft>
                <a:spcPct val="0"/>
              </a:spcAft>
              <a:buFontTx/>
              <a:buChar char="•"/>
            </a:pPr>
            <a:r>
              <a:rPr lang="en-US" kern="0" dirty="0">
                <a:solidFill>
                  <a:srgbClr val="000000"/>
                </a:solidFill>
                <a:latin typeface="Times New Roman"/>
              </a:rPr>
              <a:t>New inventions</a:t>
            </a:r>
          </a:p>
          <a:p>
            <a:pPr marL="0" lvl="0" indent="0" eaLnBrk="0" fontAlgn="base" hangingPunct="0">
              <a:spcAft>
                <a:spcPct val="0"/>
              </a:spcAft>
              <a:buFontTx/>
              <a:buChar char="•"/>
            </a:pPr>
            <a:r>
              <a:rPr lang="en-US" kern="0" dirty="0">
                <a:solidFill>
                  <a:srgbClr val="000000"/>
                </a:solidFill>
                <a:latin typeface="Times New Roman"/>
              </a:rPr>
              <a:t>Adaptability to change (Management, </a:t>
            </a:r>
            <a:r>
              <a:rPr lang="en-US" kern="0" dirty="0" smtClean="0">
                <a:solidFill>
                  <a:srgbClr val="000000"/>
                </a:solidFill>
                <a:latin typeface="Times New Roman"/>
              </a:rPr>
              <a:t>Employees – intellectual capital)</a:t>
            </a:r>
            <a:endParaRPr lang="en-US" kern="0" dirty="0">
              <a:solidFill>
                <a:srgbClr val="000000"/>
              </a:solidFill>
              <a:latin typeface="Times New Roman"/>
            </a:endParaRPr>
          </a:p>
          <a:p>
            <a:pPr marL="0" lvl="0" indent="0" eaLnBrk="0" fontAlgn="base" hangingPunct="0">
              <a:spcAft>
                <a:spcPct val="0"/>
              </a:spcAft>
              <a:buFontTx/>
              <a:buChar char="•"/>
            </a:pPr>
            <a:r>
              <a:rPr lang="en-US" kern="0" dirty="0">
                <a:solidFill>
                  <a:srgbClr val="000000"/>
                </a:solidFill>
                <a:latin typeface="Times New Roman"/>
              </a:rPr>
              <a:t>Changes in consumer </a:t>
            </a:r>
            <a:r>
              <a:rPr lang="en-US" kern="0" dirty="0" smtClean="0">
                <a:solidFill>
                  <a:srgbClr val="000000"/>
                </a:solidFill>
                <a:latin typeface="Times New Roman"/>
              </a:rPr>
              <a:t>tastes – consistently satisfying customer tastes ensures brand success</a:t>
            </a:r>
            <a:endParaRPr lang="en-US" kern="0" dirty="0">
              <a:solidFill>
                <a:srgbClr val="000000"/>
              </a:solidFill>
              <a:latin typeface="Times New Roman"/>
            </a:endParaRPr>
          </a:p>
          <a:p>
            <a:pPr marL="0" lvl="0" indent="0" eaLnBrk="0" fontAlgn="base" hangingPunct="0">
              <a:spcAft>
                <a:spcPct val="0"/>
              </a:spcAft>
              <a:buFontTx/>
              <a:buChar char="•"/>
            </a:pPr>
            <a:r>
              <a:rPr lang="en-US" kern="0" dirty="0">
                <a:solidFill>
                  <a:srgbClr val="000000"/>
                </a:solidFill>
                <a:latin typeface="Times New Roman"/>
              </a:rPr>
              <a:t>Situation and trends in the </a:t>
            </a:r>
            <a:r>
              <a:rPr lang="en-US" kern="0" dirty="0" smtClean="0">
                <a:solidFill>
                  <a:srgbClr val="000000"/>
                </a:solidFill>
                <a:latin typeface="Times New Roman"/>
              </a:rPr>
              <a:t>economy –in </a:t>
            </a:r>
            <a:r>
              <a:rPr lang="en-US" kern="0" dirty="0" err="1" smtClean="0">
                <a:solidFill>
                  <a:srgbClr val="000000"/>
                </a:solidFill>
                <a:latin typeface="Times New Roman"/>
              </a:rPr>
              <a:t>Zim</a:t>
            </a:r>
            <a:r>
              <a:rPr lang="en-US" kern="0" dirty="0" smtClean="0">
                <a:solidFill>
                  <a:srgbClr val="000000"/>
                </a:solidFill>
                <a:latin typeface="Times New Roman"/>
              </a:rPr>
              <a:t> this has been negative since 2000</a:t>
            </a:r>
            <a:endParaRPr lang="en-US" kern="0" dirty="0">
              <a:solidFill>
                <a:srgbClr val="000000"/>
              </a:solidFill>
              <a:latin typeface="Times New Roman"/>
            </a:endParaRPr>
          </a:p>
          <a:p>
            <a:pPr marL="0" lvl="0" indent="0" eaLnBrk="0" fontAlgn="base" hangingPunct="0">
              <a:spcAft>
                <a:spcPct val="0"/>
              </a:spcAft>
              <a:buFontTx/>
              <a:buChar char="•"/>
            </a:pPr>
            <a:r>
              <a:rPr lang="en-US" kern="0" dirty="0">
                <a:solidFill>
                  <a:srgbClr val="000000"/>
                </a:solidFill>
                <a:latin typeface="Times New Roman"/>
              </a:rPr>
              <a:t>Industry trends and brands trends</a:t>
            </a:r>
          </a:p>
          <a:p>
            <a:pPr marL="0" lvl="0" indent="0" eaLnBrk="0" fontAlgn="base" hangingPunct="0">
              <a:spcAft>
                <a:spcPct val="0"/>
              </a:spcAft>
              <a:buFontTx/>
              <a:buChar char="•"/>
            </a:pPr>
            <a:r>
              <a:rPr lang="en-US" kern="0" dirty="0">
                <a:solidFill>
                  <a:srgbClr val="000000"/>
                </a:solidFill>
                <a:latin typeface="Times New Roman"/>
              </a:rPr>
              <a:t>Impact of technological developments</a:t>
            </a:r>
          </a:p>
          <a:p>
            <a:endParaRPr lang="en-US" dirty="0"/>
          </a:p>
        </p:txBody>
      </p:sp>
    </p:spTree>
    <p:extLst>
      <p:ext uri="{BB962C8B-B14F-4D97-AF65-F5344CB8AC3E}">
        <p14:creationId xmlns:p14="http://schemas.microsoft.com/office/powerpoint/2010/main" val="968474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Zimbabwean cases</a:t>
            </a:r>
            <a:endParaRPr lang="en-US" dirty="0"/>
          </a:p>
        </p:txBody>
      </p:sp>
      <p:pic>
        <p:nvPicPr>
          <p:cNvPr id="1033" name="Picture 1" descr="Description: PDF">
            <a:hlinkClick r:id="rId3" tooltip="&quot;PDF&quo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8738" y="3762375"/>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2" descr="Description: Print">
            <a:hlinkClick r:id="rId5" tooltip="&quot;Print&quo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8738" y="3762375"/>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3" descr="Description: E-mail">
            <a:hlinkClick r:id="rId7" tooltip="&quot;E-mail&quo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8738" y="3762375"/>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38200" y="1981200"/>
            <a:ext cx="7391400" cy="4367349"/>
          </a:xfrm>
          <a:prstGeom prst="rect">
            <a:avLst/>
          </a:prstGeom>
        </p:spPr>
        <p:txBody>
          <a:bodyPr wrap="square">
            <a:spAutoFit/>
          </a:bodyPr>
          <a:lstStyle/>
          <a:p>
            <a:pPr fontAlgn="base">
              <a:lnSpc>
                <a:spcPct val="115000"/>
              </a:lnSpc>
              <a:spcAft>
                <a:spcPts val="375"/>
              </a:spcAft>
            </a:pPr>
            <a:r>
              <a:rPr lang="en-US" sz="3600" b="1" kern="1800" dirty="0" err="1">
                <a:solidFill>
                  <a:srgbClr val="222222"/>
                </a:solidFill>
                <a:latin typeface="Arial"/>
                <a:ea typeface="Times New Roman"/>
                <a:cs typeface="Times New Roman"/>
              </a:rPr>
              <a:t>Securico</a:t>
            </a:r>
            <a:r>
              <a:rPr lang="en-US" sz="3600" b="1" kern="1800" dirty="0">
                <a:solidFill>
                  <a:srgbClr val="222222"/>
                </a:solidFill>
                <a:latin typeface="Arial"/>
                <a:ea typeface="Times New Roman"/>
                <a:cs typeface="Times New Roman"/>
              </a:rPr>
              <a:t>, </a:t>
            </a:r>
            <a:r>
              <a:rPr lang="en-US" sz="3600" b="1" kern="1800" dirty="0" err="1">
                <a:solidFill>
                  <a:srgbClr val="222222"/>
                </a:solidFill>
                <a:latin typeface="Arial"/>
                <a:ea typeface="Times New Roman"/>
                <a:cs typeface="Times New Roman"/>
              </a:rPr>
              <a:t>Volsec</a:t>
            </a:r>
            <a:r>
              <a:rPr lang="en-US" sz="3600" b="1" kern="1800" dirty="0">
                <a:solidFill>
                  <a:srgbClr val="222222"/>
                </a:solidFill>
                <a:latin typeface="Arial"/>
                <a:ea typeface="Times New Roman"/>
                <a:cs typeface="Times New Roman"/>
              </a:rPr>
              <a:t> fight turns nasty</a:t>
            </a:r>
            <a:endParaRPr lang="en-US" sz="3600" dirty="0">
              <a:ea typeface="Calibri"/>
              <a:cs typeface="Times New Roman"/>
            </a:endParaRPr>
          </a:p>
          <a:p>
            <a:pPr fontAlgn="base">
              <a:lnSpc>
                <a:spcPts val="1800"/>
              </a:lnSpc>
            </a:pPr>
            <a:r>
              <a:rPr lang="en-US" sz="2400" dirty="0" smtClean="0">
                <a:solidFill>
                  <a:srgbClr val="555555"/>
                </a:solidFill>
                <a:latin typeface="Arial"/>
                <a:ea typeface="Times New Roman"/>
                <a:cs typeface="Times New Roman"/>
              </a:rPr>
              <a:t>DAGGERS </a:t>
            </a:r>
            <a:r>
              <a:rPr lang="en-US" sz="2400" dirty="0">
                <a:solidFill>
                  <a:srgbClr val="555555"/>
                </a:solidFill>
                <a:latin typeface="Arial"/>
                <a:ea typeface="Times New Roman"/>
                <a:cs typeface="Times New Roman"/>
              </a:rPr>
              <a:t>have been drawn between indigenous private security firms, </a:t>
            </a:r>
            <a:r>
              <a:rPr lang="en-US" sz="2400" dirty="0" err="1">
                <a:solidFill>
                  <a:srgbClr val="555555"/>
                </a:solidFill>
                <a:latin typeface="Arial"/>
                <a:ea typeface="Times New Roman"/>
                <a:cs typeface="Times New Roman"/>
              </a:rPr>
              <a:t>Securico</a:t>
            </a:r>
            <a:r>
              <a:rPr lang="en-US" sz="2400" dirty="0">
                <a:solidFill>
                  <a:srgbClr val="555555"/>
                </a:solidFill>
                <a:latin typeface="Arial"/>
                <a:ea typeface="Times New Roman"/>
                <a:cs typeface="Times New Roman"/>
              </a:rPr>
              <a:t> and </a:t>
            </a:r>
            <a:r>
              <a:rPr lang="en-US" sz="2400" dirty="0" err="1">
                <a:solidFill>
                  <a:srgbClr val="555555"/>
                </a:solidFill>
                <a:latin typeface="Arial"/>
                <a:ea typeface="Times New Roman"/>
                <a:cs typeface="Times New Roman"/>
              </a:rPr>
              <a:t>Volsec</a:t>
            </a:r>
            <a:r>
              <a:rPr lang="en-US" sz="2400" dirty="0">
                <a:solidFill>
                  <a:srgbClr val="555555"/>
                </a:solidFill>
                <a:latin typeface="Arial"/>
                <a:ea typeface="Times New Roman"/>
                <a:cs typeface="Times New Roman"/>
              </a:rPr>
              <a:t>, with the companies accusing each other of </a:t>
            </a:r>
            <a:r>
              <a:rPr lang="en-US" sz="2400" dirty="0" err="1">
                <a:solidFill>
                  <a:srgbClr val="555555"/>
                </a:solidFill>
                <a:latin typeface="Arial"/>
                <a:ea typeface="Times New Roman"/>
                <a:cs typeface="Times New Roman"/>
              </a:rPr>
              <a:t>plagiarising</a:t>
            </a:r>
            <a:r>
              <a:rPr lang="en-US" sz="2400" dirty="0">
                <a:solidFill>
                  <a:srgbClr val="555555"/>
                </a:solidFill>
                <a:latin typeface="Arial"/>
                <a:ea typeface="Times New Roman"/>
                <a:cs typeface="Times New Roman"/>
              </a:rPr>
              <a:t> company information amid fierce competition in the security services sector, </a:t>
            </a:r>
            <a:r>
              <a:rPr lang="en-US" sz="2400" dirty="0" err="1">
                <a:solidFill>
                  <a:srgbClr val="555555"/>
                </a:solidFill>
                <a:latin typeface="Arial"/>
                <a:ea typeface="Times New Roman"/>
                <a:cs typeface="Times New Roman"/>
              </a:rPr>
              <a:t>NewsDay</a:t>
            </a:r>
            <a:r>
              <a:rPr lang="en-US" sz="2400" dirty="0">
                <a:solidFill>
                  <a:srgbClr val="555555"/>
                </a:solidFill>
                <a:latin typeface="Arial"/>
                <a:ea typeface="Times New Roman"/>
                <a:cs typeface="Times New Roman"/>
              </a:rPr>
              <a:t> has learnt</a:t>
            </a:r>
            <a:r>
              <a:rPr lang="en-US" sz="2400" dirty="0" smtClean="0">
                <a:solidFill>
                  <a:srgbClr val="555555"/>
                </a:solidFill>
                <a:latin typeface="Arial"/>
                <a:ea typeface="Times New Roman"/>
                <a:cs typeface="Times New Roman"/>
              </a:rPr>
              <a:t>.</a:t>
            </a:r>
          </a:p>
          <a:p>
            <a:pPr fontAlgn="base">
              <a:lnSpc>
                <a:spcPts val="1800"/>
              </a:lnSpc>
            </a:pPr>
            <a:endParaRPr lang="en-US" sz="2400" dirty="0">
              <a:solidFill>
                <a:srgbClr val="555555"/>
              </a:solidFill>
              <a:latin typeface="Arial"/>
              <a:ea typeface="Calibri"/>
              <a:cs typeface="Times New Roman"/>
            </a:endParaRPr>
          </a:p>
          <a:p>
            <a:pPr fontAlgn="base">
              <a:lnSpc>
                <a:spcPts val="1800"/>
              </a:lnSpc>
              <a:spcAft>
                <a:spcPts val="1440"/>
              </a:spcAft>
            </a:pPr>
            <a:r>
              <a:rPr lang="en-US" sz="2400" dirty="0">
                <a:solidFill>
                  <a:srgbClr val="555555"/>
                </a:solidFill>
                <a:latin typeface="Arial"/>
                <a:ea typeface="Times New Roman"/>
                <a:cs typeface="Times New Roman"/>
              </a:rPr>
              <a:t>The rivalry between the two firms intensified after it was established early this year that </a:t>
            </a:r>
            <a:r>
              <a:rPr lang="en-US" sz="2400" dirty="0" err="1">
                <a:solidFill>
                  <a:srgbClr val="555555"/>
                </a:solidFill>
                <a:latin typeface="Arial"/>
                <a:ea typeface="Times New Roman"/>
                <a:cs typeface="Times New Roman"/>
              </a:rPr>
              <a:t>Volsec</a:t>
            </a:r>
            <a:r>
              <a:rPr lang="en-US" sz="2400" dirty="0">
                <a:solidFill>
                  <a:srgbClr val="555555"/>
                </a:solidFill>
                <a:latin typeface="Arial"/>
                <a:ea typeface="Times New Roman"/>
                <a:cs typeface="Times New Roman"/>
              </a:rPr>
              <a:t> Security Services, had fraudulently acquired its ISO certification status last year using stolen documents from </a:t>
            </a:r>
            <a:r>
              <a:rPr lang="en-US" sz="2400" dirty="0" err="1">
                <a:solidFill>
                  <a:srgbClr val="555555"/>
                </a:solidFill>
                <a:latin typeface="Arial"/>
                <a:ea typeface="Times New Roman"/>
                <a:cs typeface="Times New Roman"/>
              </a:rPr>
              <a:t>Securico</a:t>
            </a:r>
            <a:r>
              <a:rPr lang="en-US" sz="2400" dirty="0">
                <a:solidFill>
                  <a:srgbClr val="555555"/>
                </a:solidFill>
                <a:latin typeface="Arial"/>
                <a:ea typeface="Times New Roman"/>
                <a:cs typeface="Times New Roman"/>
              </a:rPr>
              <a:t> Services (Private) Ltd</a:t>
            </a:r>
            <a:r>
              <a:rPr lang="en-US" sz="2400" dirty="0" smtClean="0">
                <a:solidFill>
                  <a:srgbClr val="555555"/>
                </a:solidFill>
                <a:latin typeface="Arial"/>
                <a:ea typeface="Times New Roman"/>
                <a:cs typeface="Times New Roman"/>
              </a:rPr>
              <a:t>. </a:t>
            </a:r>
            <a:endParaRPr lang="en-US" sz="2400" dirty="0">
              <a:ea typeface="Calibri"/>
              <a:cs typeface="Times New Roman"/>
            </a:endParaRPr>
          </a:p>
          <a:p>
            <a:pPr fontAlgn="base">
              <a:lnSpc>
                <a:spcPts val="1800"/>
              </a:lnSpc>
            </a:pPr>
            <a:endParaRPr lang="en-US" sz="2000" dirty="0">
              <a:ea typeface="Calibri"/>
              <a:cs typeface="Times New Roman"/>
            </a:endParaRPr>
          </a:p>
        </p:txBody>
      </p:sp>
    </p:spTree>
    <p:extLst>
      <p:ext uri="{BB962C8B-B14F-4D97-AF65-F5344CB8AC3E}">
        <p14:creationId xmlns:p14="http://schemas.microsoft.com/office/powerpoint/2010/main" val="3923915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Employees and IP assets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Company “G” has a very experienced production manager “H”, has risen through the ranks during the 25 years that he has worked for the company, he knows vital production information in respect of the company’s flagship product. The company is struggling due to the economic hardships facing the nation; “H” is offered an irresistible package by company “Z”, provided he can launch a product that competes with Company “G”’s product. He accepts the offer and he takes with him the formulation of G’s leading product and launches a competing product, essentially pushing company “G” to the verge </a:t>
            </a:r>
            <a:endParaRPr lang="en-US" dirty="0"/>
          </a:p>
        </p:txBody>
      </p:sp>
    </p:spTree>
    <p:extLst>
      <p:ext uri="{BB962C8B-B14F-4D97-AF65-F5344CB8AC3E}">
        <p14:creationId xmlns:p14="http://schemas.microsoft.com/office/powerpoint/2010/main" val="2524518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Employees and IP</a:t>
            </a:r>
            <a:endParaRPr lang="en-US" dirty="0"/>
          </a:p>
        </p:txBody>
      </p:sp>
      <p:sp>
        <p:nvSpPr>
          <p:cNvPr id="3" name="Content Placeholder 2"/>
          <p:cNvSpPr>
            <a:spLocks noGrp="1"/>
          </p:cNvSpPr>
          <p:nvPr>
            <p:ph idx="1"/>
          </p:nvPr>
        </p:nvSpPr>
        <p:spPr/>
        <p:txBody>
          <a:bodyPr>
            <a:normAutofit lnSpcReduction="10000"/>
          </a:bodyPr>
          <a:lstStyle/>
          <a:p>
            <a:r>
              <a:rPr lang="en-US" dirty="0" smtClean="0"/>
              <a:t>Employee “J” is the customer relations manager at company “K”, he has in his custody customer lists, customer needs assessment reports, customer contacts </a:t>
            </a:r>
            <a:r>
              <a:rPr lang="en-US" dirty="0" err="1" smtClean="0"/>
              <a:t>etc</a:t>
            </a:r>
            <a:r>
              <a:rPr lang="en-US" dirty="0" smtClean="0"/>
              <a:t> which company “K” has developed over the 50 years it has operated in Zimbabwe. He is disillusioned with the leadership of the company and he resigns and immediately set up a competing enterprise a few blocks away from company “K” </a:t>
            </a:r>
            <a:endParaRPr lang="en-US" dirty="0"/>
          </a:p>
        </p:txBody>
      </p:sp>
    </p:spTree>
    <p:extLst>
      <p:ext uri="{BB962C8B-B14F-4D97-AF65-F5344CB8AC3E}">
        <p14:creationId xmlns:p14="http://schemas.microsoft.com/office/powerpoint/2010/main" val="3613199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Dynamos Football Club</a:t>
            </a:r>
            <a:endParaRPr lang="en-US" dirty="0"/>
          </a:p>
        </p:txBody>
      </p:sp>
      <p:pic>
        <p:nvPicPr>
          <p:cNvPr id="4" name="Content Placeholder 3" descr="http://www.herald.co.zw/images/stories/Banner_Ads/dynamos.jpg"/>
          <p:cNvPicPr>
            <a:picLocks noGrp="1"/>
          </p:cNvPicPr>
          <p:nvPr>
            <p:ph sz="quarter" idx="13"/>
          </p:nvPr>
        </p:nvPicPr>
        <p:blipFill>
          <a:blip r:embed="rId3"/>
          <a:stretch>
            <a:fillRect/>
          </a:stretch>
        </p:blipFill>
        <p:spPr bwMode="auto">
          <a:xfrm>
            <a:off x="762000" y="1981200"/>
            <a:ext cx="4038600" cy="3186223"/>
          </a:xfrm>
          <a:prstGeom prst="rect">
            <a:avLst/>
          </a:prstGeom>
          <a:noFill/>
          <a:ln w="9525">
            <a:noFill/>
            <a:miter lim="800000"/>
            <a:headEnd/>
            <a:tailEnd/>
          </a:ln>
        </p:spPr>
      </p:pic>
      <p:sp>
        <p:nvSpPr>
          <p:cNvPr id="6" name="Content Placeholder 5"/>
          <p:cNvSpPr>
            <a:spLocks noGrp="1"/>
          </p:cNvSpPr>
          <p:nvPr>
            <p:ph sz="quarter" idx="14"/>
          </p:nvPr>
        </p:nvSpPr>
        <p:spPr/>
        <p:txBody>
          <a:bodyPr>
            <a:normAutofit fontScale="92500"/>
          </a:bodyPr>
          <a:lstStyle/>
          <a:p>
            <a:r>
              <a:rPr lang="en-US" dirty="0" smtClean="0"/>
              <a:t>The club lost their right to use the name and device after failing to settle their debt.</a:t>
            </a:r>
            <a:endParaRPr lang="en-US" dirty="0"/>
          </a:p>
          <a:p>
            <a:r>
              <a:rPr lang="en-US" dirty="0" smtClean="0"/>
              <a:t>The creditor attached their trademark and they ran around and raised the funds to liquidate the debt</a:t>
            </a:r>
            <a:endParaRPr lang="en-US" dirty="0"/>
          </a:p>
        </p:txBody>
      </p:sp>
    </p:spTree>
    <p:extLst>
      <p:ext uri="{BB962C8B-B14F-4D97-AF65-F5344CB8AC3E}">
        <p14:creationId xmlns:p14="http://schemas.microsoft.com/office/powerpoint/2010/main" val="141216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Counterfeiting</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Company X manufactures electrical components and has been in the business for 30 years and had established a significant market share and has registered trademarks, designs and utility models both locally and regionally.</a:t>
            </a:r>
          </a:p>
          <a:p>
            <a:r>
              <a:rPr lang="en-US" dirty="0" smtClean="0"/>
              <a:t>Wholesaler Y, who has been a customer of X for a number of years, buys a batch and sends to China for reproduction and imports into Zimbabwe.</a:t>
            </a:r>
          </a:p>
          <a:p>
            <a:r>
              <a:rPr lang="en-US" dirty="0" smtClean="0"/>
              <a:t>X is suing Y for IP rights infringement to defend his market share</a:t>
            </a:r>
            <a:endParaRPr lang="en-US" dirty="0"/>
          </a:p>
        </p:txBody>
      </p:sp>
    </p:spTree>
    <p:extLst>
      <p:ext uri="{BB962C8B-B14F-4D97-AF65-F5344CB8AC3E}">
        <p14:creationId xmlns:p14="http://schemas.microsoft.com/office/powerpoint/2010/main" val="2946549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Definition of IP- results of intellectual activity in all fields of human </a:t>
            </a:r>
            <a:r>
              <a:rPr lang="en-US" dirty="0" err="1" smtClean="0"/>
              <a:t>endeavour</a:t>
            </a:r>
            <a:r>
              <a:rPr lang="en-US" dirty="0" smtClean="0"/>
              <a:t>, including literary, artistic, industrial and scientific fields</a:t>
            </a:r>
          </a:p>
          <a:p>
            <a:r>
              <a:rPr lang="en-US" dirty="0" smtClean="0"/>
              <a:t>Examples include scientific discoveries, inventions, industrial designs, trademarks and service marks, commercial names and designations, trade secrets, confidential information </a:t>
            </a:r>
            <a:r>
              <a:rPr lang="en-US" dirty="0" err="1" smtClean="0"/>
              <a:t>etc</a:t>
            </a:r>
            <a:r>
              <a:rPr lang="en-US" dirty="0" smtClean="0"/>
              <a:t>  </a:t>
            </a:r>
            <a:endParaRPr lang="en-US" dirty="0"/>
          </a:p>
        </p:txBody>
      </p:sp>
    </p:spTree>
    <p:extLst>
      <p:ext uri="{BB962C8B-B14F-4D97-AF65-F5344CB8AC3E}">
        <p14:creationId xmlns:p14="http://schemas.microsoft.com/office/powerpoint/2010/main" val="2504102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Counterfeiting 2</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Artist “A” makes metal sculptures at his home-industries workshop in Harare, Tourist “B” buys a handful of the art during one visit, sells them in his home country and </a:t>
            </a:r>
            <a:r>
              <a:rPr lang="en-US" dirty="0" err="1" smtClean="0"/>
              <a:t>realises</a:t>
            </a:r>
            <a:r>
              <a:rPr lang="en-US" dirty="0" smtClean="0"/>
              <a:t> that there is s huge demand for this type of art, he sets up a workshop in Harare, employs 50 people, give them “samples” purchased from “A”, provides them with raw materials and instructs them to copy the works of art. Meanwhile, he registers the artistic designs in the European Union such that Artist “A” can no longer sell his art in Europe</a:t>
            </a:r>
          </a:p>
        </p:txBody>
      </p:sp>
    </p:spTree>
    <p:extLst>
      <p:ext uri="{BB962C8B-B14F-4D97-AF65-F5344CB8AC3E}">
        <p14:creationId xmlns:p14="http://schemas.microsoft.com/office/powerpoint/2010/main" val="2100505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Success story - Gwatamatic</a:t>
            </a:r>
            <a:endParaRPr lang="en-US" dirty="0"/>
          </a:p>
        </p:txBody>
      </p:sp>
      <p:sp>
        <p:nvSpPr>
          <p:cNvPr id="6" name="Content Placeholder 5"/>
          <p:cNvSpPr>
            <a:spLocks noGrp="1"/>
          </p:cNvSpPr>
          <p:nvPr>
            <p:ph sz="quarter" idx="13"/>
          </p:nvPr>
        </p:nvSpPr>
        <p:spPr/>
        <p:txBody>
          <a:bodyPr>
            <a:normAutofit/>
          </a:bodyPr>
          <a:lstStyle/>
          <a:p>
            <a:endParaRPr lang="en-US" dirty="0"/>
          </a:p>
        </p:txBody>
      </p:sp>
      <p:sp>
        <p:nvSpPr>
          <p:cNvPr id="7" name="Content Placeholder 6"/>
          <p:cNvSpPr>
            <a:spLocks noGrp="1"/>
          </p:cNvSpPr>
          <p:nvPr>
            <p:ph sz="quarter" idx="14"/>
          </p:nvPr>
        </p:nvSpPr>
        <p:spPr/>
        <p:txBody>
          <a:bodyPr>
            <a:normAutofit fontScale="62500" lnSpcReduction="20000"/>
          </a:bodyPr>
          <a:lstStyle/>
          <a:p>
            <a:r>
              <a:rPr lang="en-US" dirty="0" smtClean="0">
                <a:solidFill>
                  <a:srgbClr val="333333"/>
                </a:solidFill>
                <a:latin typeface="Georgia"/>
              </a:rPr>
              <a:t>The inventor </a:t>
            </a:r>
            <a:r>
              <a:rPr lang="en-US" dirty="0" smtClean="0">
                <a:solidFill>
                  <a:srgbClr val="333333"/>
                </a:solidFill>
                <a:latin typeface="Georgia"/>
              </a:rPr>
              <a:t>obtained IP rights for this and other </a:t>
            </a:r>
            <a:r>
              <a:rPr lang="en-US" dirty="0">
                <a:solidFill>
                  <a:srgbClr val="333333"/>
                </a:solidFill>
                <a:latin typeface="Georgia"/>
              </a:rPr>
              <a:t>subsidiary inventions growing but none of them is likely to grow as big as the </a:t>
            </a:r>
            <a:r>
              <a:rPr lang="en-US" dirty="0" err="1">
                <a:solidFill>
                  <a:srgbClr val="333333"/>
                </a:solidFill>
                <a:latin typeface="Georgia"/>
              </a:rPr>
              <a:t>Gwatamatic</a:t>
            </a:r>
            <a:r>
              <a:rPr lang="en-US" dirty="0">
                <a:solidFill>
                  <a:srgbClr val="333333"/>
                </a:solidFill>
                <a:latin typeface="Georgia"/>
              </a:rPr>
              <a:t>. They include the </a:t>
            </a:r>
            <a:r>
              <a:rPr lang="en-US" dirty="0" err="1">
                <a:solidFill>
                  <a:srgbClr val="333333"/>
                </a:solidFill>
                <a:latin typeface="Georgia"/>
              </a:rPr>
              <a:t>Kotomatic</a:t>
            </a:r>
            <a:r>
              <a:rPr lang="en-US" dirty="0">
                <a:solidFill>
                  <a:srgbClr val="333333"/>
                </a:solidFill>
                <a:latin typeface="Georgia"/>
              </a:rPr>
              <a:t> (an avocado harvesting implement), </a:t>
            </a:r>
            <a:r>
              <a:rPr lang="en-US" dirty="0" err="1">
                <a:solidFill>
                  <a:srgbClr val="333333"/>
                </a:solidFill>
                <a:latin typeface="Georgia"/>
              </a:rPr>
              <a:t>Steamatic</a:t>
            </a:r>
            <a:r>
              <a:rPr lang="en-US" dirty="0">
                <a:solidFill>
                  <a:srgbClr val="333333"/>
                </a:solidFill>
                <a:latin typeface="Georgia"/>
              </a:rPr>
              <a:t>(a steamer adapter), </a:t>
            </a:r>
            <a:r>
              <a:rPr lang="en-US" dirty="0" err="1">
                <a:solidFill>
                  <a:srgbClr val="333333"/>
                </a:solidFill>
                <a:latin typeface="Georgia"/>
              </a:rPr>
              <a:t>Kangamatic</a:t>
            </a:r>
            <a:r>
              <a:rPr lang="en-US" dirty="0">
                <a:solidFill>
                  <a:srgbClr val="333333"/>
                </a:solidFill>
                <a:latin typeface="Georgia"/>
              </a:rPr>
              <a:t>(a peanut roasting "tumble drier"), </a:t>
            </a:r>
            <a:r>
              <a:rPr lang="en-US" dirty="0" err="1">
                <a:solidFill>
                  <a:srgbClr val="333333"/>
                </a:solidFill>
                <a:latin typeface="Georgia"/>
              </a:rPr>
              <a:t>Gochamatic</a:t>
            </a:r>
            <a:r>
              <a:rPr lang="en-US" dirty="0">
                <a:solidFill>
                  <a:srgbClr val="333333"/>
                </a:solidFill>
                <a:latin typeface="Georgia"/>
              </a:rPr>
              <a:t> (a roasting apparatus for maize-on-the -cob and other foods with axial symmetry) and the </a:t>
            </a:r>
            <a:r>
              <a:rPr lang="en-US" dirty="0" err="1">
                <a:solidFill>
                  <a:srgbClr val="333333"/>
                </a:solidFill>
                <a:latin typeface="Georgia"/>
              </a:rPr>
              <a:t>Tsotsomatic</a:t>
            </a:r>
            <a:r>
              <a:rPr lang="en-US" dirty="0">
                <a:solidFill>
                  <a:srgbClr val="333333"/>
                </a:solidFill>
                <a:latin typeface="Georgia"/>
              </a:rPr>
              <a:t> (a camping stove). The </a:t>
            </a:r>
            <a:r>
              <a:rPr lang="en-US" dirty="0" err="1">
                <a:solidFill>
                  <a:srgbClr val="333333"/>
                </a:solidFill>
                <a:latin typeface="Georgia"/>
              </a:rPr>
              <a:t>Tsotsomatic</a:t>
            </a:r>
            <a:r>
              <a:rPr lang="en-US" dirty="0">
                <a:solidFill>
                  <a:srgbClr val="333333"/>
                </a:solidFill>
                <a:latin typeface="Georgia"/>
              </a:rPr>
              <a:t> only made its debut in formal retail channels on 1 December this year, three years after its invention.</a:t>
            </a:r>
            <a:endParaRPr lang="en-US" dirty="0"/>
          </a:p>
        </p:txBody>
      </p:sp>
      <p:pic>
        <p:nvPicPr>
          <p:cNvPr id="2050" name="Picture 2" descr="C:\Users\asus\Documents\Gwatamat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31817"/>
            <a:ext cx="3941618" cy="320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901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flying dream that never flew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Daniel </a:t>
            </a:r>
            <a:r>
              <a:rPr lang="en-US" dirty="0" err="1" smtClean="0"/>
              <a:t>Chingoma</a:t>
            </a:r>
            <a:r>
              <a:rPr lang="en-US" dirty="0" smtClean="0"/>
              <a:t> made a helicopter using scrap metal and a motor vehicle engine, he flew it but the authorities brought him crashing down. Instead of encouraging and supporting his creative genius, he was banned and his helicopter, which at one time was showcased at the Harare Agricultural Show, was condemned to oblivion. His engineering company never </a:t>
            </a:r>
            <a:r>
              <a:rPr lang="en-US" dirty="0" err="1" smtClean="0"/>
              <a:t>realised</a:t>
            </a:r>
            <a:r>
              <a:rPr lang="en-US" dirty="0" smtClean="0"/>
              <a:t> its full potential because it had no strategy for the protection of its IP assets. He remains poor to this day</a:t>
            </a:r>
            <a:endParaRPr lang="en-US" dirty="0"/>
          </a:p>
        </p:txBody>
      </p:sp>
    </p:spTree>
    <p:extLst>
      <p:ext uri="{BB962C8B-B14F-4D97-AF65-F5344CB8AC3E}">
        <p14:creationId xmlns:p14="http://schemas.microsoft.com/office/powerpoint/2010/main" val="916097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Some observations</a:t>
            </a:r>
            <a:endParaRPr lang="en-US" dirty="0"/>
          </a:p>
        </p:txBody>
      </p:sp>
      <p:sp>
        <p:nvSpPr>
          <p:cNvPr id="15" name="Content Placeholder 14"/>
          <p:cNvSpPr>
            <a:spLocks noGrp="1"/>
          </p:cNvSpPr>
          <p:nvPr>
            <p:ph idx="1"/>
          </p:nvPr>
        </p:nvSpPr>
        <p:spPr/>
        <p:txBody>
          <a:bodyPr>
            <a:normAutofit fontScale="92500" lnSpcReduction="10000"/>
          </a:bodyPr>
          <a:lstStyle/>
          <a:p>
            <a:r>
              <a:rPr lang="en-US" dirty="0" smtClean="0"/>
              <a:t>Most SMEs do not have a deliberate strategy for the creation, protection, </a:t>
            </a:r>
            <a:r>
              <a:rPr lang="en-US" dirty="0" err="1" smtClean="0"/>
              <a:t>commercialisation</a:t>
            </a:r>
            <a:r>
              <a:rPr lang="en-US" dirty="0" smtClean="0"/>
              <a:t>, management and enforcement of IP rights.</a:t>
            </a:r>
          </a:p>
          <a:p>
            <a:r>
              <a:rPr lang="en-US" dirty="0" smtClean="0"/>
              <a:t>The general feeling (possibly justified), is that IP protection and enforcement is expensive.</a:t>
            </a:r>
          </a:p>
          <a:p>
            <a:r>
              <a:rPr lang="en-US" dirty="0" smtClean="0"/>
              <a:t>IP is usually treated as a non-core aspect of the business</a:t>
            </a:r>
            <a:r>
              <a:rPr lang="en-US" dirty="0" smtClean="0"/>
              <a:t>.</a:t>
            </a:r>
          </a:p>
          <a:p>
            <a:r>
              <a:rPr lang="en-US" dirty="0" smtClean="0"/>
              <a:t>The policy environment in which SMEs operate does not promote Intellectual Property as a tool for sustainable competitive advantage</a:t>
            </a:r>
            <a:endParaRPr lang="en-US" dirty="0"/>
          </a:p>
        </p:txBody>
      </p:sp>
    </p:spTree>
    <p:extLst>
      <p:ext uri="{BB962C8B-B14F-4D97-AF65-F5344CB8AC3E}">
        <p14:creationId xmlns:p14="http://schemas.microsoft.com/office/powerpoint/2010/main" val="3479873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IP assets are very important business assets which need to be harnessed, deployed and managed effectively to attain and sustain competitive advantage.</a:t>
            </a:r>
          </a:p>
          <a:p>
            <a:r>
              <a:rPr lang="en-US" dirty="0" smtClean="0"/>
              <a:t>SMEs in developing countries need to embrace and leverage on creativity and innovation in order to gain and grow their market share</a:t>
            </a:r>
            <a:r>
              <a:rPr lang="en-US" dirty="0" smtClean="0"/>
              <a:t>.</a:t>
            </a:r>
          </a:p>
          <a:p>
            <a:r>
              <a:rPr lang="en-US" dirty="0" smtClean="0"/>
              <a:t>The development of skills and competence to manage intellectual property assets and to leverage on their influence has become mandatory for sustainable competitiveness.</a:t>
            </a:r>
            <a:endParaRPr lang="en-US" dirty="0"/>
          </a:p>
        </p:txBody>
      </p:sp>
    </p:spTree>
    <p:extLst>
      <p:ext uri="{BB962C8B-B14F-4D97-AF65-F5344CB8AC3E}">
        <p14:creationId xmlns:p14="http://schemas.microsoft.com/office/powerpoint/2010/main" val="42282937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7200" dirty="0" smtClean="0"/>
              <a:t>Thank you</a:t>
            </a:r>
          </a:p>
          <a:p>
            <a:pPr marL="0" indent="0" algn="ctr">
              <a:buNone/>
            </a:pPr>
            <a:r>
              <a:rPr lang="en-US" dirty="0" smtClean="0"/>
              <a:t>Email: </a:t>
            </a:r>
            <a:r>
              <a:rPr lang="en-US" dirty="0" smtClean="0">
                <a:hlinkClick r:id="rId2"/>
              </a:rPr>
              <a:t>mnkomo@ipiqbusiness.co.zw/</a:t>
            </a:r>
            <a:r>
              <a:rPr lang="en-US" dirty="0" smtClean="0"/>
              <a:t> </a:t>
            </a:r>
            <a:r>
              <a:rPr lang="en-US" dirty="0" smtClean="0">
                <a:hlinkClick r:id="rId3"/>
              </a:rPr>
              <a:t>nkomo@dnmattorneys.com</a:t>
            </a:r>
            <a:endParaRPr lang="en-US" dirty="0" smtClean="0"/>
          </a:p>
          <a:p>
            <a:pPr marL="0" indent="0" algn="ctr">
              <a:buNone/>
            </a:pPr>
            <a:r>
              <a:rPr lang="en-US" dirty="0" smtClean="0"/>
              <a:t>Twitter: @</a:t>
            </a:r>
            <a:r>
              <a:rPr lang="en-US" dirty="0" err="1" smtClean="0"/>
              <a:t>Ipiqbusiness</a:t>
            </a:r>
            <a:r>
              <a:rPr lang="en-US" dirty="0" smtClean="0"/>
              <a:t>/ @dnmlaw2011</a:t>
            </a:r>
            <a:endParaRPr lang="en-US" dirty="0"/>
          </a:p>
        </p:txBody>
      </p:sp>
    </p:spTree>
    <p:extLst>
      <p:ext uri="{BB962C8B-B14F-4D97-AF65-F5344CB8AC3E}">
        <p14:creationId xmlns:p14="http://schemas.microsoft.com/office/powerpoint/2010/main" val="1135272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is power</a:t>
            </a:r>
            <a:endParaRPr lang="en-US" dirty="0"/>
          </a:p>
        </p:txBody>
      </p:sp>
      <p:sp>
        <p:nvSpPr>
          <p:cNvPr id="3" name="Content Placeholder 2"/>
          <p:cNvSpPr>
            <a:spLocks noGrp="1"/>
          </p:cNvSpPr>
          <p:nvPr>
            <p:ph idx="1"/>
          </p:nvPr>
        </p:nvSpPr>
        <p:spPr/>
        <p:txBody>
          <a:bodyPr>
            <a:normAutofit/>
          </a:bodyPr>
          <a:lstStyle/>
          <a:p>
            <a:r>
              <a:rPr lang="en-US" dirty="0" smtClean="0"/>
              <a:t>The leadership of the world in the 21</a:t>
            </a:r>
            <a:r>
              <a:rPr lang="en-US" baseline="30000" dirty="0" smtClean="0"/>
              <a:t>st</a:t>
            </a:r>
            <a:r>
              <a:rPr lang="en-US" dirty="0" smtClean="0"/>
              <a:t> century will increasingly be in the hands of those who create and harness knowledge.</a:t>
            </a:r>
          </a:p>
          <a:p>
            <a:r>
              <a:rPr lang="en-US" dirty="0" smtClean="0"/>
              <a:t>The 21</a:t>
            </a:r>
            <a:r>
              <a:rPr lang="en-US" baseline="30000" dirty="0" smtClean="0"/>
              <a:t>st</a:t>
            </a:r>
            <a:r>
              <a:rPr lang="en-US" dirty="0" smtClean="0"/>
              <a:t> century has been called the century of knowledge or the century of the mind</a:t>
            </a:r>
          </a:p>
          <a:p>
            <a:r>
              <a:rPr lang="en-US" dirty="0" smtClean="0"/>
              <a:t>Understanding the role of intellectual property rights in the process of innovation provides a basis for creating and sustaining enterprise competitiveness</a:t>
            </a:r>
            <a:endParaRPr lang="en-US" dirty="0"/>
          </a:p>
        </p:txBody>
      </p:sp>
    </p:spTree>
    <p:extLst>
      <p:ext uri="{BB962C8B-B14F-4D97-AF65-F5344CB8AC3E}">
        <p14:creationId xmlns:p14="http://schemas.microsoft.com/office/powerpoint/2010/main" val="3328288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kern="0" dirty="0" smtClean="0">
                <a:solidFill>
                  <a:srgbClr val="000000"/>
                </a:solidFill>
                <a:latin typeface="Times New Roman"/>
              </a:rPr>
              <a:t>The Role of IP Asset Management</a:t>
            </a:r>
            <a:endParaRPr lang="en-US" dirty="0"/>
          </a:p>
        </p:txBody>
      </p:sp>
      <p:sp>
        <p:nvSpPr>
          <p:cNvPr id="3" name="Content Placeholder 2"/>
          <p:cNvSpPr>
            <a:spLocks noGrp="1"/>
          </p:cNvSpPr>
          <p:nvPr>
            <p:ph idx="1"/>
          </p:nvPr>
        </p:nvSpPr>
        <p:spPr/>
        <p:txBody>
          <a:bodyPr>
            <a:normAutofit fontScale="77500" lnSpcReduction="20000"/>
          </a:bodyPr>
          <a:lstStyle/>
          <a:p>
            <a:pPr lvl="0" eaLnBrk="0" fontAlgn="base" hangingPunct="0">
              <a:spcAft>
                <a:spcPct val="0"/>
              </a:spcAft>
              <a:buFontTx/>
              <a:buChar char="•"/>
            </a:pPr>
            <a:r>
              <a:rPr kumimoji="0" lang="en-US" sz="2800" b="0" i="0" u="none" strike="noStrike" kern="0" cap="none" spc="0" normalizeH="0" baseline="0" noProof="0" dirty="0" smtClean="0">
                <a:ln>
                  <a:noFill/>
                </a:ln>
                <a:solidFill>
                  <a:srgbClr val="000000"/>
                </a:solidFill>
                <a:effectLst/>
                <a:uLnTx/>
                <a:uFillTx/>
                <a:latin typeface="Times New Roman"/>
                <a:ea typeface="+mn-ea"/>
                <a:cs typeface="+mn-cs"/>
              </a:rPr>
              <a:t>In a </a:t>
            </a:r>
            <a:r>
              <a:rPr kumimoji="0" lang="en-US" sz="2800" b="0" i="0" u="none" strike="noStrike" kern="0" cap="none" spc="0" normalizeH="0" baseline="0" noProof="0" dirty="0" smtClean="0">
                <a:ln>
                  <a:noFill/>
                </a:ln>
                <a:solidFill>
                  <a:srgbClr val="FF0000"/>
                </a:solidFill>
                <a:effectLst/>
                <a:uLnTx/>
                <a:uFillTx/>
                <a:latin typeface="Times New Roman"/>
                <a:ea typeface="+mn-ea"/>
                <a:cs typeface="+mn-cs"/>
              </a:rPr>
              <a:t>knowledge-based</a:t>
            </a:r>
            <a:r>
              <a:rPr kumimoji="0" lang="en-US" sz="2800" b="0" i="0" u="none" strike="noStrike" kern="0" cap="none" spc="0" normalizeH="0" baseline="0" noProof="0" dirty="0" smtClean="0">
                <a:ln>
                  <a:noFill/>
                </a:ln>
                <a:solidFill>
                  <a:srgbClr val="000000"/>
                </a:solidFill>
                <a:effectLst/>
                <a:uLnTx/>
                <a:uFillTx/>
                <a:latin typeface="Times New Roman"/>
                <a:ea typeface="+mn-ea"/>
                <a:cs typeface="+mn-cs"/>
              </a:rPr>
              <a:t> economy, competitiveness of enterprises, including SMEs, is increasingly based on ability to provide </a:t>
            </a:r>
            <a:r>
              <a:rPr kumimoji="0" lang="en-US" sz="2800" b="1" i="0" u="none" strike="noStrike" kern="0" cap="none" spc="0" normalizeH="0" baseline="0" noProof="0" dirty="0" smtClean="0">
                <a:ln>
                  <a:noFill/>
                </a:ln>
                <a:solidFill>
                  <a:srgbClr val="FF0000"/>
                </a:solidFill>
                <a:effectLst/>
                <a:uLnTx/>
                <a:uFillTx/>
                <a:latin typeface="Times New Roman"/>
                <a:ea typeface="+mn-ea"/>
                <a:cs typeface="+mn-cs"/>
              </a:rPr>
              <a:t>high-value-added</a:t>
            </a:r>
            <a:r>
              <a:rPr kumimoji="0" lang="en-US" sz="2800" b="1" i="0" u="none" strike="noStrike" kern="0" cap="none" spc="0" normalizeH="0" baseline="0" noProof="0" dirty="0" smtClean="0">
                <a:ln>
                  <a:noFill/>
                </a:ln>
                <a:solidFill>
                  <a:srgbClr val="000000"/>
                </a:solidFill>
                <a:effectLst/>
                <a:uLnTx/>
                <a:uFillTx/>
                <a:latin typeface="Times New Roman"/>
                <a:ea typeface="+mn-ea"/>
                <a:cs typeface="+mn-cs"/>
              </a:rPr>
              <a:t> products  at a competitive price</a:t>
            </a:r>
          </a:p>
          <a:p>
            <a:pPr lvl="0" eaLnBrk="0" fontAlgn="base" hangingPunct="0">
              <a:spcAft>
                <a:spcPct val="0"/>
              </a:spcAft>
              <a:buFontTx/>
              <a:buChar char="•"/>
            </a:pPr>
            <a:r>
              <a:rPr kumimoji="0" lang="en-US" sz="2800" b="0" i="0" u="none" strike="noStrike" kern="0" cap="none" spc="0" normalizeH="0" baseline="0" noProof="0" dirty="0" smtClean="0">
                <a:ln>
                  <a:noFill/>
                </a:ln>
                <a:solidFill>
                  <a:srgbClr val="000000"/>
                </a:solidFill>
                <a:effectLst/>
                <a:uLnTx/>
                <a:uFillTx/>
                <a:latin typeface="Times New Roman"/>
                <a:ea typeface="+mn-ea"/>
                <a:cs typeface="+mn-cs"/>
              </a:rPr>
              <a:t>Globalization </a:t>
            </a:r>
            <a:r>
              <a:rPr kumimoji="0" lang="en-US" sz="2800" b="0" i="0" u="none" strike="noStrike" kern="0" cap="none" spc="0" normalizeH="0" baseline="0" noProof="0" dirty="0" smtClean="0">
                <a:ln>
                  <a:noFill/>
                </a:ln>
                <a:solidFill>
                  <a:srgbClr val="000000"/>
                </a:solidFill>
                <a:effectLst/>
                <a:uLnTx/>
                <a:uFillTx/>
                <a:latin typeface="Times New Roman"/>
                <a:ea typeface="+mn-ea"/>
                <a:cs typeface="+mn-cs"/>
              </a:rPr>
              <a:t>and trade liberalization has made it crucial for most enterprises, including SMEs, to become </a:t>
            </a:r>
            <a:r>
              <a:rPr kumimoji="0" lang="en-US" sz="2800" b="1" i="0" u="none" strike="noStrike" kern="0" cap="none" spc="0" normalizeH="0" baseline="0" noProof="0" dirty="0" smtClean="0">
                <a:ln>
                  <a:noFill/>
                </a:ln>
                <a:solidFill>
                  <a:srgbClr val="000000"/>
                </a:solidFill>
                <a:effectLst/>
                <a:uLnTx/>
                <a:uFillTx/>
                <a:latin typeface="Times New Roman"/>
                <a:ea typeface="+mn-ea"/>
                <a:cs typeface="+mn-cs"/>
              </a:rPr>
              <a:t>internationally competitive</a:t>
            </a:r>
            <a:r>
              <a:rPr kumimoji="0" lang="en-US" sz="2800" b="0" i="0" u="none" strike="noStrike" kern="0" cap="none" spc="0" normalizeH="0" baseline="0" noProof="0" dirty="0" smtClean="0">
                <a:ln>
                  <a:noFill/>
                </a:ln>
                <a:solidFill>
                  <a:srgbClr val="000000"/>
                </a:solidFill>
                <a:effectLst/>
                <a:uLnTx/>
                <a:uFillTx/>
                <a:latin typeface="Times New Roman"/>
                <a:ea typeface="+mn-ea"/>
                <a:cs typeface="+mn-cs"/>
              </a:rPr>
              <a:t> even when operating wholly in the domestic </a:t>
            </a:r>
            <a:r>
              <a:rPr kumimoji="0" lang="en-US" sz="2800" b="0" i="0" u="none" strike="noStrike" kern="0" cap="none" spc="0" normalizeH="0" baseline="0" noProof="0" dirty="0" smtClean="0">
                <a:ln>
                  <a:noFill/>
                </a:ln>
                <a:solidFill>
                  <a:srgbClr val="000000"/>
                </a:solidFill>
                <a:effectLst/>
                <a:uLnTx/>
                <a:uFillTx/>
                <a:latin typeface="Times New Roman"/>
                <a:ea typeface="+mn-ea"/>
                <a:cs typeface="+mn-cs"/>
              </a:rPr>
              <a:t>market</a:t>
            </a:r>
          </a:p>
          <a:p>
            <a:pPr lvl="0" eaLnBrk="0" fontAlgn="base" hangingPunct="0">
              <a:spcAft>
                <a:spcPct val="0"/>
              </a:spcAft>
              <a:buFontTx/>
              <a:buChar char="•"/>
            </a:pPr>
            <a:r>
              <a:rPr lang="en-US" sz="2800" kern="0" dirty="0" smtClean="0">
                <a:solidFill>
                  <a:srgbClr val="000000"/>
                </a:solidFill>
                <a:latin typeface="Times New Roman"/>
              </a:rPr>
              <a:t>Knowledge is becoming the predominant element in differentiating enterprises from their competitors</a:t>
            </a:r>
            <a:endParaRPr lang="en-US" kern="0" dirty="0">
              <a:solidFill>
                <a:srgbClr val="000000"/>
              </a:solidFill>
              <a:latin typeface="Times New Roman"/>
            </a:endParaRPr>
          </a:p>
          <a:p>
            <a:endParaRPr lang="en-US" dirty="0"/>
          </a:p>
        </p:txBody>
      </p:sp>
    </p:spTree>
    <p:extLst>
      <p:ext uri="{BB962C8B-B14F-4D97-AF65-F5344CB8AC3E}">
        <p14:creationId xmlns:p14="http://schemas.microsoft.com/office/powerpoint/2010/main" val="2652302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kern="0" dirty="0" smtClean="0">
                <a:solidFill>
                  <a:srgbClr val="000000"/>
                </a:solidFill>
                <a:latin typeface="Times New Roman"/>
              </a:rPr>
              <a:t>Role of IP Asset Management </a:t>
            </a:r>
            <a:r>
              <a:rPr lang="en-US" b="1" kern="0" dirty="0">
                <a:solidFill>
                  <a:srgbClr val="000000"/>
                </a:solidFill>
                <a:latin typeface="Times New Roman"/>
              </a:rPr>
              <a:t>(II)</a:t>
            </a:r>
            <a:endParaRPr lang="en-US" dirty="0"/>
          </a:p>
        </p:txBody>
      </p:sp>
      <p:sp>
        <p:nvSpPr>
          <p:cNvPr id="3" name="Content Placeholder 2"/>
          <p:cNvSpPr>
            <a:spLocks noGrp="1"/>
          </p:cNvSpPr>
          <p:nvPr>
            <p:ph idx="1"/>
          </p:nvPr>
        </p:nvSpPr>
        <p:spPr/>
        <p:txBody>
          <a:bodyPr>
            <a:normAutofit fontScale="92500" lnSpcReduction="20000"/>
          </a:bodyPr>
          <a:lstStyle/>
          <a:p>
            <a:pPr lvl="0" eaLnBrk="0" fontAlgn="base" hangingPunct="0">
              <a:spcAft>
                <a:spcPct val="0"/>
              </a:spcAft>
              <a:buFontTx/>
              <a:buChar char="•"/>
            </a:pPr>
            <a:r>
              <a:rPr kumimoji="0" lang="en-US" sz="2800" b="0" i="0" u="none" strike="noStrike" kern="0" cap="none" spc="0" normalizeH="0" baseline="0" noProof="0" dirty="0" smtClean="0">
                <a:ln>
                  <a:noFill/>
                </a:ln>
                <a:solidFill>
                  <a:srgbClr val="000000"/>
                </a:solidFill>
                <a:effectLst/>
                <a:uLnTx/>
                <a:uFillTx/>
                <a:latin typeface="Times New Roman"/>
                <a:ea typeface="+mn-ea"/>
                <a:cs typeface="+mn-cs"/>
              </a:rPr>
              <a:t>To become and remain competitive, SMEs need a </a:t>
            </a:r>
            <a:r>
              <a:rPr kumimoji="0" lang="en-US" sz="2800" b="0" i="0" u="none" strike="noStrike" kern="0" cap="none" spc="0" normalizeH="0" baseline="0" noProof="0" dirty="0" smtClean="0">
                <a:ln>
                  <a:noFill/>
                </a:ln>
                <a:solidFill>
                  <a:srgbClr val="FF0000"/>
                </a:solidFill>
                <a:effectLst/>
                <a:uLnTx/>
                <a:uFillTx/>
                <a:latin typeface="Times New Roman"/>
                <a:ea typeface="+mn-ea"/>
                <a:cs typeface="+mn-cs"/>
              </a:rPr>
              <a:t>coherent business strategy</a:t>
            </a:r>
            <a:r>
              <a:rPr kumimoji="0" lang="en-US" sz="2800" b="0" i="0" u="none" strike="noStrike" kern="0" cap="none" spc="0" normalizeH="0" baseline="0" noProof="0" dirty="0" smtClean="0">
                <a:ln>
                  <a:noFill/>
                </a:ln>
                <a:solidFill>
                  <a:srgbClr val="000000"/>
                </a:solidFill>
                <a:effectLst/>
                <a:uLnTx/>
                <a:uFillTx/>
                <a:latin typeface="Times New Roman"/>
                <a:ea typeface="+mn-ea"/>
                <a:cs typeface="+mn-cs"/>
              </a:rPr>
              <a:t> to constantly improve their efficiency, reduce production costs and enhance the reputation of their products by</a:t>
            </a:r>
            <a:r>
              <a:rPr lang="en-US" kern="0" dirty="0">
                <a:solidFill>
                  <a:srgbClr val="000000"/>
                </a:solidFill>
                <a:latin typeface="Times New Roman"/>
              </a:rPr>
              <a:t>:</a:t>
            </a:r>
          </a:p>
          <a:p>
            <a:pPr lvl="1" eaLnBrk="0" fontAlgn="base" hangingPunct="0">
              <a:spcAft>
                <a:spcPct val="0"/>
              </a:spcAft>
              <a:buFontTx/>
              <a:buChar char="–"/>
            </a:pPr>
            <a:r>
              <a:rPr kumimoji="0" lang="en-US" sz="2600" b="0" i="0" u="none" strike="noStrike" kern="0" cap="none" spc="0" normalizeH="0" baseline="0" noProof="0" dirty="0" smtClean="0">
                <a:ln>
                  <a:noFill/>
                </a:ln>
                <a:solidFill>
                  <a:srgbClr val="000000"/>
                </a:solidFill>
                <a:effectLst/>
                <a:uLnTx/>
                <a:uFillTx/>
                <a:latin typeface="Times New Roman"/>
              </a:rPr>
              <a:t>Investing in research and development</a:t>
            </a:r>
          </a:p>
          <a:p>
            <a:pPr lvl="1" eaLnBrk="0" fontAlgn="base" hangingPunct="0">
              <a:spcAft>
                <a:spcPct val="0"/>
              </a:spcAft>
              <a:buFontTx/>
              <a:buChar char="–"/>
            </a:pPr>
            <a:r>
              <a:rPr kumimoji="0" lang="en-US" sz="2600" b="0" i="0" u="none" strike="noStrike" kern="0" cap="none" spc="0" normalizeH="0" baseline="0" noProof="0" dirty="0" smtClean="0">
                <a:ln>
                  <a:noFill/>
                </a:ln>
                <a:solidFill>
                  <a:srgbClr val="000000"/>
                </a:solidFill>
                <a:effectLst/>
                <a:uLnTx/>
                <a:uFillTx/>
                <a:latin typeface="Times New Roman"/>
              </a:rPr>
              <a:t>Acquiring new technology</a:t>
            </a:r>
          </a:p>
          <a:p>
            <a:pPr lvl="1" eaLnBrk="0" fontAlgn="base" hangingPunct="0">
              <a:spcAft>
                <a:spcPct val="0"/>
              </a:spcAft>
              <a:buFontTx/>
              <a:buChar char="–"/>
            </a:pPr>
            <a:r>
              <a:rPr kumimoji="0" lang="en-US" sz="2600" b="0" i="0" u="none" strike="noStrike" kern="0" cap="none" spc="0" normalizeH="0" baseline="0" noProof="0" dirty="0" smtClean="0">
                <a:ln>
                  <a:noFill/>
                </a:ln>
                <a:solidFill>
                  <a:srgbClr val="000000"/>
                </a:solidFill>
                <a:effectLst/>
                <a:uLnTx/>
                <a:uFillTx/>
                <a:latin typeface="Times New Roman"/>
              </a:rPr>
              <a:t>Improving management practices</a:t>
            </a:r>
          </a:p>
          <a:p>
            <a:pPr lvl="1" eaLnBrk="0" fontAlgn="base" hangingPunct="0">
              <a:spcAft>
                <a:spcPct val="0"/>
              </a:spcAft>
              <a:buFontTx/>
              <a:buChar char="–"/>
            </a:pPr>
            <a:r>
              <a:rPr kumimoji="0" lang="en-US" sz="2600" b="0" i="0" u="none" strike="noStrike" kern="0" cap="none" spc="0" normalizeH="0" baseline="0" noProof="0" dirty="0" smtClean="0">
                <a:ln>
                  <a:noFill/>
                </a:ln>
                <a:solidFill>
                  <a:srgbClr val="000000"/>
                </a:solidFill>
                <a:effectLst/>
                <a:uLnTx/>
                <a:uFillTx/>
                <a:latin typeface="Times New Roman"/>
              </a:rPr>
              <a:t>Developing creative and appealing designs</a:t>
            </a:r>
          </a:p>
          <a:p>
            <a:pPr lvl="1" eaLnBrk="0" fontAlgn="base" hangingPunct="0">
              <a:spcAft>
                <a:spcPct val="0"/>
              </a:spcAft>
              <a:buFontTx/>
              <a:buChar char="–"/>
            </a:pPr>
            <a:r>
              <a:rPr kumimoji="0" lang="en-US" sz="2600" b="0" i="0" u="none" strike="noStrike" kern="0" cap="none" spc="0" normalizeH="0" baseline="0" noProof="0" dirty="0" smtClean="0">
                <a:ln>
                  <a:noFill/>
                </a:ln>
                <a:solidFill>
                  <a:srgbClr val="000000"/>
                </a:solidFill>
                <a:effectLst/>
                <a:uLnTx/>
                <a:uFillTx/>
                <a:latin typeface="Times New Roman"/>
              </a:rPr>
              <a:t>Effectively marketing their products</a:t>
            </a:r>
            <a:endParaRPr lang="en-US" dirty="0"/>
          </a:p>
        </p:txBody>
      </p:sp>
    </p:spTree>
    <p:extLst>
      <p:ext uri="{BB962C8B-B14F-4D97-AF65-F5344CB8AC3E}">
        <p14:creationId xmlns:p14="http://schemas.microsoft.com/office/powerpoint/2010/main" val="2150374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kern="0" dirty="0" smtClean="0">
                <a:solidFill>
                  <a:srgbClr val="000000"/>
                </a:solidFill>
                <a:latin typeface="Times New Roman"/>
              </a:rPr>
              <a:t>Role of IP Asset Management </a:t>
            </a:r>
            <a:r>
              <a:rPr lang="en-US" b="1" kern="0" dirty="0">
                <a:solidFill>
                  <a:srgbClr val="000000"/>
                </a:solidFill>
                <a:latin typeface="Times New Roman"/>
              </a:rPr>
              <a:t>(III)</a:t>
            </a:r>
            <a:endParaRPr lang="en-US" dirty="0"/>
          </a:p>
        </p:txBody>
      </p:sp>
      <p:sp>
        <p:nvSpPr>
          <p:cNvPr id="3" name="Content Placeholder 2"/>
          <p:cNvSpPr>
            <a:spLocks noGrp="1"/>
          </p:cNvSpPr>
          <p:nvPr>
            <p:ph idx="1"/>
          </p:nvPr>
        </p:nvSpPr>
        <p:spPr/>
        <p:txBody>
          <a:bodyPr>
            <a:normAutofit fontScale="77500" lnSpcReduction="20000"/>
          </a:bodyPr>
          <a:lstStyle/>
          <a:p>
            <a:pPr lvl="0" eaLnBrk="0" fontAlgn="base" hangingPunct="0">
              <a:spcAft>
                <a:spcPct val="0"/>
              </a:spcAft>
              <a:buFontTx/>
              <a:buChar char="•"/>
            </a:pPr>
            <a:r>
              <a:rPr kumimoji="0" lang="en-US" sz="2800" b="0" i="0" u="none" strike="noStrike" kern="0" cap="none" spc="0" normalizeH="0" baseline="0" noProof="0" dirty="0" smtClean="0">
                <a:ln>
                  <a:noFill/>
                </a:ln>
                <a:solidFill>
                  <a:srgbClr val="000000"/>
                </a:solidFill>
                <a:effectLst/>
                <a:uLnTx/>
                <a:uFillTx/>
                <a:latin typeface="Times New Roman"/>
                <a:ea typeface="+mn-ea"/>
                <a:cs typeface="+mn-cs"/>
              </a:rPr>
              <a:t>For this, SMEs must make significant investments of time and resources </a:t>
            </a:r>
            <a:endParaRPr lang="en-US" kern="0" dirty="0">
              <a:solidFill>
                <a:srgbClr val="000000"/>
              </a:solidFill>
              <a:latin typeface="Times New Roman"/>
            </a:endParaRPr>
          </a:p>
          <a:p>
            <a:pPr lvl="0" eaLnBrk="0" fontAlgn="base" hangingPunct="0">
              <a:spcAft>
                <a:spcPct val="0"/>
              </a:spcAft>
              <a:buFontTx/>
              <a:buChar char="•"/>
            </a:pPr>
            <a:r>
              <a:rPr kumimoji="0" lang="en-US" sz="2800" b="0" i="0" u="none" strike="noStrike" kern="0" cap="none" spc="0" normalizeH="0" baseline="0" noProof="0" dirty="0" smtClean="0">
                <a:ln>
                  <a:noFill/>
                </a:ln>
                <a:solidFill>
                  <a:srgbClr val="000000"/>
                </a:solidFill>
                <a:effectLst/>
                <a:uLnTx/>
                <a:uFillTx/>
                <a:latin typeface="Times New Roman"/>
                <a:ea typeface="+mn-ea"/>
                <a:cs typeface="+mn-cs"/>
              </a:rPr>
              <a:t>Without </a:t>
            </a:r>
            <a:r>
              <a:rPr kumimoji="0" lang="en-US" sz="2800" b="1" i="0" u="none" strike="noStrike" kern="0" cap="none" spc="0" normalizeH="0" baseline="0" noProof="0" dirty="0" smtClean="0">
                <a:ln>
                  <a:noFill/>
                </a:ln>
                <a:solidFill>
                  <a:srgbClr val="FF0000"/>
                </a:solidFill>
                <a:effectLst/>
                <a:uLnTx/>
                <a:uFillTx/>
                <a:latin typeface="Times New Roman"/>
                <a:ea typeface="+mn-ea"/>
                <a:cs typeface="+mn-cs"/>
              </a:rPr>
              <a:t>intellectual property protection</a:t>
            </a:r>
            <a:r>
              <a:rPr kumimoji="0" lang="en-US" sz="2800" b="0" i="0" u="none" strike="noStrike" kern="0" cap="none" spc="0" normalizeH="0" baseline="0" noProof="0" dirty="0" smtClean="0">
                <a:ln>
                  <a:noFill/>
                </a:ln>
                <a:solidFill>
                  <a:srgbClr val="000000"/>
                </a:solidFill>
                <a:effectLst/>
                <a:uLnTx/>
                <a:uFillTx/>
                <a:latin typeface="Times New Roman"/>
                <a:ea typeface="+mn-ea"/>
                <a:cs typeface="+mn-cs"/>
              </a:rPr>
              <a:t> there is a strong risk that investments in R&amp;D, product differentiation and marketing may be stolen/copied</a:t>
            </a:r>
          </a:p>
          <a:p>
            <a:pPr lvl="0" eaLnBrk="0" fontAlgn="base" hangingPunct="0">
              <a:spcAft>
                <a:spcPct val="0"/>
              </a:spcAft>
              <a:buFontTx/>
              <a:buChar char="•"/>
            </a:pPr>
            <a:r>
              <a:rPr kumimoji="0" lang="en-US" sz="2800" b="0" i="0" u="none" strike="noStrike" kern="0" cap="none" spc="0" normalizeH="0" baseline="0" noProof="0" dirty="0" smtClean="0">
                <a:ln>
                  <a:noFill/>
                </a:ln>
                <a:solidFill>
                  <a:srgbClr val="FF0000"/>
                </a:solidFill>
                <a:effectLst/>
                <a:uLnTx/>
                <a:uFillTx/>
                <a:latin typeface="Times New Roman"/>
                <a:ea typeface="+mn-ea"/>
                <a:cs typeface="+mn-cs"/>
              </a:rPr>
              <a:t>Intellectual property rights</a:t>
            </a:r>
            <a:r>
              <a:rPr kumimoji="0" lang="en-US" sz="2800" b="0" i="0" u="none" strike="noStrike" kern="0" cap="none" spc="0" normalizeH="0" baseline="0" noProof="0" dirty="0" smtClean="0">
                <a:ln>
                  <a:noFill/>
                </a:ln>
                <a:solidFill>
                  <a:srgbClr val="000000"/>
                </a:solidFill>
                <a:effectLst/>
                <a:uLnTx/>
                <a:uFillTx/>
                <a:latin typeface="Times New Roman"/>
                <a:ea typeface="+mn-ea"/>
                <a:cs typeface="+mn-cs"/>
              </a:rPr>
              <a:t> enable SMEs to have </a:t>
            </a:r>
            <a:r>
              <a:rPr kumimoji="0" lang="en-US" sz="2800" b="1" i="0" u="none" strike="noStrike" kern="0" cap="none" spc="0" normalizeH="0" baseline="0" noProof="0" dirty="0" smtClean="0">
                <a:ln>
                  <a:noFill/>
                </a:ln>
                <a:solidFill>
                  <a:srgbClr val="FF0000"/>
                </a:solidFill>
                <a:effectLst/>
                <a:uLnTx/>
                <a:uFillTx/>
                <a:latin typeface="Times New Roman"/>
                <a:ea typeface="+mn-ea"/>
                <a:cs typeface="+mn-cs"/>
              </a:rPr>
              <a:t>exclusivity</a:t>
            </a:r>
            <a:r>
              <a:rPr kumimoji="0" lang="en-US" sz="2800" b="0" i="0" u="none" strike="noStrike" kern="0" cap="none" spc="0" normalizeH="0" baseline="0" noProof="0" dirty="0" smtClean="0">
                <a:ln>
                  <a:noFill/>
                </a:ln>
                <a:solidFill>
                  <a:srgbClr val="000000"/>
                </a:solidFill>
                <a:effectLst/>
                <a:uLnTx/>
                <a:uFillTx/>
                <a:latin typeface="Times New Roman"/>
                <a:ea typeface="+mn-ea"/>
                <a:cs typeface="+mn-cs"/>
              </a:rPr>
              <a:t> over the exploitation of their innovative new or original products, their creative designs and their brands. The exclusivity creates an appropriate incentive for investing in improving their competitiveness</a:t>
            </a:r>
            <a:endParaRPr lang="en-US" kern="0" dirty="0">
              <a:solidFill>
                <a:srgbClr val="000000"/>
              </a:solidFill>
              <a:latin typeface="Times New Roman"/>
            </a:endParaRPr>
          </a:p>
          <a:p>
            <a:endParaRPr lang="en-US" dirty="0"/>
          </a:p>
        </p:txBody>
      </p:sp>
    </p:spTree>
    <p:extLst>
      <p:ext uri="{BB962C8B-B14F-4D97-AF65-F5344CB8AC3E}">
        <p14:creationId xmlns:p14="http://schemas.microsoft.com/office/powerpoint/2010/main" val="2937042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kern="0" dirty="0" smtClean="0">
                <a:solidFill>
                  <a:srgbClr val="000000"/>
                </a:solidFill>
                <a:latin typeface="Times New Roman"/>
              </a:rPr>
              <a:t>Importance of IP Asset </a:t>
            </a:r>
            <a:r>
              <a:rPr lang="en-US" b="1" kern="0" dirty="0" smtClean="0">
                <a:solidFill>
                  <a:srgbClr val="000000"/>
                </a:solidFill>
                <a:latin typeface="Times New Roman"/>
              </a:rPr>
              <a:t>Management I</a:t>
            </a:r>
            <a:endParaRPr lang="en-US" dirty="0"/>
          </a:p>
        </p:txBody>
      </p:sp>
      <p:sp>
        <p:nvSpPr>
          <p:cNvPr id="3" name="Content Placeholder 2"/>
          <p:cNvSpPr>
            <a:spLocks noGrp="1"/>
          </p:cNvSpPr>
          <p:nvPr>
            <p:ph idx="1"/>
          </p:nvPr>
        </p:nvSpPr>
        <p:spPr/>
        <p:txBody>
          <a:bodyPr>
            <a:normAutofit fontScale="92500" lnSpcReduction="20000"/>
          </a:bodyPr>
          <a:lstStyle/>
          <a:p>
            <a:pPr lvl="0" eaLnBrk="0" fontAlgn="base" hangingPunct="0">
              <a:spcAft>
                <a:spcPct val="0"/>
              </a:spcAft>
              <a:buNone/>
            </a:pPr>
            <a:r>
              <a:rPr lang="en-US" kern="0" dirty="0">
                <a:solidFill>
                  <a:srgbClr val="000000"/>
                </a:solidFill>
                <a:latin typeface="Times New Roman"/>
              </a:rPr>
              <a:t>IP adds value at </a:t>
            </a:r>
            <a:r>
              <a:rPr lang="en-US" kern="0" dirty="0">
                <a:latin typeface="Times New Roman"/>
              </a:rPr>
              <a:t>every stage </a:t>
            </a:r>
            <a:r>
              <a:rPr lang="en-US" kern="0" dirty="0">
                <a:solidFill>
                  <a:srgbClr val="000000"/>
                </a:solidFill>
                <a:latin typeface="Times New Roman"/>
              </a:rPr>
              <a:t>of the </a:t>
            </a:r>
            <a:r>
              <a:rPr lang="en-US" kern="0" dirty="0">
                <a:latin typeface="Times New Roman"/>
              </a:rPr>
              <a:t>value chain </a:t>
            </a:r>
            <a:r>
              <a:rPr lang="en-US" kern="0" dirty="0">
                <a:solidFill>
                  <a:srgbClr val="000000"/>
                </a:solidFill>
                <a:latin typeface="Times New Roman"/>
              </a:rPr>
              <a:t>from creative/innovative </a:t>
            </a:r>
            <a:r>
              <a:rPr lang="en-US" kern="0" dirty="0">
                <a:latin typeface="Times New Roman"/>
              </a:rPr>
              <a:t>idea </a:t>
            </a:r>
            <a:r>
              <a:rPr lang="en-US" kern="0" dirty="0">
                <a:solidFill>
                  <a:srgbClr val="000000"/>
                </a:solidFill>
                <a:latin typeface="Times New Roman"/>
              </a:rPr>
              <a:t>to putting a new, better, and cheaper, product/service on the market:</a:t>
            </a:r>
          </a:p>
          <a:p>
            <a:pPr lvl="0" eaLnBrk="0" fontAlgn="base" hangingPunct="0">
              <a:spcAft>
                <a:spcPct val="0"/>
              </a:spcAft>
              <a:buFontTx/>
              <a:buChar char="•"/>
            </a:pPr>
            <a:r>
              <a:rPr lang="en-US" b="1" kern="0" dirty="0">
                <a:solidFill>
                  <a:srgbClr val="3333CC"/>
                </a:solidFill>
                <a:latin typeface="Times New Roman"/>
              </a:rPr>
              <a:t>IP Strategy</a:t>
            </a:r>
            <a:r>
              <a:rPr lang="en-US" b="1" kern="0" dirty="0">
                <a:solidFill>
                  <a:srgbClr val="000000"/>
                </a:solidFill>
                <a:latin typeface="Times New Roman"/>
              </a:rPr>
              <a:t> should be an </a:t>
            </a:r>
            <a:r>
              <a:rPr lang="en-US" b="1" kern="0" dirty="0">
                <a:solidFill>
                  <a:srgbClr val="FF0000"/>
                </a:solidFill>
                <a:latin typeface="Times New Roman"/>
              </a:rPr>
              <a:t>integral part</a:t>
            </a:r>
            <a:r>
              <a:rPr lang="en-US" b="1" kern="0" dirty="0">
                <a:solidFill>
                  <a:srgbClr val="000000"/>
                </a:solidFill>
                <a:latin typeface="Times New Roman"/>
              </a:rPr>
              <a:t> of the overall </a:t>
            </a:r>
            <a:r>
              <a:rPr lang="en-US" b="1" kern="0" dirty="0">
                <a:solidFill>
                  <a:srgbClr val="3333CC"/>
                </a:solidFill>
                <a:latin typeface="Times New Roman"/>
              </a:rPr>
              <a:t>business strategy</a:t>
            </a:r>
            <a:r>
              <a:rPr lang="en-US" b="1" kern="0" dirty="0">
                <a:solidFill>
                  <a:srgbClr val="000000"/>
                </a:solidFill>
                <a:latin typeface="Times New Roman"/>
              </a:rPr>
              <a:t> of an Enterprise</a:t>
            </a:r>
          </a:p>
          <a:p>
            <a:pPr lvl="0" eaLnBrk="0" fontAlgn="base" hangingPunct="0">
              <a:spcAft>
                <a:spcPct val="0"/>
              </a:spcAft>
              <a:buFontTx/>
              <a:buChar char="•"/>
            </a:pPr>
            <a:r>
              <a:rPr lang="en-US" b="1" kern="0" dirty="0">
                <a:solidFill>
                  <a:srgbClr val="000000"/>
                </a:solidFill>
                <a:latin typeface="Times New Roman"/>
              </a:rPr>
              <a:t>The IP strategy of an Enterprise is influenced by its creative/innovative capacity, financial resources, field of technology, competitive environment, etc.</a:t>
            </a:r>
          </a:p>
          <a:p>
            <a:pPr lvl="0" eaLnBrk="0" fontAlgn="base" hangingPunct="0">
              <a:spcAft>
                <a:spcPct val="0"/>
              </a:spcAft>
              <a:buFontTx/>
              <a:buChar char="•"/>
            </a:pPr>
            <a:r>
              <a:rPr lang="en-US" b="1" i="1" kern="0" dirty="0" smtClean="0">
                <a:solidFill>
                  <a:srgbClr val="3333CC"/>
                </a:solidFill>
                <a:latin typeface="Times New Roman"/>
              </a:rPr>
              <a:t>Ignoring </a:t>
            </a:r>
            <a:r>
              <a:rPr lang="en-US" b="1" i="1" kern="0" dirty="0">
                <a:solidFill>
                  <a:srgbClr val="3333CC"/>
                </a:solidFill>
                <a:latin typeface="Times New Roman"/>
              </a:rPr>
              <a:t>the IP system altogether is in itself an IP strategy, which may eventually prove </a:t>
            </a:r>
            <a:r>
              <a:rPr lang="en-US" b="1" i="1" kern="0" dirty="0">
                <a:solidFill>
                  <a:srgbClr val="FF0000"/>
                </a:solidFill>
                <a:latin typeface="Times New Roman"/>
              </a:rPr>
              <a:t>very costly or even fatal</a:t>
            </a:r>
          </a:p>
          <a:p>
            <a:endParaRPr lang="en-US" dirty="0"/>
          </a:p>
        </p:txBody>
      </p:sp>
    </p:spTree>
    <p:extLst>
      <p:ext uri="{BB962C8B-B14F-4D97-AF65-F5344CB8AC3E}">
        <p14:creationId xmlns:p14="http://schemas.microsoft.com/office/powerpoint/2010/main" val="1289590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Importance of IP Asset Management II</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IP protection prevents competitors from free-riding on the success and goodwill of the enterprise</a:t>
            </a:r>
          </a:p>
          <a:p>
            <a:r>
              <a:rPr lang="en-US" dirty="0" smtClean="0"/>
              <a:t>Effective </a:t>
            </a:r>
            <a:r>
              <a:rPr lang="en-US" dirty="0" err="1" smtClean="0"/>
              <a:t>utilisation</a:t>
            </a:r>
            <a:r>
              <a:rPr lang="en-US" dirty="0" smtClean="0"/>
              <a:t> of IP assets can ensure quality in respect of products and services and can create and retain customers.</a:t>
            </a:r>
          </a:p>
          <a:p>
            <a:r>
              <a:rPr lang="en-US" dirty="0" smtClean="0"/>
              <a:t>Effective IP asset management can result in increased revenue, increased operational efficiency, improvement of existing IP assets, opportunities for enterprise development , and higher quality workforce </a:t>
            </a:r>
            <a:endParaRPr lang="en-US" dirty="0"/>
          </a:p>
        </p:txBody>
      </p:sp>
    </p:spTree>
    <p:extLst>
      <p:ext uri="{BB962C8B-B14F-4D97-AF65-F5344CB8AC3E}">
        <p14:creationId xmlns:p14="http://schemas.microsoft.com/office/powerpoint/2010/main" val="2332471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Importance of IP Asset Management III</a:t>
            </a:r>
            <a:endParaRPr lang="en-US" dirty="0"/>
          </a:p>
        </p:txBody>
      </p:sp>
      <p:sp>
        <p:nvSpPr>
          <p:cNvPr id="3" name="Content Placeholder 2"/>
          <p:cNvSpPr>
            <a:spLocks noGrp="1"/>
          </p:cNvSpPr>
          <p:nvPr>
            <p:ph idx="1"/>
          </p:nvPr>
        </p:nvSpPr>
        <p:spPr/>
        <p:txBody>
          <a:bodyPr/>
          <a:lstStyle/>
          <a:p>
            <a:r>
              <a:rPr lang="en-US" dirty="0" smtClean="0"/>
              <a:t>Effective IP asset Management helps increase efficiency in generation of inventive activity through:-</a:t>
            </a:r>
          </a:p>
          <a:p>
            <a:pPr lvl="1"/>
            <a:r>
              <a:rPr lang="en-US" dirty="0" smtClean="0"/>
              <a:t>Encouraging the creative initiative of employees</a:t>
            </a:r>
          </a:p>
          <a:p>
            <a:pPr lvl="1"/>
            <a:r>
              <a:rPr lang="en-US" dirty="0" smtClean="0"/>
              <a:t>Investment in research and development</a:t>
            </a:r>
          </a:p>
          <a:p>
            <a:pPr lvl="1"/>
            <a:r>
              <a:rPr lang="en-US" dirty="0" smtClean="0"/>
              <a:t>Deliberate policies for the generation, protection, </a:t>
            </a:r>
            <a:r>
              <a:rPr lang="en-US" dirty="0" err="1" smtClean="0"/>
              <a:t>commercialisation</a:t>
            </a:r>
            <a:r>
              <a:rPr lang="en-US" dirty="0" smtClean="0"/>
              <a:t>, management and enforcement of IP assets</a:t>
            </a:r>
            <a:endParaRPr lang="en-US" dirty="0"/>
          </a:p>
        </p:txBody>
      </p:sp>
    </p:spTree>
    <p:extLst>
      <p:ext uri="{BB962C8B-B14F-4D97-AF65-F5344CB8AC3E}">
        <p14:creationId xmlns:p14="http://schemas.microsoft.com/office/powerpoint/2010/main" val="33293374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562</TotalTime>
  <Words>1609</Words>
  <Application>Microsoft Office PowerPoint</Application>
  <PresentationFormat>On-screen Show (4:3)</PresentationFormat>
  <Paragraphs>117</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Pushpin</vt:lpstr>
      <vt:lpstr>The Role and Importance of Effective IP Asset Management in Enhancing the Competitiveness and Productivity of Small and Medium Enterprises (SMEs) – The Zimbabwean Experience  </vt:lpstr>
      <vt:lpstr>Introduction</vt:lpstr>
      <vt:lpstr>Knowledge is power</vt:lpstr>
      <vt:lpstr>The Role of IP Asset Management</vt:lpstr>
      <vt:lpstr>Role of IP Asset Management (II)</vt:lpstr>
      <vt:lpstr>Role of IP Asset Management (III)</vt:lpstr>
      <vt:lpstr>Importance of IP Asset Management I</vt:lpstr>
      <vt:lpstr>Importance of IP Asset Management II</vt:lpstr>
      <vt:lpstr>Importance of IP Asset Management III</vt:lpstr>
      <vt:lpstr>Mechanisms to unlock the value of IP</vt:lpstr>
      <vt:lpstr>Protection of IP</vt:lpstr>
      <vt:lpstr>Types of IP Rights</vt:lpstr>
      <vt:lpstr>Branding</vt:lpstr>
      <vt:lpstr>Value of a brand value is affected by...</vt:lpstr>
      <vt:lpstr>Some Zimbabwean cases</vt:lpstr>
      <vt:lpstr>Employees and IP assets</vt:lpstr>
      <vt:lpstr>Employees and IP</vt:lpstr>
      <vt:lpstr>Dynamos Football Club</vt:lpstr>
      <vt:lpstr>Counterfeiting</vt:lpstr>
      <vt:lpstr>Counterfeiting 2</vt:lpstr>
      <vt:lpstr>Success story - Gwatamatic</vt:lpstr>
      <vt:lpstr>The flying dream that never flew</vt:lpstr>
      <vt:lpstr>Some observations</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Intellectual Property (IP) for Enhancing the Competitiveness of Small and Medium‑Sized Enterprises (SMEs)</dc:title>
  <dc:creator>asus</dc:creator>
  <cp:lastModifiedBy>asus</cp:lastModifiedBy>
  <cp:revision>27</cp:revision>
  <dcterms:created xsi:type="dcterms:W3CDTF">2014-11-22T12:44:29Z</dcterms:created>
  <dcterms:modified xsi:type="dcterms:W3CDTF">2014-11-25T08:49:32Z</dcterms:modified>
</cp:coreProperties>
</file>