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56" r:id="rId4"/>
    <p:sldMasterId id="2147483668" r:id="rId5"/>
  </p:sldMasterIdLst>
  <p:notesMasterIdLst>
    <p:notesMasterId r:id="rId21"/>
  </p:notesMasterIdLst>
  <p:handoutMasterIdLst>
    <p:handoutMasterId r:id="rId22"/>
  </p:handoutMasterIdLst>
  <p:sldIdLst>
    <p:sldId id="263" r:id="rId6"/>
    <p:sldId id="278" r:id="rId7"/>
    <p:sldId id="297" r:id="rId8"/>
    <p:sldId id="281" r:id="rId9"/>
    <p:sldId id="285" r:id="rId10"/>
    <p:sldId id="286" r:id="rId11"/>
    <p:sldId id="287" r:id="rId12"/>
    <p:sldId id="284" r:id="rId13"/>
    <p:sldId id="288" r:id="rId14"/>
    <p:sldId id="289" r:id="rId15"/>
    <p:sldId id="290" r:id="rId16"/>
    <p:sldId id="291" r:id="rId17"/>
    <p:sldId id="292" r:id="rId18"/>
    <p:sldId id="293" r:id="rId19"/>
    <p:sldId id="296" r:id="rId20"/>
  </p:sldIdLst>
  <p:sldSz cx="9144000" cy="6858000" type="screen4x3"/>
  <p:notesSz cx="6858000" cy="9144000"/>
  <p:embeddedFontLst>
    <p:embeddedFont>
      <p:font typeface="DefusedLight"/>
      <p:regular r:id="rId23"/>
    </p:embeddedFont>
    <p:embeddedFont>
      <p:font typeface="BrowalliaUPC" pitchFamily="34" charset="-34"/>
      <p:regular r:id="rId24"/>
      <p:bold r:id="rId25"/>
      <p:italic r:id="rId26"/>
      <p:boldItalic r:id="rId27"/>
    </p:embeddedFont>
  </p:embeddedFontLst>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5F5F5F"/>
    <a:srgbClr val="C0C0C0"/>
    <a:srgbClr val="858C93"/>
    <a:srgbClr val="6B7483"/>
    <a:srgbClr val="77777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413" autoAdjust="0"/>
    <p:restoredTop sz="94627" autoAdjust="0"/>
  </p:normalViewPr>
  <p:slideViewPr>
    <p:cSldViewPr snapToGrid="0">
      <p:cViewPr>
        <p:scale>
          <a:sx n="66" d="100"/>
          <a:sy n="66" d="100"/>
        </p:scale>
        <p:origin x="-78"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font" Target="fonts/font4.fntdata"/><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font" Target="fonts/font3.fntdata"/><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font" Target="fonts/font2.fntdata"/><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font" Target="fonts/font1.fntdata"/><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font" Target="fonts/font5.fntdata"/><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5017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dirty="0"/>
          </a:p>
        </p:txBody>
      </p:sp>
      <p:sp>
        <p:nvSpPr>
          <p:cNvPr id="5018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5018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320DD2B-E800-4E3B-A101-ABA8BF6848A5}" type="slidenum">
              <a:rPr lang="en-GB"/>
              <a:pPr>
                <a:defRPr/>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604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dirty="0"/>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9A8A5A-FB01-4A23-A8D2-02272D4F7071}"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429A8A5A-FB01-4A23-A8D2-02272D4F7071}" type="slidenum">
              <a:rPr lang="en-GB" smtClean="0"/>
              <a:pPr>
                <a:defRPr/>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429A8A5A-FB01-4A23-A8D2-02272D4F7071}" type="slidenum">
              <a:rPr lang="en-GB" smtClean="0"/>
              <a:pPr>
                <a:defRPr/>
              </a:pPr>
              <a:t>10</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429A8A5A-FB01-4A23-A8D2-02272D4F7071}" type="slidenum">
              <a:rPr lang="en-GB" smtClean="0"/>
              <a:pPr>
                <a:defRPr/>
              </a:pPr>
              <a:t>11</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429A8A5A-FB01-4A23-A8D2-02272D4F7071}" type="slidenum">
              <a:rPr lang="en-GB" smtClean="0"/>
              <a:pPr>
                <a:defRPr/>
              </a:pPr>
              <a:t>12</a:t>
            </a:fld>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429A8A5A-FB01-4A23-A8D2-02272D4F7071}" type="slidenum">
              <a:rPr lang="en-GB" smtClean="0"/>
              <a:pPr>
                <a:defRPr/>
              </a:pPr>
              <a:t>13</a:t>
            </a:fld>
            <a:endParaRPr lang="en-GB"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429A8A5A-FB01-4A23-A8D2-02272D4F7071}" type="slidenum">
              <a:rPr lang="en-GB" smtClean="0"/>
              <a:pPr>
                <a:defRPr/>
              </a:pPr>
              <a:t>14</a:t>
            </a:fld>
            <a:endParaRPr lang="en-GB"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429A8A5A-FB01-4A23-A8D2-02272D4F7071}" type="slidenum">
              <a:rPr lang="en-GB" smtClean="0"/>
              <a:pPr>
                <a:defRPr/>
              </a:pPr>
              <a:t>15</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429A8A5A-FB01-4A23-A8D2-02272D4F7071}" type="slidenum">
              <a:rPr lang="en-GB" smtClean="0"/>
              <a:pPr>
                <a:defRPr/>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429A8A5A-FB01-4A23-A8D2-02272D4F7071}" type="slidenum">
              <a:rPr lang="en-GB" smtClean="0"/>
              <a:pPr>
                <a:defRPr/>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429A8A5A-FB01-4A23-A8D2-02272D4F7071}" type="slidenum">
              <a:rPr lang="en-GB" smtClean="0"/>
              <a:pPr>
                <a:defRPr/>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429A8A5A-FB01-4A23-A8D2-02272D4F7071}" type="slidenum">
              <a:rPr lang="en-GB" smtClean="0"/>
              <a:pPr>
                <a:defRPr/>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429A8A5A-FB01-4A23-A8D2-02272D4F7071}" type="slidenum">
              <a:rPr lang="en-GB" smtClean="0"/>
              <a:pPr>
                <a:defRPr/>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429A8A5A-FB01-4A23-A8D2-02272D4F7071}" type="slidenum">
              <a:rPr lang="en-GB" smtClean="0"/>
              <a:pPr>
                <a:defRPr/>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429A8A5A-FB01-4A23-A8D2-02272D4F7071}" type="slidenum">
              <a:rPr lang="en-GB" smtClean="0"/>
              <a:pPr>
                <a:defRPr/>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429A8A5A-FB01-4A23-A8D2-02272D4F7071}" type="slidenum">
              <a:rPr lang="en-GB" smtClean="0"/>
              <a:pPr>
                <a:defRPr/>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9"/>
          <p:cNvGrpSpPr>
            <a:grpSpLocks/>
          </p:cNvGrpSpPr>
          <p:nvPr/>
        </p:nvGrpSpPr>
        <p:grpSpPr bwMode="auto">
          <a:xfrm>
            <a:off x="0" y="0"/>
            <a:ext cx="9144000" cy="6858000"/>
            <a:chOff x="0" y="0"/>
            <a:chExt cx="5760" cy="4320"/>
          </a:xfrm>
        </p:grpSpPr>
        <p:pic>
          <p:nvPicPr>
            <p:cNvPr id="5" name="Picture 5" descr="bg_keyline"/>
            <p:cNvPicPr>
              <a:picLocks noChangeAspect="1" noChangeArrowheads="1"/>
            </p:cNvPicPr>
            <p:nvPr/>
          </p:nvPicPr>
          <p:blipFill>
            <a:blip r:embed="rId2" cstate="print"/>
            <a:srcRect/>
            <a:stretch>
              <a:fillRect/>
            </a:stretch>
          </p:blipFill>
          <p:spPr bwMode="auto">
            <a:xfrm>
              <a:off x="0" y="0"/>
              <a:ext cx="5760" cy="4320"/>
            </a:xfrm>
            <a:prstGeom prst="rect">
              <a:avLst/>
            </a:prstGeom>
            <a:noFill/>
            <a:ln w="9525">
              <a:noFill/>
              <a:miter lim="800000"/>
              <a:headEnd/>
              <a:tailEnd/>
            </a:ln>
          </p:spPr>
        </p:pic>
        <p:sp useBgFill="1">
          <p:nvSpPr>
            <p:cNvPr id="6" name="Rectangle 6"/>
            <p:cNvSpPr>
              <a:spLocks noChangeArrowheads="1"/>
            </p:cNvSpPr>
            <p:nvPr/>
          </p:nvSpPr>
          <p:spPr bwMode="auto">
            <a:xfrm>
              <a:off x="4354" y="4109"/>
              <a:ext cx="286" cy="114"/>
            </a:xfrm>
            <a:prstGeom prst="rect">
              <a:avLst/>
            </a:prstGeom>
            <a:ln w="9525">
              <a:noFill/>
              <a:miter lim="800000"/>
              <a:headEnd/>
              <a:tailEnd/>
            </a:ln>
            <a:effectLst/>
          </p:spPr>
          <p:txBody>
            <a:bodyPr wrap="none" anchor="ctr"/>
            <a:lstStyle/>
            <a:p>
              <a:pPr>
                <a:defRPr/>
              </a:pPr>
              <a:endParaRPr lang="en-GB" dirty="0"/>
            </a:p>
          </p:txBody>
        </p:sp>
      </p:grpSp>
      <p:sp>
        <p:nvSpPr>
          <p:cNvPr id="73731" name="Rectangle 3"/>
          <p:cNvSpPr>
            <a:spLocks noGrp="1" noChangeArrowheads="1"/>
          </p:cNvSpPr>
          <p:nvPr>
            <p:ph type="ctrTitle"/>
          </p:nvPr>
        </p:nvSpPr>
        <p:spPr>
          <a:xfrm>
            <a:off x="179388" y="258763"/>
            <a:ext cx="4178300" cy="1727200"/>
          </a:xfrm>
        </p:spPr>
        <p:txBody>
          <a:bodyPr/>
          <a:lstStyle>
            <a:lvl1pPr>
              <a:defRPr/>
            </a:lvl1pPr>
          </a:lstStyle>
          <a:p>
            <a:r>
              <a:rPr lang="en-US" smtClean="0"/>
              <a:t>Click to edit Master title style</a:t>
            </a:r>
            <a:endParaRPr lang="en-GB"/>
          </a:p>
        </p:txBody>
      </p:sp>
      <p:sp>
        <p:nvSpPr>
          <p:cNvPr id="73732" name="Rectangle 4"/>
          <p:cNvSpPr>
            <a:spLocks noGrp="1" noChangeArrowheads="1"/>
          </p:cNvSpPr>
          <p:nvPr>
            <p:ph type="subTitle" idx="1"/>
          </p:nvPr>
        </p:nvSpPr>
        <p:spPr>
          <a:xfrm>
            <a:off x="176213" y="3852863"/>
            <a:ext cx="4992687" cy="1752600"/>
          </a:xfrm>
        </p:spPr>
        <p:txBody>
          <a:bodyPr/>
          <a:lstStyle>
            <a:lvl1pPr marL="0" indent="0">
              <a:buFontTx/>
              <a:buNone/>
              <a:defRPr sz="2500">
                <a:latin typeface="DefusedLight" pitchFamily="2" charset="0"/>
              </a:defRPr>
            </a:lvl1pPr>
          </a:lstStyle>
          <a:p>
            <a:r>
              <a:rPr lang="en-US" smtClean="0"/>
              <a:t>Click to edit Master subtitle style</a:t>
            </a:r>
            <a:endParaRPr lang="en-GB"/>
          </a:p>
        </p:txBody>
      </p:sp>
      <p:sp>
        <p:nvSpPr>
          <p:cNvPr id="7" name="Slide Number Placeholder 6"/>
          <p:cNvSpPr>
            <a:spLocks noGrp="1"/>
          </p:cNvSpPr>
          <p:nvPr>
            <p:ph type="sldNum" sz="quarter" idx="10"/>
          </p:nvPr>
        </p:nvSpPr>
        <p:spPr/>
        <p:txBody>
          <a:bodyPr/>
          <a:lstStyle>
            <a:lvl1pPr>
              <a:defRPr sz="1400">
                <a:latin typeface="+mj-lt"/>
              </a:defRPr>
            </a:lvl1pPr>
          </a:lstStyle>
          <a:p>
            <a:pPr>
              <a:defRPr/>
            </a:pPr>
            <a:fld id="{70CCC161-C224-432B-BD41-64A6B037E493}"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6"/>
          <p:cNvSpPr>
            <a:spLocks noGrp="1"/>
          </p:cNvSpPr>
          <p:nvPr>
            <p:ph type="sldNum" sz="quarter" idx="10"/>
          </p:nvPr>
        </p:nvSpPr>
        <p:spPr/>
        <p:txBody>
          <a:bodyPr/>
          <a:lstStyle>
            <a:lvl1pPr>
              <a:defRPr/>
            </a:lvl1pPr>
          </a:lstStyle>
          <a:p>
            <a:pPr>
              <a:defRPr/>
            </a:pPr>
            <a:fld id="{1524699E-0371-4895-9855-43BBBD326FFA}"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6713" y="131763"/>
            <a:ext cx="2189162" cy="59928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46050" y="131763"/>
            <a:ext cx="6418263" cy="5992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6"/>
          <p:cNvSpPr>
            <a:spLocks noGrp="1"/>
          </p:cNvSpPr>
          <p:nvPr>
            <p:ph type="sldNum" sz="quarter" idx="10"/>
          </p:nvPr>
        </p:nvSpPr>
        <p:spPr/>
        <p:txBody>
          <a:bodyPr/>
          <a:lstStyle>
            <a:lvl1pPr>
              <a:defRPr/>
            </a:lvl1pPr>
          </a:lstStyle>
          <a:p>
            <a:pPr>
              <a:defRPr/>
            </a:pPr>
            <a:fld id="{B1584796-C7DC-4893-A12C-F09D9039684F}" type="slidenum">
              <a:rPr lang="en-GB"/>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8"/>
          <p:cNvGrpSpPr>
            <a:grpSpLocks/>
          </p:cNvGrpSpPr>
          <p:nvPr/>
        </p:nvGrpSpPr>
        <p:grpSpPr bwMode="auto">
          <a:xfrm>
            <a:off x="0" y="0"/>
            <a:ext cx="9144000" cy="6858000"/>
            <a:chOff x="0" y="0"/>
            <a:chExt cx="5760" cy="4320"/>
          </a:xfrm>
        </p:grpSpPr>
        <p:pic>
          <p:nvPicPr>
            <p:cNvPr id="5" name="Picture 5" descr="bg_keyline"/>
            <p:cNvPicPr>
              <a:picLocks noChangeAspect="1" noChangeArrowheads="1"/>
            </p:cNvPicPr>
            <p:nvPr/>
          </p:nvPicPr>
          <p:blipFill>
            <a:blip r:embed="rId2" cstate="print"/>
            <a:srcRect/>
            <a:stretch>
              <a:fillRect/>
            </a:stretch>
          </p:blipFill>
          <p:spPr bwMode="auto">
            <a:xfrm>
              <a:off x="0" y="0"/>
              <a:ext cx="5760" cy="4320"/>
            </a:xfrm>
            <a:prstGeom prst="rect">
              <a:avLst/>
            </a:prstGeom>
            <a:noFill/>
            <a:ln w="9525">
              <a:noFill/>
              <a:miter lim="800000"/>
              <a:headEnd/>
              <a:tailEnd/>
            </a:ln>
          </p:spPr>
        </p:pic>
        <p:sp useBgFill="1">
          <p:nvSpPr>
            <p:cNvPr id="6" name="Rectangle 6"/>
            <p:cNvSpPr>
              <a:spLocks noChangeArrowheads="1"/>
            </p:cNvSpPr>
            <p:nvPr/>
          </p:nvSpPr>
          <p:spPr bwMode="auto">
            <a:xfrm>
              <a:off x="4354" y="4109"/>
              <a:ext cx="286" cy="114"/>
            </a:xfrm>
            <a:prstGeom prst="rect">
              <a:avLst/>
            </a:prstGeom>
            <a:ln w="9525">
              <a:noFill/>
              <a:miter lim="800000"/>
              <a:headEnd/>
              <a:tailEnd/>
            </a:ln>
            <a:effectLst/>
          </p:spPr>
          <p:txBody>
            <a:bodyPr wrap="none" anchor="ctr"/>
            <a:lstStyle/>
            <a:p>
              <a:pPr>
                <a:defRPr/>
              </a:pPr>
              <a:endParaRPr lang="en-GB" dirty="0">
                <a:solidFill>
                  <a:srgbClr val="000000"/>
                </a:solidFill>
              </a:endParaRPr>
            </a:p>
          </p:txBody>
        </p:sp>
      </p:grpSp>
      <p:sp>
        <p:nvSpPr>
          <p:cNvPr id="73731" name="Rectangle 3"/>
          <p:cNvSpPr>
            <a:spLocks noGrp="1" noChangeArrowheads="1"/>
          </p:cNvSpPr>
          <p:nvPr>
            <p:ph type="ctrTitle"/>
          </p:nvPr>
        </p:nvSpPr>
        <p:spPr>
          <a:xfrm>
            <a:off x="179388" y="258763"/>
            <a:ext cx="4178300" cy="1727200"/>
          </a:xfrm>
        </p:spPr>
        <p:txBody>
          <a:bodyPr/>
          <a:lstStyle>
            <a:lvl1pPr>
              <a:defRPr sz="3200">
                <a:solidFill>
                  <a:schemeClr val="bg1"/>
                </a:solidFill>
              </a:defRPr>
            </a:lvl1pPr>
          </a:lstStyle>
          <a:p>
            <a:r>
              <a:rPr lang="en-US" smtClean="0"/>
              <a:t>Click to edit Master title style</a:t>
            </a:r>
            <a:endParaRPr lang="en-GB"/>
          </a:p>
        </p:txBody>
      </p:sp>
      <p:sp>
        <p:nvSpPr>
          <p:cNvPr id="73732" name="Rectangle 4"/>
          <p:cNvSpPr>
            <a:spLocks noGrp="1" noChangeArrowheads="1"/>
          </p:cNvSpPr>
          <p:nvPr>
            <p:ph type="subTitle" idx="1"/>
          </p:nvPr>
        </p:nvSpPr>
        <p:spPr>
          <a:xfrm>
            <a:off x="176213" y="3852863"/>
            <a:ext cx="4992687" cy="1752600"/>
          </a:xfrm>
        </p:spPr>
        <p:txBody>
          <a:bodyPr/>
          <a:lstStyle>
            <a:lvl1pPr marL="0" indent="0">
              <a:buFontTx/>
              <a:buNone/>
              <a:defRPr sz="2300">
                <a:latin typeface="DefusedLight" pitchFamily="2" charset="0"/>
              </a:defRPr>
            </a:lvl1pPr>
          </a:lstStyle>
          <a:p>
            <a:r>
              <a:rPr lang="en-US" smtClean="0"/>
              <a:t>Click to edit Master subtitle style</a:t>
            </a:r>
            <a:endParaRPr lang="en-GB"/>
          </a:p>
        </p:txBody>
      </p:sp>
      <p:sp>
        <p:nvSpPr>
          <p:cNvPr id="7" name="Slide Number Placeholder 6"/>
          <p:cNvSpPr>
            <a:spLocks noGrp="1"/>
          </p:cNvSpPr>
          <p:nvPr>
            <p:ph type="sldNum" sz="quarter" idx="10"/>
          </p:nvPr>
        </p:nvSpPr>
        <p:spPr/>
        <p:txBody>
          <a:bodyPr/>
          <a:lstStyle>
            <a:lvl1pPr>
              <a:defRPr/>
            </a:lvl1pPr>
          </a:lstStyle>
          <a:p>
            <a:pPr>
              <a:defRPr/>
            </a:pPr>
            <a:fld id="{BE9A7CE6-7387-4926-A624-75F7E21D16E3}" type="slidenum">
              <a:rPr lang="en-GB"/>
              <a:pPr>
                <a:defRPr/>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8"/>
          <p:cNvSpPr>
            <a:spLocks noGrp="1"/>
          </p:cNvSpPr>
          <p:nvPr>
            <p:ph type="sldNum" sz="quarter" idx="10"/>
          </p:nvPr>
        </p:nvSpPr>
        <p:spPr/>
        <p:txBody>
          <a:bodyPr/>
          <a:lstStyle>
            <a:lvl1pPr>
              <a:defRPr/>
            </a:lvl1pPr>
          </a:lstStyle>
          <a:p>
            <a:pPr>
              <a:defRPr/>
            </a:pPr>
            <a:fld id="{E35A6873-E92E-44E0-8D14-7F3C225DE9B2}" type="slidenum">
              <a:rPr lang="en-GB"/>
              <a:pPr>
                <a:defRPr/>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fld id="{BB51AD91-972B-4C58-A8B5-54953A598991}" type="slidenum">
              <a:rPr lang="en-GB"/>
              <a:pPr>
                <a:defRPr/>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71500" y="2133600"/>
            <a:ext cx="4090988" cy="3990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14888" y="2133600"/>
            <a:ext cx="4090987" cy="3990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8"/>
          <p:cNvSpPr>
            <a:spLocks noGrp="1"/>
          </p:cNvSpPr>
          <p:nvPr>
            <p:ph type="sldNum" sz="quarter" idx="10"/>
          </p:nvPr>
        </p:nvSpPr>
        <p:spPr/>
        <p:txBody>
          <a:bodyPr/>
          <a:lstStyle>
            <a:lvl1pPr>
              <a:defRPr/>
            </a:lvl1pPr>
          </a:lstStyle>
          <a:p>
            <a:pPr>
              <a:defRPr/>
            </a:pPr>
            <a:fld id="{D9A062C8-A0BC-4232-839D-A14355395AE4}" type="slidenum">
              <a:rPr lang="en-GB"/>
              <a:pPr>
                <a:defRPr/>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8"/>
          <p:cNvSpPr>
            <a:spLocks noGrp="1"/>
          </p:cNvSpPr>
          <p:nvPr>
            <p:ph type="sldNum" sz="quarter" idx="10"/>
          </p:nvPr>
        </p:nvSpPr>
        <p:spPr/>
        <p:txBody>
          <a:bodyPr/>
          <a:lstStyle>
            <a:lvl1pPr>
              <a:defRPr/>
            </a:lvl1pPr>
          </a:lstStyle>
          <a:p>
            <a:pPr>
              <a:defRPr/>
            </a:pPr>
            <a:fld id="{D1214802-599F-4BBD-A01E-B1AF2474F56C}" type="slidenum">
              <a:rPr lang="en-GB"/>
              <a:pPr>
                <a:defRPr/>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8"/>
          <p:cNvSpPr>
            <a:spLocks noGrp="1"/>
          </p:cNvSpPr>
          <p:nvPr>
            <p:ph type="sldNum" sz="quarter" idx="10"/>
          </p:nvPr>
        </p:nvSpPr>
        <p:spPr/>
        <p:txBody>
          <a:bodyPr/>
          <a:lstStyle>
            <a:lvl1pPr>
              <a:defRPr/>
            </a:lvl1pPr>
          </a:lstStyle>
          <a:p>
            <a:pPr>
              <a:defRPr/>
            </a:pPr>
            <a:fld id="{37B58279-BA04-4C25-98B7-62C7ADC06BA3}" type="slidenum">
              <a:rPr lang="en-GB"/>
              <a:pPr>
                <a:defRPr/>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8"/>
          <p:cNvSpPr>
            <a:spLocks noGrp="1"/>
          </p:cNvSpPr>
          <p:nvPr>
            <p:ph type="sldNum" sz="quarter" idx="10"/>
          </p:nvPr>
        </p:nvSpPr>
        <p:spPr/>
        <p:txBody>
          <a:bodyPr/>
          <a:lstStyle>
            <a:lvl1pPr>
              <a:defRPr/>
            </a:lvl1pPr>
          </a:lstStyle>
          <a:p>
            <a:pPr>
              <a:defRPr/>
            </a:pPr>
            <a:fld id="{33932234-9FFE-4B44-8005-BB7A66A1446F}" type="slidenum">
              <a:rPr lang="en-GB"/>
              <a:pPr>
                <a:defRPr/>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8"/>
          <p:cNvSpPr>
            <a:spLocks noGrp="1"/>
          </p:cNvSpPr>
          <p:nvPr>
            <p:ph type="sldNum" sz="quarter" idx="10"/>
          </p:nvPr>
        </p:nvSpPr>
        <p:spPr/>
        <p:txBody>
          <a:bodyPr/>
          <a:lstStyle>
            <a:lvl1pPr>
              <a:defRPr/>
            </a:lvl1pPr>
          </a:lstStyle>
          <a:p>
            <a:pPr>
              <a:defRPr/>
            </a:pPr>
            <a:fld id="{42161B9B-8B2A-4A28-9597-8FBE8A849362}"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6"/>
          <p:cNvSpPr>
            <a:spLocks noGrp="1"/>
          </p:cNvSpPr>
          <p:nvPr>
            <p:ph type="sldNum" sz="quarter" idx="10"/>
          </p:nvPr>
        </p:nvSpPr>
        <p:spPr/>
        <p:txBody>
          <a:bodyPr/>
          <a:lstStyle>
            <a:lvl1pPr>
              <a:defRPr/>
            </a:lvl1pPr>
          </a:lstStyle>
          <a:p>
            <a:pPr>
              <a:defRPr/>
            </a:pPr>
            <a:fld id="{75DE1761-5344-4D8C-8EA6-C2228CF18627}" type="slidenum">
              <a:rPr lang="en-GB"/>
              <a:pPr>
                <a:defRPr/>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8"/>
          <p:cNvSpPr>
            <a:spLocks noGrp="1"/>
          </p:cNvSpPr>
          <p:nvPr>
            <p:ph type="sldNum" sz="quarter" idx="10"/>
          </p:nvPr>
        </p:nvSpPr>
        <p:spPr/>
        <p:txBody>
          <a:bodyPr/>
          <a:lstStyle>
            <a:lvl1pPr>
              <a:defRPr/>
            </a:lvl1pPr>
          </a:lstStyle>
          <a:p>
            <a:pPr>
              <a:defRPr/>
            </a:pPr>
            <a:fld id="{11C90704-AECE-4B87-A666-2B001B4609ED}" type="slidenum">
              <a:rPr lang="en-GB"/>
              <a:pPr>
                <a:defRPr/>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8"/>
          <p:cNvSpPr>
            <a:spLocks noGrp="1"/>
          </p:cNvSpPr>
          <p:nvPr>
            <p:ph type="sldNum" sz="quarter" idx="10"/>
          </p:nvPr>
        </p:nvSpPr>
        <p:spPr/>
        <p:txBody>
          <a:bodyPr/>
          <a:lstStyle>
            <a:lvl1pPr>
              <a:defRPr/>
            </a:lvl1pPr>
          </a:lstStyle>
          <a:p>
            <a:pPr>
              <a:defRPr/>
            </a:pPr>
            <a:fld id="{BACE7D07-1EBE-47D1-A662-DEC13FB7155E}" type="slidenum">
              <a:rPr lang="en-GB"/>
              <a:pPr>
                <a:defRPr/>
              </a:pPr>
              <a:t>‹#›</a:t>
            </a:fld>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6713" y="131763"/>
            <a:ext cx="2189162" cy="59928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46050" y="131763"/>
            <a:ext cx="6418263" cy="5992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8"/>
          <p:cNvSpPr>
            <a:spLocks noGrp="1"/>
          </p:cNvSpPr>
          <p:nvPr>
            <p:ph type="sldNum" sz="quarter" idx="10"/>
          </p:nvPr>
        </p:nvSpPr>
        <p:spPr/>
        <p:txBody>
          <a:bodyPr/>
          <a:lstStyle>
            <a:lvl1pPr>
              <a:defRPr/>
            </a:lvl1pPr>
          </a:lstStyle>
          <a:p>
            <a:pPr>
              <a:defRPr/>
            </a:pPr>
            <a:fld id="{779C584D-1D4E-4FC0-8299-77424D0218AD}"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6"/>
          <p:cNvSpPr>
            <a:spLocks noGrp="1"/>
          </p:cNvSpPr>
          <p:nvPr>
            <p:ph type="sldNum" sz="quarter" idx="10"/>
          </p:nvPr>
        </p:nvSpPr>
        <p:spPr/>
        <p:txBody>
          <a:bodyPr/>
          <a:lstStyle>
            <a:lvl1pPr>
              <a:defRPr/>
            </a:lvl1pPr>
          </a:lstStyle>
          <a:p>
            <a:pPr>
              <a:defRPr/>
            </a:pPr>
            <a:fld id="{0C2E657D-9CAE-4080-8361-6FC84AA4E6E9}"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71500" y="2133600"/>
            <a:ext cx="4090988" cy="3990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14888" y="2133600"/>
            <a:ext cx="4090987" cy="3990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6"/>
          <p:cNvSpPr>
            <a:spLocks noGrp="1"/>
          </p:cNvSpPr>
          <p:nvPr>
            <p:ph type="sldNum" sz="quarter" idx="10"/>
          </p:nvPr>
        </p:nvSpPr>
        <p:spPr/>
        <p:txBody>
          <a:bodyPr/>
          <a:lstStyle>
            <a:lvl1pPr>
              <a:defRPr/>
            </a:lvl1pPr>
          </a:lstStyle>
          <a:p>
            <a:pPr>
              <a:defRPr/>
            </a:pPr>
            <a:fld id="{ACE4B753-325B-4F43-A0FD-EF714817A71C}"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0"/>
          </p:nvPr>
        </p:nvSpPr>
        <p:spPr/>
        <p:txBody>
          <a:bodyPr/>
          <a:lstStyle>
            <a:lvl1pPr>
              <a:defRPr/>
            </a:lvl1pPr>
          </a:lstStyle>
          <a:p>
            <a:pPr>
              <a:defRPr/>
            </a:pPr>
            <a:fld id="{ACE757CA-56D9-49D8-B902-862276B34DDC}"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6"/>
          <p:cNvSpPr>
            <a:spLocks noGrp="1"/>
          </p:cNvSpPr>
          <p:nvPr>
            <p:ph type="sldNum" sz="quarter" idx="10"/>
          </p:nvPr>
        </p:nvSpPr>
        <p:spPr/>
        <p:txBody>
          <a:bodyPr/>
          <a:lstStyle>
            <a:lvl1pPr>
              <a:defRPr/>
            </a:lvl1pPr>
          </a:lstStyle>
          <a:p>
            <a:pPr>
              <a:defRPr/>
            </a:pPr>
            <a:fld id="{CA70AB13-D68D-4C73-814C-48E32EF0380A}"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fld id="{3FE2ED8C-B32B-41C5-BF2E-68E0A356C21F}"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6"/>
          <p:cNvSpPr>
            <a:spLocks noGrp="1"/>
          </p:cNvSpPr>
          <p:nvPr>
            <p:ph type="sldNum" sz="quarter" idx="10"/>
          </p:nvPr>
        </p:nvSpPr>
        <p:spPr/>
        <p:txBody>
          <a:bodyPr/>
          <a:lstStyle>
            <a:lvl1pPr>
              <a:defRPr/>
            </a:lvl1pPr>
          </a:lstStyle>
          <a:p>
            <a:pPr>
              <a:defRPr/>
            </a:pPr>
            <a:fld id="{1B6AE3B1-2236-46CB-92B0-88B0C581F9F2}"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6"/>
          <p:cNvSpPr>
            <a:spLocks noGrp="1"/>
          </p:cNvSpPr>
          <p:nvPr>
            <p:ph type="sldNum" sz="quarter" idx="10"/>
          </p:nvPr>
        </p:nvSpPr>
        <p:spPr/>
        <p:txBody>
          <a:bodyPr/>
          <a:lstStyle>
            <a:lvl1pPr>
              <a:defRPr/>
            </a:lvl1pPr>
          </a:lstStyle>
          <a:p>
            <a:pPr>
              <a:defRPr/>
            </a:pPr>
            <a:fld id="{A362201D-6ED7-454B-9E78-7813C91D38DB}"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15"/>
          <p:cNvGrpSpPr>
            <a:grpSpLocks/>
          </p:cNvGrpSpPr>
          <p:nvPr/>
        </p:nvGrpSpPr>
        <p:grpSpPr bwMode="auto">
          <a:xfrm>
            <a:off x="0" y="0"/>
            <a:ext cx="9144000" cy="6858000"/>
            <a:chOff x="0" y="0"/>
            <a:chExt cx="5760" cy="4320"/>
          </a:xfrm>
        </p:grpSpPr>
        <p:pic>
          <p:nvPicPr>
            <p:cNvPr id="1030" name="Picture 7" descr="bg_standard"/>
            <p:cNvPicPr>
              <a:picLocks noChangeAspect="1" noChangeArrowheads="1"/>
            </p:cNvPicPr>
            <p:nvPr/>
          </p:nvPicPr>
          <p:blipFill>
            <a:blip r:embed="rId13" cstate="print"/>
            <a:srcRect/>
            <a:stretch>
              <a:fillRect/>
            </a:stretch>
          </p:blipFill>
          <p:spPr bwMode="auto">
            <a:xfrm>
              <a:off x="0" y="0"/>
              <a:ext cx="5760" cy="4320"/>
            </a:xfrm>
            <a:prstGeom prst="rect">
              <a:avLst/>
            </a:prstGeom>
            <a:noFill/>
            <a:ln w="9525">
              <a:noFill/>
              <a:miter lim="800000"/>
              <a:headEnd/>
              <a:tailEnd/>
            </a:ln>
          </p:spPr>
        </p:pic>
        <p:sp useBgFill="1">
          <p:nvSpPr>
            <p:cNvPr id="36877" name="Rectangle 13"/>
            <p:cNvSpPr>
              <a:spLocks noChangeArrowheads="1"/>
            </p:cNvSpPr>
            <p:nvPr/>
          </p:nvSpPr>
          <p:spPr bwMode="auto">
            <a:xfrm>
              <a:off x="4354" y="4109"/>
              <a:ext cx="286" cy="114"/>
            </a:xfrm>
            <a:prstGeom prst="rect">
              <a:avLst/>
            </a:prstGeom>
            <a:ln w="9525">
              <a:noFill/>
              <a:miter lim="800000"/>
              <a:headEnd/>
              <a:tailEnd/>
            </a:ln>
            <a:effectLst/>
          </p:spPr>
          <p:txBody>
            <a:bodyPr wrap="none" anchor="ctr"/>
            <a:lstStyle/>
            <a:p>
              <a:pPr>
                <a:defRPr/>
              </a:pPr>
              <a:endParaRPr lang="en-GB" dirty="0"/>
            </a:p>
          </p:txBody>
        </p:sp>
      </p:grpSp>
      <p:sp>
        <p:nvSpPr>
          <p:cNvPr id="1027" name="Rectangle 2"/>
          <p:cNvSpPr>
            <a:spLocks noGrp="1" noChangeArrowheads="1"/>
          </p:cNvSpPr>
          <p:nvPr>
            <p:ph type="title"/>
          </p:nvPr>
        </p:nvSpPr>
        <p:spPr bwMode="auto">
          <a:xfrm>
            <a:off x="146050" y="131763"/>
            <a:ext cx="420687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Rectangle 3"/>
          <p:cNvSpPr>
            <a:spLocks noGrp="1" noChangeArrowheads="1"/>
          </p:cNvSpPr>
          <p:nvPr>
            <p:ph type="body" idx="1"/>
          </p:nvPr>
        </p:nvSpPr>
        <p:spPr bwMode="auto">
          <a:xfrm>
            <a:off x="571500" y="2133600"/>
            <a:ext cx="8334375" cy="3990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Click to edit Master text styles</a:t>
            </a:r>
          </a:p>
          <a:p>
            <a:pPr lvl="2"/>
            <a:r>
              <a:rPr lang="en-GB" smtClean="0"/>
              <a:t>Click to edit Master text styles</a:t>
            </a:r>
          </a:p>
          <a:p>
            <a:pPr lvl="3"/>
            <a:r>
              <a:rPr lang="en-GB" smtClean="0"/>
              <a:t>Click to edit Master text styles</a:t>
            </a:r>
          </a:p>
          <a:p>
            <a:pPr lvl="4"/>
            <a:r>
              <a:rPr lang="en-GB" smtClean="0"/>
              <a:t>Click to edit Master text styles</a:t>
            </a:r>
          </a:p>
        </p:txBody>
      </p:sp>
      <p:sp>
        <p:nvSpPr>
          <p:cNvPr id="7" name="Slide Number Placeholder 6"/>
          <p:cNvSpPr>
            <a:spLocks noGrp="1"/>
          </p:cNvSpPr>
          <p:nvPr>
            <p:ph type="sldNum" sz="quarter" idx="4"/>
          </p:nvPr>
        </p:nvSpPr>
        <p:spPr>
          <a:xfrm>
            <a:off x="142875" y="6423025"/>
            <a:ext cx="2133600" cy="365125"/>
          </a:xfrm>
          <a:prstGeom prst="rect">
            <a:avLst/>
          </a:prstGeom>
        </p:spPr>
        <p:txBody>
          <a:bodyPr vert="horz" lIns="91440" tIns="45720" rIns="91440" bIns="45720" rtlCol="0" anchor="ctr"/>
          <a:lstStyle>
            <a:lvl1pPr algn="l">
              <a:defRPr sz="1200" b="1">
                <a:solidFill>
                  <a:schemeClr val="tx1">
                    <a:tint val="75000"/>
                  </a:schemeClr>
                </a:solidFill>
                <a:latin typeface="+mj-lt"/>
              </a:defRPr>
            </a:lvl1pPr>
          </a:lstStyle>
          <a:p>
            <a:pPr>
              <a:defRPr/>
            </a:pPr>
            <a:fld id="{FDD4F46A-28E3-481A-B749-7EB7E5BBCEC2}"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918" r:id="rId1"/>
    <p:sldLayoutId id="2147483898" r:id="rId2"/>
    <p:sldLayoutId id="2147483899" r:id="rId3"/>
    <p:sldLayoutId id="2147483900" r:id="rId4"/>
    <p:sldLayoutId id="2147483901" r:id="rId5"/>
    <p:sldLayoutId id="2147483902" r:id="rId6"/>
    <p:sldLayoutId id="2147483903" r:id="rId7"/>
    <p:sldLayoutId id="2147483904" r:id="rId8"/>
    <p:sldLayoutId id="2147483905" r:id="rId9"/>
    <p:sldLayoutId id="2147483906" r:id="rId10"/>
    <p:sldLayoutId id="2147483907" r:id="rId11"/>
  </p:sldLayoutIdLst>
  <p:txStyles>
    <p:titleStyle>
      <a:lvl1pPr algn="l" rtl="0" eaLnBrk="1" fontAlgn="base" hangingPunct="1">
        <a:spcBef>
          <a:spcPct val="0"/>
        </a:spcBef>
        <a:spcAft>
          <a:spcPct val="0"/>
        </a:spcAft>
        <a:defRPr sz="3000">
          <a:solidFill>
            <a:schemeClr val="bg1"/>
          </a:solidFill>
          <a:latin typeface="+mj-lt"/>
          <a:ea typeface="+mj-ea"/>
          <a:cs typeface="+mj-cs"/>
        </a:defRPr>
      </a:lvl1pPr>
      <a:lvl2pPr algn="l" rtl="0" eaLnBrk="1" fontAlgn="base" hangingPunct="1">
        <a:spcBef>
          <a:spcPct val="0"/>
        </a:spcBef>
        <a:spcAft>
          <a:spcPct val="0"/>
        </a:spcAft>
        <a:defRPr sz="3000">
          <a:solidFill>
            <a:schemeClr val="bg1"/>
          </a:solidFill>
          <a:latin typeface="DefusedLight" pitchFamily="2" charset="0"/>
        </a:defRPr>
      </a:lvl2pPr>
      <a:lvl3pPr algn="l" rtl="0" eaLnBrk="1" fontAlgn="base" hangingPunct="1">
        <a:spcBef>
          <a:spcPct val="0"/>
        </a:spcBef>
        <a:spcAft>
          <a:spcPct val="0"/>
        </a:spcAft>
        <a:defRPr sz="3000">
          <a:solidFill>
            <a:schemeClr val="bg1"/>
          </a:solidFill>
          <a:latin typeface="DefusedLight" pitchFamily="2" charset="0"/>
        </a:defRPr>
      </a:lvl3pPr>
      <a:lvl4pPr algn="l" rtl="0" eaLnBrk="1" fontAlgn="base" hangingPunct="1">
        <a:spcBef>
          <a:spcPct val="0"/>
        </a:spcBef>
        <a:spcAft>
          <a:spcPct val="0"/>
        </a:spcAft>
        <a:defRPr sz="3000">
          <a:solidFill>
            <a:schemeClr val="bg1"/>
          </a:solidFill>
          <a:latin typeface="DefusedLight" pitchFamily="2" charset="0"/>
        </a:defRPr>
      </a:lvl4pPr>
      <a:lvl5pPr algn="l" rtl="0" eaLnBrk="1" fontAlgn="base" hangingPunct="1">
        <a:spcBef>
          <a:spcPct val="0"/>
        </a:spcBef>
        <a:spcAft>
          <a:spcPct val="0"/>
        </a:spcAft>
        <a:defRPr sz="3000">
          <a:solidFill>
            <a:schemeClr val="bg1"/>
          </a:solidFill>
          <a:latin typeface="DefusedLight" pitchFamily="2" charset="0"/>
        </a:defRPr>
      </a:lvl5pPr>
      <a:lvl6pPr marL="457200" algn="l" rtl="0" eaLnBrk="1" fontAlgn="base" hangingPunct="1">
        <a:spcBef>
          <a:spcPct val="0"/>
        </a:spcBef>
        <a:spcAft>
          <a:spcPct val="0"/>
        </a:spcAft>
        <a:defRPr sz="3000">
          <a:solidFill>
            <a:schemeClr val="bg1"/>
          </a:solidFill>
          <a:latin typeface="DefusedLight" pitchFamily="2" charset="0"/>
        </a:defRPr>
      </a:lvl6pPr>
      <a:lvl7pPr marL="914400" algn="l" rtl="0" eaLnBrk="1" fontAlgn="base" hangingPunct="1">
        <a:spcBef>
          <a:spcPct val="0"/>
        </a:spcBef>
        <a:spcAft>
          <a:spcPct val="0"/>
        </a:spcAft>
        <a:defRPr sz="3000">
          <a:solidFill>
            <a:schemeClr val="bg1"/>
          </a:solidFill>
          <a:latin typeface="DefusedLight" pitchFamily="2" charset="0"/>
        </a:defRPr>
      </a:lvl7pPr>
      <a:lvl8pPr marL="1371600" algn="l" rtl="0" eaLnBrk="1" fontAlgn="base" hangingPunct="1">
        <a:spcBef>
          <a:spcPct val="0"/>
        </a:spcBef>
        <a:spcAft>
          <a:spcPct val="0"/>
        </a:spcAft>
        <a:defRPr sz="3000">
          <a:solidFill>
            <a:schemeClr val="bg1"/>
          </a:solidFill>
          <a:latin typeface="DefusedLight" pitchFamily="2" charset="0"/>
        </a:defRPr>
      </a:lvl8pPr>
      <a:lvl9pPr marL="1828800" algn="l" rtl="0" eaLnBrk="1" fontAlgn="base" hangingPunct="1">
        <a:spcBef>
          <a:spcPct val="0"/>
        </a:spcBef>
        <a:spcAft>
          <a:spcPct val="0"/>
        </a:spcAft>
        <a:defRPr sz="3000">
          <a:solidFill>
            <a:schemeClr val="bg1"/>
          </a:solidFill>
          <a:latin typeface="DefusedLight" pitchFamily="2" charset="0"/>
        </a:defRPr>
      </a:lvl9pPr>
    </p:titleStyle>
    <p:bodyStyle>
      <a:lvl1pPr marL="269875" indent="-269875" algn="l" rtl="0" eaLnBrk="1" fontAlgn="base" hangingPunct="1">
        <a:spcBef>
          <a:spcPct val="20000"/>
        </a:spcBef>
        <a:spcAft>
          <a:spcPct val="0"/>
        </a:spcAft>
        <a:buChar char="•"/>
        <a:defRPr sz="2600">
          <a:solidFill>
            <a:srgbClr val="777777"/>
          </a:solidFill>
          <a:latin typeface="+mn-lt"/>
          <a:ea typeface="+mn-ea"/>
          <a:cs typeface="+mn-cs"/>
        </a:defRPr>
      </a:lvl1pPr>
      <a:lvl2pPr marL="825500" indent="-285750" algn="l" rtl="0" eaLnBrk="1" fontAlgn="base" hangingPunct="1">
        <a:spcBef>
          <a:spcPct val="20000"/>
        </a:spcBef>
        <a:spcAft>
          <a:spcPct val="0"/>
        </a:spcAft>
        <a:buChar char="•"/>
        <a:defRPr sz="2600">
          <a:solidFill>
            <a:srgbClr val="777777"/>
          </a:solidFill>
          <a:latin typeface="+mn-lt"/>
        </a:defRPr>
      </a:lvl2pPr>
      <a:lvl3pPr marL="1233488" indent="-228600" algn="l" rtl="0" eaLnBrk="1" fontAlgn="base" hangingPunct="1">
        <a:spcBef>
          <a:spcPct val="20000"/>
        </a:spcBef>
        <a:spcAft>
          <a:spcPct val="0"/>
        </a:spcAft>
        <a:buChar char="•"/>
        <a:defRPr sz="2400">
          <a:solidFill>
            <a:srgbClr val="777777"/>
          </a:solidFill>
          <a:latin typeface="+mn-lt"/>
        </a:defRPr>
      </a:lvl3pPr>
      <a:lvl4pPr marL="1641475" indent="-228600" algn="l" rtl="0" eaLnBrk="1" fontAlgn="base" hangingPunct="1">
        <a:spcBef>
          <a:spcPct val="20000"/>
        </a:spcBef>
        <a:spcAft>
          <a:spcPct val="0"/>
        </a:spcAft>
        <a:buChar char="–"/>
        <a:defRPr sz="2000">
          <a:solidFill>
            <a:srgbClr val="777777"/>
          </a:solidFill>
          <a:latin typeface="+mn-lt"/>
        </a:defRPr>
      </a:lvl4pPr>
      <a:lvl5pPr marL="2057400" indent="-228600" algn="l" rtl="0" eaLnBrk="1" fontAlgn="base" hangingPunct="1">
        <a:spcBef>
          <a:spcPct val="20000"/>
        </a:spcBef>
        <a:spcAft>
          <a:spcPct val="0"/>
        </a:spcAft>
        <a:buChar char="»"/>
        <a:defRPr sz="2000">
          <a:solidFill>
            <a:srgbClr val="777777"/>
          </a:solidFill>
          <a:latin typeface="+mn-lt"/>
        </a:defRPr>
      </a:lvl5pPr>
      <a:lvl6pPr marL="2514600" indent="-228600" algn="l" rtl="0" eaLnBrk="1" fontAlgn="base" hangingPunct="1">
        <a:spcBef>
          <a:spcPct val="20000"/>
        </a:spcBef>
        <a:spcAft>
          <a:spcPct val="0"/>
        </a:spcAft>
        <a:buChar char="»"/>
        <a:defRPr sz="2000">
          <a:solidFill>
            <a:srgbClr val="777777"/>
          </a:solidFill>
          <a:latin typeface="+mn-lt"/>
        </a:defRPr>
      </a:lvl6pPr>
      <a:lvl7pPr marL="2971800" indent="-228600" algn="l" rtl="0" eaLnBrk="1" fontAlgn="base" hangingPunct="1">
        <a:spcBef>
          <a:spcPct val="20000"/>
        </a:spcBef>
        <a:spcAft>
          <a:spcPct val="0"/>
        </a:spcAft>
        <a:buChar char="»"/>
        <a:defRPr sz="2000">
          <a:solidFill>
            <a:srgbClr val="777777"/>
          </a:solidFill>
          <a:latin typeface="+mn-lt"/>
        </a:defRPr>
      </a:lvl7pPr>
      <a:lvl8pPr marL="3429000" indent="-228600" algn="l" rtl="0" eaLnBrk="1" fontAlgn="base" hangingPunct="1">
        <a:spcBef>
          <a:spcPct val="20000"/>
        </a:spcBef>
        <a:spcAft>
          <a:spcPct val="0"/>
        </a:spcAft>
        <a:buChar char="»"/>
        <a:defRPr sz="2000">
          <a:solidFill>
            <a:srgbClr val="777777"/>
          </a:solidFill>
          <a:latin typeface="+mn-lt"/>
        </a:defRPr>
      </a:lvl8pPr>
      <a:lvl9pPr marL="3886200" indent="-228600" algn="l" rtl="0" eaLnBrk="1" fontAlgn="base" hangingPunct="1">
        <a:spcBef>
          <a:spcPct val="20000"/>
        </a:spcBef>
        <a:spcAft>
          <a:spcPct val="0"/>
        </a:spcAft>
        <a:buChar char="»"/>
        <a:defRPr sz="2000">
          <a:solidFill>
            <a:srgbClr val="777777"/>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050" name="Group 22"/>
          <p:cNvGrpSpPr>
            <a:grpSpLocks/>
          </p:cNvGrpSpPr>
          <p:nvPr/>
        </p:nvGrpSpPr>
        <p:grpSpPr bwMode="auto">
          <a:xfrm>
            <a:off x="0" y="0"/>
            <a:ext cx="9144000" cy="6858000"/>
            <a:chOff x="0" y="0"/>
            <a:chExt cx="5760" cy="4320"/>
          </a:xfrm>
        </p:grpSpPr>
        <p:grpSp>
          <p:nvGrpSpPr>
            <p:cNvPr id="2054" name="Group 21"/>
            <p:cNvGrpSpPr>
              <a:grpSpLocks/>
            </p:cNvGrpSpPr>
            <p:nvPr/>
          </p:nvGrpSpPr>
          <p:grpSpPr bwMode="auto">
            <a:xfrm>
              <a:off x="0" y="0"/>
              <a:ext cx="5760" cy="4320"/>
              <a:chOff x="0" y="0"/>
              <a:chExt cx="5760" cy="4320"/>
            </a:xfrm>
          </p:grpSpPr>
          <p:pic>
            <p:nvPicPr>
              <p:cNvPr id="2056" name="Picture 7" descr="bg_standard"/>
              <p:cNvPicPr>
                <a:picLocks noChangeAspect="1" noChangeArrowheads="1"/>
              </p:cNvPicPr>
              <p:nvPr/>
            </p:nvPicPr>
            <p:blipFill>
              <a:blip r:embed="rId13" cstate="print"/>
              <a:srcRect/>
              <a:stretch>
                <a:fillRect/>
              </a:stretch>
            </p:blipFill>
            <p:spPr bwMode="auto">
              <a:xfrm>
                <a:off x="0" y="0"/>
                <a:ext cx="5760" cy="4320"/>
              </a:xfrm>
              <a:prstGeom prst="rect">
                <a:avLst/>
              </a:prstGeom>
              <a:noFill/>
              <a:ln w="9525">
                <a:noFill/>
                <a:miter lim="800000"/>
                <a:headEnd/>
                <a:tailEnd/>
              </a:ln>
            </p:spPr>
          </p:pic>
          <p:sp useBgFill="1">
            <p:nvSpPr>
              <p:cNvPr id="36877" name="Rectangle 13"/>
              <p:cNvSpPr>
                <a:spLocks noChangeArrowheads="1"/>
              </p:cNvSpPr>
              <p:nvPr/>
            </p:nvSpPr>
            <p:spPr bwMode="auto">
              <a:xfrm>
                <a:off x="4354" y="4109"/>
                <a:ext cx="286" cy="114"/>
              </a:xfrm>
              <a:prstGeom prst="rect">
                <a:avLst/>
              </a:prstGeom>
              <a:ln w="9525">
                <a:noFill/>
                <a:miter lim="800000"/>
                <a:headEnd/>
                <a:tailEnd/>
              </a:ln>
              <a:effectLst/>
            </p:spPr>
            <p:txBody>
              <a:bodyPr wrap="none" anchor="ctr"/>
              <a:lstStyle/>
              <a:p>
                <a:pPr>
                  <a:defRPr/>
                </a:pPr>
                <a:endParaRPr lang="en-GB" dirty="0">
                  <a:solidFill>
                    <a:srgbClr val="000000"/>
                  </a:solidFill>
                </a:endParaRPr>
              </a:p>
            </p:txBody>
          </p:sp>
        </p:grpSp>
        <p:sp useBgFill="1">
          <p:nvSpPr>
            <p:cNvPr id="36883" name="Rectangle 19"/>
            <p:cNvSpPr>
              <a:spLocks noChangeArrowheads="1"/>
            </p:cNvSpPr>
            <p:nvPr/>
          </p:nvSpPr>
          <p:spPr bwMode="auto">
            <a:xfrm>
              <a:off x="0" y="0"/>
              <a:ext cx="2880" cy="1533"/>
            </a:xfrm>
            <a:prstGeom prst="rect">
              <a:avLst/>
            </a:prstGeom>
            <a:ln w="9525">
              <a:noFill/>
              <a:miter lim="800000"/>
              <a:headEnd/>
              <a:tailEnd/>
            </a:ln>
            <a:effectLst/>
          </p:spPr>
          <p:txBody>
            <a:bodyPr wrap="none" anchor="ctr"/>
            <a:lstStyle/>
            <a:p>
              <a:pPr>
                <a:defRPr/>
              </a:pPr>
              <a:endParaRPr lang="en-GB" dirty="0">
                <a:solidFill>
                  <a:srgbClr val="000000"/>
                </a:solidFill>
              </a:endParaRPr>
            </a:p>
          </p:txBody>
        </p:sp>
      </p:grpSp>
      <p:sp>
        <p:nvSpPr>
          <p:cNvPr id="2051" name="Rectangle 2"/>
          <p:cNvSpPr>
            <a:spLocks noGrp="1" noChangeArrowheads="1"/>
          </p:cNvSpPr>
          <p:nvPr>
            <p:ph type="title"/>
          </p:nvPr>
        </p:nvSpPr>
        <p:spPr bwMode="auto">
          <a:xfrm>
            <a:off x="146050" y="131763"/>
            <a:ext cx="658177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2052" name="Rectangle 3"/>
          <p:cNvSpPr>
            <a:spLocks noGrp="1" noChangeArrowheads="1"/>
          </p:cNvSpPr>
          <p:nvPr>
            <p:ph type="body" idx="1"/>
          </p:nvPr>
        </p:nvSpPr>
        <p:spPr bwMode="auto">
          <a:xfrm>
            <a:off x="571500" y="2133600"/>
            <a:ext cx="8334375" cy="3990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Click to edit Master text styles</a:t>
            </a:r>
          </a:p>
          <a:p>
            <a:pPr lvl="2"/>
            <a:r>
              <a:rPr lang="en-GB" smtClean="0"/>
              <a:t>Click to edit Master text styles</a:t>
            </a:r>
          </a:p>
          <a:p>
            <a:pPr lvl="3"/>
            <a:r>
              <a:rPr lang="en-GB" smtClean="0"/>
              <a:t>Click to edit Master text styles</a:t>
            </a:r>
          </a:p>
          <a:p>
            <a:pPr lvl="4"/>
            <a:r>
              <a:rPr lang="en-GB" smtClean="0"/>
              <a:t>Click to edit Master text styles</a:t>
            </a:r>
          </a:p>
        </p:txBody>
      </p:sp>
      <p:sp>
        <p:nvSpPr>
          <p:cNvPr id="9" name="Slide Number Placeholder 8"/>
          <p:cNvSpPr>
            <a:spLocks noGrp="1"/>
          </p:cNvSpPr>
          <p:nvPr>
            <p:ph type="sldNum" sz="quarter" idx="4"/>
          </p:nvPr>
        </p:nvSpPr>
        <p:spPr>
          <a:xfrm>
            <a:off x="142875" y="6421438"/>
            <a:ext cx="2133600" cy="365125"/>
          </a:xfrm>
          <a:prstGeom prst="rect">
            <a:avLst/>
          </a:prstGeom>
        </p:spPr>
        <p:txBody>
          <a:bodyPr vert="horz" lIns="91440" tIns="45720" rIns="91440" bIns="45720" rtlCol="0" anchor="ctr"/>
          <a:lstStyle>
            <a:lvl1pPr algn="l">
              <a:defRPr sz="1200" b="1">
                <a:solidFill>
                  <a:schemeClr val="tx1">
                    <a:tint val="75000"/>
                  </a:schemeClr>
                </a:solidFill>
                <a:latin typeface="+mj-lt"/>
              </a:defRPr>
            </a:lvl1pPr>
          </a:lstStyle>
          <a:p>
            <a:pPr>
              <a:defRPr/>
            </a:pPr>
            <a:fld id="{3171936E-A21E-4F58-8ED2-F4292C0BB7AD}"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919"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Lst>
  <p:txStyles>
    <p:titleStyle>
      <a:lvl1pPr algn="l" rtl="0" eaLnBrk="0" fontAlgn="base" hangingPunct="0">
        <a:spcBef>
          <a:spcPct val="0"/>
        </a:spcBef>
        <a:spcAft>
          <a:spcPct val="0"/>
        </a:spcAft>
        <a:defRPr sz="3000">
          <a:solidFill>
            <a:srgbClr val="777777"/>
          </a:solidFill>
          <a:latin typeface="+mj-lt"/>
          <a:ea typeface="+mj-ea"/>
          <a:cs typeface="+mj-cs"/>
        </a:defRPr>
      </a:lvl1pPr>
      <a:lvl2pPr algn="l" rtl="0" eaLnBrk="0" fontAlgn="base" hangingPunct="0">
        <a:spcBef>
          <a:spcPct val="0"/>
        </a:spcBef>
        <a:spcAft>
          <a:spcPct val="0"/>
        </a:spcAft>
        <a:defRPr sz="3000">
          <a:solidFill>
            <a:srgbClr val="777777"/>
          </a:solidFill>
          <a:latin typeface="DefusedLight" pitchFamily="2" charset="0"/>
        </a:defRPr>
      </a:lvl2pPr>
      <a:lvl3pPr algn="l" rtl="0" eaLnBrk="0" fontAlgn="base" hangingPunct="0">
        <a:spcBef>
          <a:spcPct val="0"/>
        </a:spcBef>
        <a:spcAft>
          <a:spcPct val="0"/>
        </a:spcAft>
        <a:defRPr sz="3000">
          <a:solidFill>
            <a:srgbClr val="777777"/>
          </a:solidFill>
          <a:latin typeface="DefusedLight" pitchFamily="2" charset="0"/>
        </a:defRPr>
      </a:lvl3pPr>
      <a:lvl4pPr algn="l" rtl="0" eaLnBrk="0" fontAlgn="base" hangingPunct="0">
        <a:spcBef>
          <a:spcPct val="0"/>
        </a:spcBef>
        <a:spcAft>
          <a:spcPct val="0"/>
        </a:spcAft>
        <a:defRPr sz="3000">
          <a:solidFill>
            <a:srgbClr val="777777"/>
          </a:solidFill>
          <a:latin typeface="DefusedLight" pitchFamily="2" charset="0"/>
        </a:defRPr>
      </a:lvl4pPr>
      <a:lvl5pPr algn="l" rtl="0" eaLnBrk="0" fontAlgn="base" hangingPunct="0">
        <a:spcBef>
          <a:spcPct val="0"/>
        </a:spcBef>
        <a:spcAft>
          <a:spcPct val="0"/>
        </a:spcAft>
        <a:defRPr sz="3000">
          <a:solidFill>
            <a:srgbClr val="777777"/>
          </a:solidFill>
          <a:latin typeface="DefusedLight" pitchFamily="2" charset="0"/>
        </a:defRPr>
      </a:lvl5pPr>
      <a:lvl6pPr marL="457200" algn="l" rtl="0" eaLnBrk="1" fontAlgn="base" hangingPunct="1">
        <a:spcBef>
          <a:spcPct val="0"/>
        </a:spcBef>
        <a:spcAft>
          <a:spcPct val="0"/>
        </a:spcAft>
        <a:defRPr sz="3000">
          <a:solidFill>
            <a:srgbClr val="777777"/>
          </a:solidFill>
          <a:latin typeface="DefusedLight" pitchFamily="2" charset="0"/>
        </a:defRPr>
      </a:lvl6pPr>
      <a:lvl7pPr marL="914400" algn="l" rtl="0" eaLnBrk="1" fontAlgn="base" hangingPunct="1">
        <a:spcBef>
          <a:spcPct val="0"/>
        </a:spcBef>
        <a:spcAft>
          <a:spcPct val="0"/>
        </a:spcAft>
        <a:defRPr sz="3000">
          <a:solidFill>
            <a:srgbClr val="777777"/>
          </a:solidFill>
          <a:latin typeface="DefusedLight" pitchFamily="2" charset="0"/>
        </a:defRPr>
      </a:lvl7pPr>
      <a:lvl8pPr marL="1371600" algn="l" rtl="0" eaLnBrk="1" fontAlgn="base" hangingPunct="1">
        <a:spcBef>
          <a:spcPct val="0"/>
        </a:spcBef>
        <a:spcAft>
          <a:spcPct val="0"/>
        </a:spcAft>
        <a:defRPr sz="3000">
          <a:solidFill>
            <a:srgbClr val="777777"/>
          </a:solidFill>
          <a:latin typeface="DefusedLight" pitchFamily="2" charset="0"/>
        </a:defRPr>
      </a:lvl8pPr>
      <a:lvl9pPr marL="1828800" algn="l" rtl="0" eaLnBrk="1" fontAlgn="base" hangingPunct="1">
        <a:spcBef>
          <a:spcPct val="0"/>
        </a:spcBef>
        <a:spcAft>
          <a:spcPct val="0"/>
        </a:spcAft>
        <a:defRPr sz="3000">
          <a:solidFill>
            <a:srgbClr val="777777"/>
          </a:solidFill>
          <a:latin typeface="DefusedLight" pitchFamily="2" charset="0"/>
        </a:defRPr>
      </a:lvl9pPr>
    </p:titleStyle>
    <p:bodyStyle>
      <a:lvl1pPr marL="269875" indent="-269875" algn="l" rtl="0" eaLnBrk="0" fontAlgn="base" hangingPunct="0">
        <a:spcBef>
          <a:spcPct val="20000"/>
        </a:spcBef>
        <a:spcAft>
          <a:spcPct val="0"/>
        </a:spcAft>
        <a:buChar char="•"/>
        <a:defRPr sz="2600">
          <a:solidFill>
            <a:srgbClr val="808080"/>
          </a:solidFill>
          <a:latin typeface="+mn-lt"/>
          <a:ea typeface="+mn-ea"/>
          <a:cs typeface="+mn-cs"/>
        </a:defRPr>
      </a:lvl1pPr>
      <a:lvl2pPr marL="825500" indent="-285750" algn="l" rtl="0" eaLnBrk="0" fontAlgn="base" hangingPunct="0">
        <a:spcBef>
          <a:spcPct val="20000"/>
        </a:spcBef>
        <a:spcAft>
          <a:spcPct val="0"/>
        </a:spcAft>
        <a:buChar char="•"/>
        <a:defRPr sz="2600">
          <a:solidFill>
            <a:srgbClr val="808080"/>
          </a:solidFill>
          <a:latin typeface="+mn-lt"/>
        </a:defRPr>
      </a:lvl2pPr>
      <a:lvl3pPr marL="1233488" indent="-228600" algn="l" rtl="0" eaLnBrk="0" fontAlgn="base" hangingPunct="0">
        <a:spcBef>
          <a:spcPct val="20000"/>
        </a:spcBef>
        <a:spcAft>
          <a:spcPct val="0"/>
        </a:spcAft>
        <a:buChar char="•"/>
        <a:defRPr sz="2400">
          <a:solidFill>
            <a:srgbClr val="808080"/>
          </a:solidFill>
          <a:latin typeface="+mn-lt"/>
        </a:defRPr>
      </a:lvl3pPr>
      <a:lvl4pPr marL="1641475" indent="-228600" algn="l" rtl="0" eaLnBrk="0" fontAlgn="base" hangingPunct="0">
        <a:spcBef>
          <a:spcPct val="20000"/>
        </a:spcBef>
        <a:spcAft>
          <a:spcPct val="0"/>
        </a:spcAft>
        <a:buChar char="–"/>
        <a:defRPr sz="2000">
          <a:solidFill>
            <a:srgbClr val="808080"/>
          </a:solidFill>
          <a:latin typeface="+mn-lt"/>
        </a:defRPr>
      </a:lvl4pPr>
      <a:lvl5pPr marL="2057400" indent="-228600" algn="l" rtl="0" eaLnBrk="0" fontAlgn="base" hangingPunct="0">
        <a:spcBef>
          <a:spcPct val="20000"/>
        </a:spcBef>
        <a:spcAft>
          <a:spcPct val="0"/>
        </a:spcAft>
        <a:buChar char="»"/>
        <a:defRPr sz="2000">
          <a:solidFill>
            <a:srgbClr val="808080"/>
          </a:solidFill>
          <a:latin typeface="+mn-lt"/>
        </a:defRPr>
      </a:lvl5pPr>
      <a:lvl6pPr marL="2514600" indent="-228600" algn="l" rtl="0" eaLnBrk="1" fontAlgn="base" hangingPunct="1">
        <a:spcBef>
          <a:spcPct val="20000"/>
        </a:spcBef>
        <a:spcAft>
          <a:spcPct val="0"/>
        </a:spcAft>
        <a:buChar char="»"/>
        <a:defRPr sz="2000">
          <a:solidFill>
            <a:srgbClr val="808080"/>
          </a:solidFill>
          <a:latin typeface="+mn-lt"/>
        </a:defRPr>
      </a:lvl6pPr>
      <a:lvl7pPr marL="2971800" indent="-228600" algn="l" rtl="0" eaLnBrk="1" fontAlgn="base" hangingPunct="1">
        <a:spcBef>
          <a:spcPct val="20000"/>
        </a:spcBef>
        <a:spcAft>
          <a:spcPct val="0"/>
        </a:spcAft>
        <a:buChar char="»"/>
        <a:defRPr sz="2000">
          <a:solidFill>
            <a:srgbClr val="808080"/>
          </a:solidFill>
          <a:latin typeface="+mn-lt"/>
        </a:defRPr>
      </a:lvl7pPr>
      <a:lvl8pPr marL="3429000" indent="-228600" algn="l" rtl="0" eaLnBrk="1" fontAlgn="base" hangingPunct="1">
        <a:spcBef>
          <a:spcPct val="20000"/>
        </a:spcBef>
        <a:spcAft>
          <a:spcPct val="0"/>
        </a:spcAft>
        <a:buChar char="»"/>
        <a:defRPr sz="2000">
          <a:solidFill>
            <a:srgbClr val="808080"/>
          </a:solidFill>
          <a:latin typeface="+mn-lt"/>
        </a:defRPr>
      </a:lvl8pPr>
      <a:lvl9pPr marL="3886200" indent="-228600" algn="l" rtl="0" eaLnBrk="1" fontAlgn="base" hangingPunct="1">
        <a:spcBef>
          <a:spcPct val="20000"/>
        </a:spcBef>
        <a:spcAft>
          <a:spcPct val="0"/>
        </a:spcAft>
        <a:buChar char="»"/>
        <a:defRPr sz="2000">
          <a:solidFill>
            <a:srgbClr val="80808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6"/>
          <p:cNvSpPr txBox="1">
            <a:spLocks noChangeArrowheads="1"/>
          </p:cNvSpPr>
          <p:nvPr/>
        </p:nvSpPr>
        <p:spPr bwMode="auto">
          <a:xfrm>
            <a:off x="176213" y="3854450"/>
            <a:ext cx="5269244" cy="2246769"/>
          </a:xfrm>
          <a:prstGeom prst="rect">
            <a:avLst/>
          </a:prstGeom>
          <a:noFill/>
          <a:ln w="9525">
            <a:noFill/>
            <a:miter lim="800000"/>
            <a:headEnd/>
            <a:tailEnd/>
          </a:ln>
        </p:spPr>
        <p:txBody>
          <a:bodyPr wrap="square">
            <a:spAutoFit/>
          </a:bodyPr>
          <a:lstStyle/>
          <a:p>
            <a:pPr>
              <a:spcBef>
                <a:spcPts val="1800"/>
              </a:spcBef>
            </a:pPr>
            <a:r>
              <a:rPr lang="en-GB" sz="2500" dirty="0" smtClean="0">
                <a:solidFill>
                  <a:srgbClr val="777777"/>
                </a:solidFill>
                <a:latin typeface="DefusedLight" pitchFamily="2" charset="0"/>
              </a:rPr>
              <a:t>Ian P. Hartwell </a:t>
            </a:r>
            <a:r>
              <a:rPr lang="en-GB" sz="1600" dirty="0" smtClean="0">
                <a:solidFill>
                  <a:srgbClr val="777777"/>
                </a:solidFill>
                <a:latin typeface="DefusedLight" pitchFamily="2" charset="0"/>
              </a:rPr>
              <a:t>PhD EPA CEng</a:t>
            </a:r>
          </a:p>
          <a:p>
            <a:pPr>
              <a:spcBef>
                <a:spcPts val="1800"/>
              </a:spcBef>
            </a:pPr>
            <a:r>
              <a:rPr lang="en-GB" sz="2000" dirty="0" smtClean="0">
                <a:solidFill>
                  <a:srgbClr val="777777"/>
                </a:solidFill>
                <a:latin typeface="DefusedLight" pitchFamily="2" charset="0"/>
              </a:rPr>
              <a:t>Honorary Research Fellow</a:t>
            </a:r>
          </a:p>
          <a:p>
            <a:r>
              <a:rPr lang="en-GB" sz="2000" dirty="0" smtClean="0">
                <a:solidFill>
                  <a:srgbClr val="777777"/>
                </a:solidFill>
                <a:latin typeface="DefusedLight" pitchFamily="2" charset="0"/>
              </a:rPr>
              <a:t>Engineering Intellectual Property Research Unit</a:t>
            </a:r>
          </a:p>
          <a:p>
            <a:r>
              <a:rPr lang="en-GB" sz="2000" dirty="0" smtClean="0">
                <a:solidFill>
                  <a:srgbClr val="777777"/>
                </a:solidFill>
                <a:latin typeface="DefusedLight" pitchFamily="2" charset="0"/>
              </a:rPr>
              <a:t>School of Engineering</a:t>
            </a:r>
          </a:p>
          <a:p>
            <a:r>
              <a:rPr lang="en-GB" sz="2000" dirty="0" smtClean="0">
                <a:solidFill>
                  <a:srgbClr val="777777"/>
                </a:solidFill>
                <a:latin typeface="DefusedLight" pitchFamily="2" charset="0"/>
              </a:rPr>
              <a:t>Cranfield University</a:t>
            </a:r>
          </a:p>
          <a:p>
            <a:r>
              <a:rPr lang="en-GB" sz="2000" dirty="0" smtClean="0">
                <a:solidFill>
                  <a:srgbClr val="777777"/>
                </a:solidFill>
                <a:latin typeface="DefusedLight" pitchFamily="2" charset="0"/>
              </a:rPr>
              <a:t>United Kingdom</a:t>
            </a:r>
          </a:p>
        </p:txBody>
      </p:sp>
      <p:sp>
        <p:nvSpPr>
          <p:cNvPr id="6147" name="Rectangle 10"/>
          <p:cNvSpPr>
            <a:spLocks noGrp="1" noChangeArrowheads="1"/>
          </p:cNvSpPr>
          <p:nvPr>
            <p:ph type="ctrTitle"/>
          </p:nvPr>
        </p:nvSpPr>
        <p:spPr>
          <a:xfrm>
            <a:off x="179388" y="163227"/>
            <a:ext cx="4178300" cy="1727200"/>
          </a:xfrm>
          <a:noFill/>
        </p:spPr>
        <p:txBody>
          <a:bodyPr/>
          <a:lstStyle/>
          <a:p>
            <a:pPr eaLnBrk="1" hangingPunct="1"/>
            <a:r>
              <a:rPr lang="en-GB" sz="3200" dirty="0" smtClean="0"/>
              <a:t>Strategic Use of Intellectual Property</a:t>
            </a:r>
            <a:br>
              <a:rPr lang="en-GB" sz="3200" dirty="0" smtClean="0"/>
            </a:br>
            <a:r>
              <a:rPr lang="en-GB" sz="3200" dirty="0" smtClean="0"/>
              <a:t>for Business Growth and Financing</a:t>
            </a:r>
          </a:p>
        </p:txBody>
      </p:sp>
      <p:sp>
        <p:nvSpPr>
          <p:cNvPr id="4" name="Rectangle 9"/>
          <p:cNvSpPr txBox="1">
            <a:spLocks noChangeArrowheads="1"/>
          </p:cNvSpPr>
          <p:nvPr/>
        </p:nvSpPr>
        <p:spPr bwMode="auto">
          <a:xfrm>
            <a:off x="5321004" y="1915232"/>
            <a:ext cx="3427297" cy="12783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3175" algn="ctr" defTabSz="914400" rtl="0" eaLnBrk="1" fontAlgn="base" latinLnBrk="0" hangingPunct="1">
              <a:lnSpc>
                <a:spcPct val="100000"/>
              </a:lnSpc>
              <a:spcBef>
                <a:spcPct val="20000"/>
              </a:spcBef>
              <a:spcAft>
                <a:spcPct val="0"/>
              </a:spcAft>
              <a:buClrTx/>
              <a:buSzTx/>
              <a:buFontTx/>
              <a:buNone/>
              <a:tabLst/>
              <a:defRPr/>
            </a:pPr>
            <a:r>
              <a:rPr kumimoji="0" lang="en-GB" sz="2500" b="0" i="0" u="none" strike="noStrike" kern="0" cap="none" spc="0" normalizeH="0" baseline="0" noProof="0" dirty="0" smtClean="0">
                <a:ln>
                  <a:noFill/>
                </a:ln>
                <a:solidFill>
                  <a:schemeClr val="tx1"/>
                </a:solidFill>
                <a:effectLst/>
                <a:uLnTx/>
                <a:uFillTx/>
                <a:latin typeface="+mn-lt"/>
                <a:cs typeface="BrowalliaUPC" pitchFamily="34" charset="-34"/>
              </a:rPr>
              <a:t>“the strategic role IP can play in acquiring finance for SMEs”</a:t>
            </a:r>
          </a:p>
        </p:txBody>
      </p:sp>
      <p:sp>
        <p:nvSpPr>
          <p:cNvPr id="5" name="TextBox 4"/>
          <p:cNvSpPr txBox="1"/>
          <p:nvPr/>
        </p:nvSpPr>
        <p:spPr>
          <a:xfrm>
            <a:off x="7257" y="6471096"/>
            <a:ext cx="2148997" cy="276999"/>
          </a:xfrm>
          <a:prstGeom prst="rect">
            <a:avLst/>
          </a:prstGeom>
          <a:noFill/>
        </p:spPr>
        <p:txBody>
          <a:bodyPr wrap="square" rtlCol="0">
            <a:spAutoFit/>
          </a:bodyPr>
          <a:lstStyle/>
          <a:p>
            <a:r>
              <a:rPr lang="en-GB" sz="1200" dirty="0" smtClean="0">
                <a:solidFill>
                  <a:srgbClr val="5F5F5F"/>
                </a:solidFill>
              </a:rPr>
              <a:t>© IP Hartwell 2010</a:t>
            </a:r>
            <a:endParaRPr lang="en-GB" sz="1200" dirty="0">
              <a:solidFill>
                <a:srgbClr val="5F5F5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Up Arrow 49"/>
          <p:cNvSpPr/>
          <p:nvPr/>
        </p:nvSpPr>
        <p:spPr>
          <a:xfrm>
            <a:off x="7859790" y="3286234"/>
            <a:ext cx="471363" cy="1314796"/>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7257" y="6471096"/>
            <a:ext cx="2148997" cy="276999"/>
          </a:xfrm>
          <a:prstGeom prst="rect">
            <a:avLst/>
          </a:prstGeom>
          <a:noFill/>
        </p:spPr>
        <p:txBody>
          <a:bodyPr wrap="square" rtlCol="0">
            <a:spAutoFit/>
          </a:bodyPr>
          <a:lstStyle/>
          <a:p>
            <a:r>
              <a:rPr lang="en-GB" sz="1200" dirty="0" smtClean="0">
                <a:solidFill>
                  <a:srgbClr val="5F5F5F"/>
                </a:solidFill>
              </a:rPr>
              <a:t>© IP Hartwell 2010</a:t>
            </a:r>
            <a:endParaRPr lang="en-GB" sz="1200" dirty="0">
              <a:solidFill>
                <a:srgbClr val="5F5F5F"/>
              </a:solidFill>
            </a:endParaRPr>
          </a:p>
        </p:txBody>
      </p:sp>
      <p:sp>
        <p:nvSpPr>
          <p:cNvPr id="6" name="Rectangle 8"/>
          <p:cNvSpPr>
            <a:spLocks noGrp="1" noChangeArrowheads="1"/>
          </p:cNvSpPr>
          <p:nvPr>
            <p:ph type="title"/>
          </p:nvPr>
        </p:nvSpPr>
        <p:spPr>
          <a:xfrm>
            <a:off x="146050" y="131763"/>
            <a:ext cx="4206875" cy="1143000"/>
          </a:xfrm>
        </p:spPr>
        <p:txBody>
          <a:bodyPr/>
          <a:lstStyle/>
          <a:p>
            <a:pPr eaLnBrk="1" hangingPunct="1"/>
            <a:r>
              <a:rPr lang="en-GB" dirty="0" smtClean="0"/>
              <a:t>Strategic Use of Intellectual Property for</a:t>
            </a:r>
            <a:br>
              <a:rPr lang="en-GB" dirty="0" smtClean="0"/>
            </a:br>
            <a:r>
              <a:rPr lang="en-GB" dirty="0" smtClean="0"/>
              <a:t>Business Growth</a:t>
            </a:r>
          </a:p>
        </p:txBody>
      </p:sp>
      <p:sp>
        <p:nvSpPr>
          <p:cNvPr id="41" name="Rectangle 9"/>
          <p:cNvSpPr txBox="1">
            <a:spLocks noChangeArrowheads="1"/>
          </p:cNvSpPr>
          <p:nvPr/>
        </p:nvSpPr>
        <p:spPr bwMode="auto">
          <a:xfrm>
            <a:off x="2832668" y="1065193"/>
            <a:ext cx="5977766" cy="628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69875" marR="0" lvl="0" indent="3175" algn="r" defTabSz="914400" rtl="0" eaLnBrk="1" fontAlgn="base" latinLnBrk="0" hangingPunct="1">
              <a:lnSpc>
                <a:spcPct val="100000"/>
              </a:lnSpc>
              <a:spcBef>
                <a:spcPct val="20000"/>
              </a:spcBef>
              <a:spcAft>
                <a:spcPct val="0"/>
              </a:spcAft>
              <a:buClrTx/>
              <a:buSzTx/>
              <a:buFontTx/>
              <a:buNone/>
              <a:tabLst/>
              <a:defRPr/>
            </a:pPr>
            <a:r>
              <a:rPr kumimoji="0" lang="en-GB" sz="2600" b="1" i="0" strike="noStrike" kern="0" cap="none" spc="0" normalizeH="0" noProof="0" dirty="0" smtClean="0">
                <a:ln>
                  <a:noFill/>
                </a:ln>
                <a:solidFill>
                  <a:schemeClr val="tx1"/>
                </a:solidFill>
                <a:effectLst/>
                <a:uLnTx/>
                <a:uFillTx/>
                <a:latin typeface="+mn-lt"/>
                <a:ea typeface="+mn-ea"/>
                <a:cs typeface="+mn-cs"/>
              </a:rPr>
              <a:t>IP Business Model</a:t>
            </a:r>
          </a:p>
          <a:p>
            <a:pPr marL="269875" marR="0" lvl="0" indent="3175" algn="r" defTabSz="914400" rtl="0" eaLnBrk="1" fontAlgn="base" latinLnBrk="0" hangingPunct="1">
              <a:lnSpc>
                <a:spcPct val="100000"/>
              </a:lnSpc>
              <a:spcBef>
                <a:spcPts val="0"/>
              </a:spcBef>
              <a:spcAft>
                <a:spcPct val="0"/>
              </a:spcAft>
              <a:buClrTx/>
              <a:buSzTx/>
              <a:buFontTx/>
              <a:buNone/>
              <a:tabLst/>
              <a:defRPr/>
            </a:pPr>
            <a:r>
              <a:rPr lang="en-GB" sz="2600" b="1" kern="0" dirty="0" smtClean="0">
                <a:latin typeface="+mn-lt"/>
              </a:rPr>
              <a:t>Cambridge Consultants</a:t>
            </a:r>
            <a:r>
              <a:rPr lang="en-GB" sz="2600" b="1" kern="0" baseline="0" dirty="0" smtClean="0">
                <a:latin typeface="+mn-lt"/>
              </a:rPr>
              <a:t>, 1987</a:t>
            </a:r>
            <a:endParaRPr kumimoji="0" lang="en-GB" sz="2600" b="1" i="0" strike="noStrike" kern="0" cap="none" spc="0" normalizeH="0" baseline="0" noProof="0" dirty="0" smtClean="0">
              <a:ln>
                <a:noFill/>
              </a:ln>
              <a:solidFill>
                <a:schemeClr val="tx1"/>
              </a:solidFill>
              <a:effectLst/>
              <a:uLnTx/>
              <a:uFillTx/>
              <a:latin typeface="+mn-lt"/>
              <a:ea typeface="+mn-ea"/>
              <a:cs typeface="+mn-cs"/>
            </a:endParaRPr>
          </a:p>
        </p:txBody>
      </p:sp>
      <p:grpSp>
        <p:nvGrpSpPr>
          <p:cNvPr id="2" name="Group 6"/>
          <p:cNvGrpSpPr/>
          <p:nvPr/>
        </p:nvGrpSpPr>
        <p:grpSpPr>
          <a:xfrm>
            <a:off x="50680" y="2395923"/>
            <a:ext cx="9057824" cy="3709285"/>
            <a:chOff x="50680" y="2395923"/>
            <a:chExt cx="9057824" cy="3709285"/>
          </a:xfrm>
        </p:grpSpPr>
        <p:cxnSp>
          <p:nvCxnSpPr>
            <p:cNvPr id="8" name="Straight Connector 7"/>
            <p:cNvCxnSpPr/>
            <p:nvPr/>
          </p:nvCxnSpPr>
          <p:spPr>
            <a:xfrm flipV="1">
              <a:off x="611560" y="3275341"/>
              <a:ext cx="7809875" cy="14998"/>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1084994" y="2855618"/>
              <a:ext cx="869430" cy="0"/>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0680" y="2531195"/>
              <a:ext cx="1514007" cy="646331"/>
            </a:xfrm>
            <a:prstGeom prst="rect">
              <a:avLst/>
            </a:prstGeom>
            <a:noFill/>
          </p:spPr>
          <p:txBody>
            <a:bodyPr wrap="square" rtlCol="0">
              <a:spAutoFit/>
            </a:bodyPr>
            <a:lstStyle/>
            <a:p>
              <a:pPr algn="ctr"/>
              <a:r>
                <a:rPr lang="en-GB" dirty="0" smtClean="0"/>
                <a:t>SUPPRESS</a:t>
              </a:r>
            </a:p>
            <a:p>
              <a:pPr algn="ctr"/>
              <a:r>
                <a:rPr lang="en-GB" dirty="0" smtClean="0"/>
                <a:t>IP</a:t>
              </a:r>
              <a:endParaRPr lang="en-GB" dirty="0"/>
            </a:p>
          </p:txBody>
        </p:sp>
        <p:sp>
          <p:nvSpPr>
            <p:cNvPr id="11" name="TextBox 10"/>
            <p:cNvSpPr txBox="1"/>
            <p:nvPr/>
          </p:nvSpPr>
          <p:spPr>
            <a:xfrm>
              <a:off x="1866978" y="2533695"/>
              <a:ext cx="1811322" cy="646331"/>
            </a:xfrm>
            <a:prstGeom prst="rect">
              <a:avLst/>
            </a:prstGeom>
            <a:noFill/>
          </p:spPr>
          <p:txBody>
            <a:bodyPr wrap="square" rtlCol="0">
              <a:spAutoFit/>
            </a:bodyPr>
            <a:lstStyle/>
            <a:p>
              <a:pPr algn="ctr"/>
              <a:r>
                <a:rPr lang="en-GB" dirty="0" smtClean="0"/>
                <a:t>MONOPOLISE</a:t>
              </a:r>
            </a:p>
            <a:p>
              <a:pPr algn="ctr"/>
              <a:r>
                <a:rPr lang="en-GB" dirty="0" smtClean="0"/>
                <a:t>IP</a:t>
              </a:r>
              <a:endParaRPr lang="en-GB" dirty="0"/>
            </a:p>
          </p:txBody>
        </p:sp>
        <p:sp>
          <p:nvSpPr>
            <p:cNvPr id="12" name="TextBox 11"/>
            <p:cNvSpPr txBox="1"/>
            <p:nvPr/>
          </p:nvSpPr>
          <p:spPr>
            <a:xfrm>
              <a:off x="5055411" y="2536195"/>
              <a:ext cx="1376600" cy="646331"/>
            </a:xfrm>
            <a:prstGeom prst="rect">
              <a:avLst/>
            </a:prstGeom>
            <a:noFill/>
          </p:spPr>
          <p:txBody>
            <a:bodyPr wrap="square" rtlCol="0">
              <a:spAutoFit/>
            </a:bodyPr>
            <a:lstStyle/>
            <a:p>
              <a:pPr algn="ctr"/>
              <a:r>
                <a:rPr lang="en-GB" dirty="0" smtClean="0"/>
                <a:t>LICENSE</a:t>
              </a:r>
            </a:p>
            <a:p>
              <a:pPr algn="ctr"/>
              <a:r>
                <a:rPr lang="en-GB" dirty="0" smtClean="0"/>
                <a:t>IP</a:t>
              </a:r>
              <a:endParaRPr lang="en-GB" dirty="0"/>
            </a:p>
          </p:txBody>
        </p:sp>
        <p:sp>
          <p:nvSpPr>
            <p:cNvPr id="13" name="TextBox 12"/>
            <p:cNvSpPr txBox="1"/>
            <p:nvPr/>
          </p:nvSpPr>
          <p:spPr>
            <a:xfrm>
              <a:off x="7308304" y="2537353"/>
              <a:ext cx="1376600" cy="646331"/>
            </a:xfrm>
            <a:prstGeom prst="rect">
              <a:avLst/>
            </a:prstGeom>
            <a:noFill/>
          </p:spPr>
          <p:txBody>
            <a:bodyPr wrap="square" rtlCol="0">
              <a:spAutoFit/>
            </a:bodyPr>
            <a:lstStyle/>
            <a:p>
              <a:pPr algn="ctr"/>
              <a:r>
                <a:rPr lang="en-GB" dirty="0" smtClean="0"/>
                <a:t>SELL</a:t>
              </a:r>
            </a:p>
            <a:p>
              <a:pPr algn="ctr"/>
              <a:r>
                <a:rPr lang="en-GB" dirty="0" smtClean="0"/>
                <a:t>IP</a:t>
              </a:r>
              <a:endParaRPr lang="en-GB" dirty="0"/>
            </a:p>
          </p:txBody>
        </p:sp>
        <p:cxnSp>
          <p:nvCxnSpPr>
            <p:cNvPr id="14" name="Straight Connector 13"/>
            <p:cNvCxnSpPr/>
            <p:nvPr/>
          </p:nvCxnSpPr>
          <p:spPr>
            <a:xfrm rot="5400000" flipH="1" flipV="1">
              <a:off x="3665774" y="2843128"/>
              <a:ext cx="869430" cy="0"/>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6945597" y="2830638"/>
              <a:ext cx="869430" cy="0"/>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1270316" y="3742528"/>
              <a:ext cx="869430" cy="0"/>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943040" y="4194717"/>
              <a:ext cx="1524000" cy="369332"/>
            </a:xfrm>
            <a:prstGeom prst="rect">
              <a:avLst/>
            </a:prstGeom>
            <a:noFill/>
          </p:spPr>
          <p:txBody>
            <a:bodyPr wrap="square" rtlCol="0">
              <a:spAutoFit/>
            </a:bodyPr>
            <a:lstStyle/>
            <a:p>
              <a:pPr algn="ctr"/>
              <a:r>
                <a:rPr lang="en-GB" dirty="0" smtClean="0"/>
                <a:t>Manufacture</a:t>
              </a:r>
              <a:endParaRPr lang="en-GB" dirty="0"/>
            </a:p>
          </p:txBody>
        </p:sp>
        <p:cxnSp>
          <p:nvCxnSpPr>
            <p:cNvPr id="18" name="Straight Connector 17"/>
            <p:cNvCxnSpPr/>
            <p:nvPr/>
          </p:nvCxnSpPr>
          <p:spPr>
            <a:xfrm rot="5400000" flipH="1" flipV="1">
              <a:off x="1902402" y="396489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799970" y="4646917"/>
              <a:ext cx="1524000" cy="646331"/>
            </a:xfrm>
            <a:prstGeom prst="rect">
              <a:avLst/>
            </a:prstGeom>
            <a:noFill/>
          </p:spPr>
          <p:txBody>
            <a:bodyPr wrap="square" rtlCol="0">
              <a:spAutoFit/>
            </a:bodyPr>
            <a:lstStyle/>
            <a:p>
              <a:pPr algn="ctr"/>
              <a:r>
                <a:rPr lang="en-GB" dirty="0" smtClean="0"/>
                <a:t>Contract</a:t>
              </a:r>
            </a:p>
            <a:p>
              <a:pPr algn="ctr"/>
              <a:r>
                <a:rPr lang="en-GB" dirty="0" smtClean="0"/>
                <a:t>Manufacture</a:t>
              </a:r>
              <a:endParaRPr lang="en-GB" dirty="0"/>
            </a:p>
          </p:txBody>
        </p:sp>
        <p:sp>
          <p:nvSpPr>
            <p:cNvPr id="20" name="TextBox 19"/>
            <p:cNvSpPr txBox="1"/>
            <p:nvPr/>
          </p:nvSpPr>
          <p:spPr>
            <a:xfrm>
              <a:off x="3976020" y="4664407"/>
              <a:ext cx="1524000" cy="646331"/>
            </a:xfrm>
            <a:prstGeom prst="rect">
              <a:avLst/>
            </a:prstGeom>
            <a:noFill/>
          </p:spPr>
          <p:txBody>
            <a:bodyPr wrap="square" rtlCol="0">
              <a:spAutoFit/>
            </a:bodyPr>
            <a:lstStyle/>
            <a:p>
              <a:pPr algn="ctr"/>
              <a:r>
                <a:rPr lang="en-GB" dirty="0" smtClean="0"/>
                <a:t>Joint</a:t>
              </a:r>
            </a:p>
            <a:p>
              <a:pPr algn="ctr"/>
              <a:r>
                <a:rPr lang="en-GB" dirty="0" smtClean="0"/>
                <a:t>Venture</a:t>
              </a:r>
              <a:endParaRPr lang="en-GB" dirty="0"/>
            </a:p>
          </p:txBody>
        </p:sp>
        <p:sp>
          <p:nvSpPr>
            <p:cNvPr id="21" name="TextBox 20"/>
            <p:cNvSpPr txBox="1"/>
            <p:nvPr/>
          </p:nvSpPr>
          <p:spPr>
            <a:xfrm>
              <a:off x="3271490" y="4079797"/>
              <a:ext cx="1524000" cy="646331"/>
            </a:xfrm>
            <a:prstGeom prst="rect">
              <a:avLst/>
            </a:prstGeom>
            <a:noFill/>
          </p:spPr>
          <p:txBody>
            <a:bodyPr wrap="square" rtlCol="0">
              <a:spAutoFit/>
            </a:bodyPr>
            <a:lstStyle/>
            <a:p>
              <a:pPr algn="ctr"/>
              <a:r>
                <a:rPr lang="en-GB" dirty="0" smtClean="0"/>
                <a:t>Cross</a:t>
              </a:r>
            </a:p>
            <a:p>
              <a:pPr algn="ctr"/>
              <a:r>
                <a:rPr lang="en-GB" dirty="0" smtClean="0"/>
                <a:t>Licence</a:t>
              </a:r>
              <a:endParaRPr lang="en-GB" dirty="0"/>
            </a:p>
          </p:txBody>
        </p:sp>
        <p:cxnSp>
          <p:nvCxnSpPr>
            <p:cNvPr id="22" name="Straight Connector 21"/>
            <p:cNvCxnSpPr/>
            <p:nvPr/>
          </p:nvCxnSpPr>
          <p:spPr>
            <a:xfrm rot="16200000" flipV="1">
              <a:off x="3654989" y="3686305"/>
              <a:ext cx="754494" cy="250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4078452" y="395240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183472" y="5450229"/>
              <a:ext cx="1524000" cy="646331"/>
            </a:xfrm>
            <a:prstGeom prst="rect">
              <a:avLst/>
            </a:prstGeom>
            <a:noFill/>
          </p:spPr>
          <p:txBody>
            <a:bodyPr wrap="square" rtlCol="0">
              <a:spAutoFit/>
            </a:bodyPr>
            <a:lstStyle/>
            <a:p>
              <a:pPr algn="ctr"/>
              <a:r>
                <a:rPr lang="en-GB" dirty="0" smtClean="0"/>
                <a:t>Exclusive</a:t>
              </a:r>
            </a:p>
            <a:p>
              <a:pPr algn="ctr"/>
              <a:r>
                <a:rPr lang="en-GB" dirty="0" smtClean="0"/>
                <a:t>Licence</a:t>
              </a:r>
              <a:endParaRPr lang="en-GB" dirty="0"/>
            </a:p>
          </p:txBody>
        </p:sp>
        <p:sp>
          <p:nvSpPr>
            <p:cNvPr id="25" name="TextBox 24"/>
            <p:cNvSpPr txBox="1"/>
            <p:nvPr/>
          </p:nvSpPr>
          <p:spPr>
            <a:xfrm>
              <a:off x="5031344" y="4090216"/>
              <a:ext cx="1678939" cy="646331"/>
            </a:xfrm>
            <a:prstGeom prst="rect">
              <a:avLst/>
            </a:prstGeom>
            <a:noFill/>
          </p:spPr>
          <p:txBody>
            <a:bodyPr wrap="square" rtlCol="0">
              <a:spAutoFit/>
            </a:bodyPr>
            <a:lstStyle/>
            <a:p>
              <a:pPr algn="ctr"/>
              <a:r>
                <a:rPr lang="en-GB" dirty="0" smtClean="0"/>
                <a:t>Non-Exclusive</a:t>
              </a:r>
            </a:p>
            <a:p>
              <a:pPr algn="ctr"/>
              <a:r>
                <a:rPr lang="en-GB" dirty="0" smtClean="0"/>
                <a:t>Licence</a:t>
              </a:r>
              <a:endParaRPr lang="en-GB" dirty="0"/>
            </a:p>
          </p:txBody>
        </p:sp>
        <p:cxnSp>
          <p:nvCxnSpPr>
            <p:cNvPr id="26" name="Straight Connector 25"/>
            <p:cNvCxnSpPr/>
            <p:nvPr/>
          </p:nvCxnSpPr>
          <p:spPr>
            <a:xfrm rot="16200000" flipV="1">
              <a:off x="7145826" y="3676315"/>
              <a:ext cx="754494" cy="250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642410" y="4652632"/>
              <a:ext cx="1524000" cy="646331"/>
            </a:xfrm>
            <a:prstGeom prst="rect">
              <a:avLst/>
            </a:prstGeom>
            <a:noFill/>
          </p:spPr>
          <p:txBody>
            <a:bodyPr wrap="square" rtlCol="0">
              <a:spAutoFit/>
            </a:bodyPr>
            <a:lstStyle/>
            <a:p>
              <a:pPr algn="ctr"/>
              <a:r>
                <a:rPr lang="en-GB" dirty="0" smtClean="0"/>
                <a:t>Sole</a:t>
              </a:r>
            </a:p>
            <a:p>
              <a:pPr algn="ctr"/>
              <a:r>
                <a:rPr lang="en-GB" dirty="0" smtClean="0"/>
                <a:t>Licence</a:t>
              </a:r>
              <a:endParaRPr lang="en-GB" dirty="0"/>
            </a:p>
          </p:txBody>
        </p:sp>
        <p:cxnSp>
          <p:nvCxnSpPr>
            <p:cNvPr id="28" name="Straight Connector 27"/>
            <p:cNvCxnSpPr/>
            <p:nvPr/>
          </p:nvCxnSpPr>
          <p:spPr>
            <a:xfrm rot="5400000" flipH="1" flipV="1">
              <a:off x="5744842" y="395490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407081" y="5458877"/>
              <a:ext cx="2038662" cy="646331"/>
            </a:xfrm>
            <a:prstGeom prst="rect">
              <a:avLst/>
            </a:prstGeom>
            <a:noFill/>
          </p:spPr>
          <p:txBody>
            <a:bodyPr wrap="square" rtlCol="0">
              <a:spAutoFit/>
            </a:bodyPr>
            <a:lstStyle/>
            <a:p>
              <a:pPr algn="ctr"/>
              <a:r>
                <a:rPr lang="en-GB" dirty="0" smtClean="0"/>
                <a:t>Mutually-Assured Destruction</a:t>
              </a:r>
              <a:endParaRPr lang="en-GB" dirty="0"/>
            </a:p>
          </p:txBody>
        </p:sp>
        <p:cxnSp>
          <p:nvCxnSpPr>
            <p:cNvPr id="30" name="Straight Connector 29"/>
            <p:cNvCxnSpPr>
              <a:stCxn id="29" idx="0"/>
            </p:cNvCxnSpPr>
            <p:nvPr/>
          </p:nvCxnSpPr>
          <p:spPr>
            <a:xfrm rot="5400000" flipH="1" flipV="1">
              <a:off x="2349634" y="4382099"/>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919415" y="4093984"/>
              <a:ext cx="1201613" cy="369332"/>
            </a:xfrm>
            <a:prstGeom prst="rect">
              <a:avLst/>
            </a:prstGeom>
            <a:noFill/>
          </p:spPr>
          <p:txBody>
            <a:bodyPr wrap="square" rtlCol="0">
              <a:spAutoFit/>
            </a:bodyPr>
            <a:lstStyle/>
            <a:p>
              <a:pPr algn="ctr"/>
              <a:r>
                <a:rPr lang="en-GB" dirty="0" smtClean="0"/>
                <a:t>Securitize</a:t>
              </a:r>
              <a:endParaRPr lang="en-GB" dirty="0"/>
            </a:p>
          </p:txBody>
        </p:sp>
        <p:cxnSp>
          <p:nvCxnSpPr>
            <p:cNvPr id="32" name="Straight Connector 31"/>
            <p:cNvCxnSpPr/>
            <p:nvPr/>
          </p:nvCxnSpPr>
          <p:spPr>
            <a:xfrm rot="5400000" flipH="1" flipV="1">
              <a:off x="7440833" y="397239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7728520" y="4683696"/>
              <a:ext cx="731912" cy="369332"/>
            </a:xfrm>
            <a:prstGeom prst="rect">
              <a:avLst/>
            </a:prstGeom>
            <a:noFill/>
          </p:spPr>
          <p:txBody>
            <a:bodyPr wrap="square" rtlCol="0">
              <a:spAutoFit/>
            </a:bodyPr>
            <a:lstStyle/>
            <a:p>
              <a:pPr algn="ctr"/>
              <a:r>
                <a:rPr lang="en-GB" dirty="0" smtClean="0"/>
                <a:t>Sale</a:t>
              </a:r>
              <a:endParaRPr lang="en-GB" dirty="0"/>
            </a:p>
          </p:txBody>
        </p:sp>
        <p:cxnSp>
          <p:nvCxnSpPr>
            <p:cNvPr id="34" name="Straight Connector 33"/>
            <p:cNvCxnSpPr/>
            <p:nvPr/>
          </p:nvCxnSpPr>
          <p:spPr>
            <a:xfrm rot="5400000" flipH="1" flipV="1">
              <a:off x="4258010" y="4384599"/>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788024" y="5462136"/>
              <a:ext cx="1097536" cy="369332"/>
            </a:xfrm>
            <a:prstGeom prst="rect">
              <a:avLst/>
            </a:prstGeom>
            <a:noFill/>
          </p:spPr>
          <p:txBody>
            <a:bodyPr wrap="square" rtlCol="0">
              <a:spAutoFit/>
            </a:bodyPr>
            <a:lstStyle/>
            <a:p>
              <a:pPr algn="ctr"/>
              <a:r>
                <a:rPr lang="en-GB" dirty="0" smtClean="0"/>
                <a:t>Pooling</a:t>
              </a:r>
            </a:p>
          </p:txBody>
        </p:sp>
        <p:cxnSp>
          <p:nvCxnSpPr>
            <p:cNvPr id="36" name="Straight Connector 35"/>
            <p:cNvCxnSpPr/>
            <p:nvPr/>
          </p:nvCxnSpPr>
          <p:spPr>
            <a:xfrm rot="16200000" flipV="1">
              <a:off x="5489642" y="3677889"/>
              <a:ext cx="754494" cy="250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flipH="1" flipV="1">
              <a:off x="5871487" y="4378674"/>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8119488" y="5462136"/>
              <a:ext cx="989016" cy="369332"/>
            </a:xfrm>
            <a:prstGeom prst="rect">
              <a:avLst/>
            </a:prstGeom>
            <a:noFill/>
          </p:spPr>
          <p:txBody>
            <a:bodyPr wrap="square" rtlCol="0">
              <a:spAutoFit/>
            </a:bodyPr>
            <a:lstStyle/>
            <a:p>
              <a:pPr algn="ctr"/>
              <a:r>
                <a:rPr lang="en-GB" dirty="0" smtClean="0"/>
                <a:t>Donate</a:t>
              </a:r>
            </a:p>
          </p:txBody>
        </p:sp>
        <p:cxnSp>
          <p:nvCxnSpPr>
            <p:cNvPr id="39" name="Straight Connector 38"/>
            <p:cNvCxnSpPr/>
            <p:nvPr/>
          </p:nvCxnSpPr>
          <p:spPr>
            <a:xfrm rot="5400000" flipH="1" flipV="1">
              <a:off x="7527671" y="4375477"/>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257" y="6471096"/>
            <a:ext cx="2148997" cy="276999"/>
          </a:xfrm>
          <a:prstGeom prst="rect">
            <a:avLst/>
          </a:prstGeom>
          <a:noFill/>
        </p:spPr>
        <p:txBody>
          <a:bodyPr wrap="square" rtlCol="0">
            <a:spAutoFit/>
          </a:bodyPr>
          <a:lstStyle/>
          <a:p>
            <a:r>
              <a:rPr lang="en-GB" sz="1200" dirty="0" smtClean="0">
                <a:solidFill>
                  <a:srgbClr val="5F5F5F"/>
                </a:solidFill>
              </a:rPr>
              <a:t>© IP Hartwell 2010</a:t>
            </a:r>
            <a:endParaRPr lang="en-GB" sz="1200" dirty="0">
              <a:solidFill>
                <a:srgbClr val="5F5F5F"/>
              </a:solidFill>
            </a:endParaRPr>
          </a:p>
        </p:txBody>
      </p:sp>
      <p:sp>
        <p:nvSpPr>
          <p:cNvPr id="6" name="Rectangle 8"/>
          <p:cNvSpPr>
            <a:spLocks noGrp="1" noChangeArrowheads="1"/>
          </p:cNvSpPr>
          <p:nvPr>
            <p:ph type="title"/>
          </p:nvPr>
        </p:nvSpPr>
        <p:spPr>
          <a:xfrm>
            <a:off x="146050" y="131763"/>
            <a:ext cx="4206875" cy="1143000"/>
          </a:xfrm>
        </p:spPr>
        <p:txBody>
          <a:bodyPr/>
          <a:lstStyle/>
          <a:p>
            <a:pPr eaLnBrk="1" hangingPunct="1"/>
            <a:r>
              <a:rPr lang="en-GB" dirty="0" smtClean="0"/>
              <a:t>Strategic Use of Intellectual Property for</a:t>
            </a:r>
            <a:br>
              <a:rPr lang="en-GB" dirty="0" smtClean="0"/>
            </a:br>
            <a:r>
              <a:rPr lang="en-GB" dirty="0" smtClean="0"/>
              <a:t>Business Growth</a:t>
            </a:r>
          </a:p>
        </p:txBody>
      </p:sp>
      <p:sp>
        <p:nvSpPr>
          <p:cNvPr id="40" name="Up Arrow 39"/>
          <p:cNvSpPr/>
          <p:nvPr/>
        </p:nvSpPr>
        <p:spPr>
          <a:xfrm>
            <a:off x="5677880" y="3270250"/>
            <a:ext cx="409905" cy="1065267"/>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9"/>
          <p:cNvSpPr txBox="1">
            <a:spLocks noChangeArrowheads="1"/>
          </p:cNvSpPr>
          <p:nvPr/>
        </p:nvSpPr>
        <p:spPr bwMode="auto">
          <a:xfrm>
            <a:off x="2832668" y="1065193"/>
            <a:ext cx="5977766" cy="628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69875" marR="0" lvl="0" indent="3175" algn="r" defTabSz="914400" rtl="0" eaLnBrk="1" fontAlgn="base" latinLnBrk="0" hangingPunct="1">
              <a:lnSpc>
                <a:spcPct val="100000"/>
              </a:lnSpc>
              <a:spcBef>
                <a:spcPct val="20000"/>
              </a:spcBef>
              <a:spcAft>
                <a:spcPct val="0"/>
              </a:spcAft>
              <a:buClrTx/>
              <a:buSzTx/>
              <a:buFontTx/>
              <a:buNone/>
              <a:tabLst/>
              <a:defRPr/>
            </a:pPr>
            <a:r>
              <a:rPr kumimoji="0" lang="en-GB" sz="2600" b="1" i="0" strike="noStrike" kern="0" cap="none" spc="0" normalizeH="0" noProof="0" dirty="0" smtClean="0">
                <a:ln>
                  <a:noFill/>
                </a:ln>
                <a:solidFill>
                  <a:schemeClr val="tx1"/>
                </a:solidFill>
                <a:effectLst/>
                <a:uLnTx/>
                <a:uFillTx/>
                <a:latin typeface="+mn-lt"/>
                <a:ea typeface="+mn-ea"/>
                <a:cs typeface="+mn-cs"/>
              </a:rPr>
              <a:t>IP Business Model</a:t>
            </a:r>
          </a:p>
          <a:p>
            <a:pPr marL="269875" marR="0" lvl="0" indent="3175" algn="r" defTabSz="914400" rtl="0" eaLnBrk="1" fontAlgn="base" latinLnBrk="0" hangingPunct="1">
              <a:lnSpc>
                <a:spcPct val="100000"/>
              </a:lnSpc>
              <a:spcBef>
                <a:spcPts val="0"/>
              </a:spcBef>
              <a:spcAft>
                <a:spcPct val="0"/>
              </a:spcAft>
              <a:buClrTx/>
              <a:buSzTx/>
              <a:buFontTx/>
              <a:buNone/>
              <a:tabLst/>
              <a:defRPr/>
            </a:pPr>
            <a:r>
              <a:rPr lang="en-GB" sz="2600" b="1" kern="0" dirty="0" smtClean="0">
                <a:latin typeface="+mn-lt"/>
              </a:rPr>
              <a:t>Xaar Ltd</a:t>
            </a:r>
            <a:r>
              <a:rPr lang="en-GB" sz="2600" b="1" kern="0" baseline="0" dirty="0" smtClean="0">
                <a:latin typeface="+mn-lt"/>
              </a:rPr>
              <a:t>, 1990</a:t>
            </a:r>
            <a:endParaRPr kumimoji="0" lang="en-GB" sz="2600" b="1" i="0" strike="noStrike" kern="0" cap="none" spc="0" normalizeH="0" baseline="0" noProof="0" dirty="0" smtClean="0">
              <a:ln>
                <a:noFill/>
              </a:ln>
              <a:solidFill>
                <a:schemeClr val="tx1"/>
              </a:solidFill>
              <a:effectLst/>
              <a:uLnTx/>
              <a:uFillTx/>
              <a:latin typeface="+mn-lt"/>
              <a:ea typeface="+mn-ea"/>
              <a:cs typeface="+mn-cs"/>
            </a:endParaRPr>
          </a:p>
        </p:txBody>
      </p:sp>
      <p:grpSp>
        <p:nvGrpSpPr>
          <p:cNvPr id="2" name="Group 6"/>
          <p:cNvGrpSpPr/>
          <p:nvPr/>
        </p:nvGrpSpPr>
        <p:grpSpPr>
          <a:xfrm>
            <a:off x="50680" y="2395923"/>
            <a:ext cx="9057824" cy="3709285"/>
            <a:chOff x="50680" y="2395923"/>
            <a:chExt cx="9057824" cy="3709285"/>
          </a:xfrm>
        </p:grpSpPr>
        <p:cxnSp>
          <p:nvCxnSpPr>
            <p:cNvPr id="8" name="Straight Connector 7"/>
            <p:cNvCxnSpPr/>
            <p:nvPr/>
          </p:nvCxnSpPr>
          <p:spPr>
            <a:xfrm flipV="1">
              <a:off x="611560" y="3275341"/>
              <a:ext cx="7809875" cy="14998"/>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1084994" y="2855618"/>
              <a:ext cx="869430" cy="0"/>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0680" y="2531195"/>
              <a:ext cx="1514007" cy="646331"/>
            </a:xfrm>
            <a:prstGeom prst="rect">
              <a:avLst/>
            </a:prstGeom>
            <a:noFill/>
          </p:spPr>
          <p:txBody>
            <a:bodyPr wrap="square" rtlCol="0">
              <a:spAutoFit/>
            </a:bodyPr>
            <a:lstStyle/>
            <a:p>
              <a:pPr algn="ctr"/>
              <a:r>
                <a:rPr lang="en-GB" dirty="0" smtClean="0"/>
                <a:t>SUPPRESS</a:t>
              </a:r>
            </a:p>
            <a:p>
              <a:pPr algn="ctr"/>
              <a:r>
                <a:rPr lang="en-GB" dirty="0" smtClean="0"/>
                <a:t>IP</a:t>
              </a:r>
              <a:endParaRPr lang="en-GB" dirty="0"/>
            </a:p>
          </p:txBody>
        </p:sp>
        <p:sp>
          <p:nvSpPr>
            <p:cNvPr id="11" name="TextBox 10"/>
            <p:cNvSpPr txBox="1"/>
            <p:nvPr/>
          </p:nvSpPr>
          <p:spPr>
            <a:xfrm>
              <a:off x="1866978" y="2533695"/>
              <a:ext cx="1811322" cy="646331"/>
            </a:xfrm>
            <a:prstGeom prst="rect">
              <a:avLst/>
            </a:prstGeom>
            <a:noFill/>
          </p:spPr>
          <p:txBody>
            <a:bodyPr wrap="square" rtlCol="0">
              <a:spAutoFit/>
            </a:bodyPr>
            <a:lstStyle/>
            <a:p>
              <a:pPr algn="ctr"/>
              <a:r>
                <a:rPr lang="en-GB" dirty="0" smtClean="0"/>
                <a:t>MONOPOLISE</a:t>
              </a:r>
            </a:p>
            <a:p>
              <a:pPr algn="ctr"/>
              <a:r>
                <a:rPr lang="en-GB" dirty="0" smtClean="0"/>
                <a:t>IP</a:t>
              </a:r>
              <a:endParaRPr lang="en-GB" dirty="0"/>
            </a:p>
          </p:txBody>
        </p:sp>
        <p:sp>
          <p:nvSpPr>
            <p:cNvPr id="12" name="TextBox 11"/>
            <p:cNvSpPr txBox="1"/>
            <p:nvPr/>
          </p:nvSpPr>
          <p:spPr>
            <a:xfrm>
              <a:off x="5055411" y="2536195"/>
              <a:ext cx="1376600" cy="646331"/>
            </a:xfrm>
            <a:prstGeom prst="rect">
              <a:avLst/>
            </a:prstGeom>
            <a:noFill/>
          </p:spPr>
          <p:txBody>
            <a:bodyPr wrap="square" rtlCol="0">
              <a:spAutoFit/>
            </a:bodyPr>
            <a:lstStyle/>
            <a:p>
              <a:pPr algn="ctr"/>
              <a:r>
                <a:rPr lang="en-GB" dirty="0" smtClean="0"/>
                <a:t>LICENSE</a:t>
              </a:r>
            </a:p>
            <a:p>
              <a:pPr algn="ctr"/>
              <a:r>
                <a:rPr lang="en-GB" dirty="0" smtClean="0"/>
                <a:t>IP</a:t>
              </a:r>
              <a:endParaRPr lang="en-GB" dirty="0"/>
            </a:p>
          </p:txBody>
        </p:sp>
        <p:sp>
          <p:nvSpPr>
            <p:cNvPr id="13" name="TextBox 12"/>
            <p:cNvSpPr txBox="1"/>
            <p:nvPr/>
          </p:nvSpPr>
          <p:spPr>
            <a:xfrm>
              <a:off x="7308304" y="2537353"/>
              <a:ext cx="1376600" cy="646331"/>
            </a:xfrm>
            <a:prstGeom prst="rect">
              <a:avLst/>
            </a:prstGeom>
            <a:noFill/>
          </p:spPr>
          <p:txBody>
            <a:bodyPr wrap="square" rtlCol="0">
              <a:spAutoFit/>
            </a:bodyPr>
            <a:lstStyle/>
            <a:p>
              <a:pPr algn="ctr"/>
              <a:r>
                <a:rPr lang="en-GB" dirty="0" smtClean="0"/>
                <a:t>SELL</a:t>
              </a:r>
            </a:p>
            <a:p>
              <a:pPr algn="ctr"/>
              <a:r>
                <a:rPr lang="en-GB" dirty="0" smtClean="0"/>
                <a:t>IP</a:t>
              </a:r>
              <a:endParaRPr lang="en-GB" dirty="0"/>
            </a:p>
          </p:txBody>
        </p:sp>
        <p:cxnSp>
          <p:nvCxnSpPr>
            <p:cNvPr id="14" name="Straight Connector 13"/>
            <p:cNvCxnSpPr/>
            <p:nvPr/>
          </p:nvCxnSpPr>
          <p:spPr>
            <a:xfrm rot="5400000" flipH="1" flipV="1">
              <a:off x="3665774" y="2843128"/>
              <a:ext cx="869430" cy="0"/>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6945597" y="2830638"/>
              <a:ext cx="869430" cy="0"/>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1270316" y="3742528"/>
              <a:ext cx="869430" cy="0"/>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943040" y="4194717"/>
              <a:ext cx="1524000" cy="369332"/>
            </a:xfrm>
            <a:prstGeom prst="rect">
              <a:avLst/>
            </a:prstGeom>
            <a:noFill/>
          </p:spPr>
          <p:txBody>
            <a:bodyPr wrap="square" rtlCol="0">
              <a:spAutoFit/>
            </a:bodyPr>
            <a:lstStyle/>
            <a:p>
              <a:pPr algn="ctr"/>
              <a:r>
                <a:rPr lang="en-GB" dirty="0" smtClean="0"/>
                <a:t>Manufacture</a:t>
              </a:r>
              <a:endParaRPr lang="en-GB" dirty="0"/>
            </a:p>
          </p:txBody>
        </p:sp>
        <p:cxnSp>
          <p:nvCxnSpPr>
            <p:cNvPr id="18" name="Straight Connector 17"/>
            <p:cNvCxnSpPr/>
            <p:nvPr/>
          </p:nvCxnSpPr>
          <p:spPr>
            <a:xfrm rot="5400000" flipH="1" flipV="1">
              <a:off x="1902402" y="396489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799970" y="4646917"/>
              <a:ext cx="1524000" cy="646331"/>
            </a:xfrm>
            <a:prstGeom prst="rect">
              <a:avLst/>
            </a:prstGeom>
            <a:noFill/>
          </p:spPr>
          <p:txBody>
            <a:bodyPr wrap="square" rtlCol="0">
              <a:spAutoFit/>
            </a:bodyPr>
            <a:lstStyle/>
            <a:p>
              <a:pPr algn="ctr"/>
              <a:r>
                <a:rPr lang="en-GB" dirty="0" smtClean="0"/>
                <a:t>Contract</a:t>
              </a:r>
            </a:p>
            <a:p>
              <a:pPr algn="ctr"/>
              <a:r>
                <a:rPr lang="en-GB" dirty="0" smtClean="0"/>
                <a:t>Manufacture</a:t>
              </a:r>
              <a:endParaRPr lang="en-GB" dirty="0"/>
            </a:p>
          </p:txBody>
        </p:sp>
        <p:sp>
          <p:nvSpPr>
            <p:cNvPr id="20" name="TextBox 19"/>
            <p:cNvSpPr txBox="1"/>
            <p:nvPr/>
          </p:nvSpPr>
          <p:spPr>
            <a:xfrm>
              <a:off x="3976020" y="4664407"/>
              <a:ext cx="1524000" cy="646331"/>
            </a:xfrm>
            <a:prstGeom prst="rect">
              <a:avLst/>
            </a:prstGeom>
            <a:noFill/>
          </p:spPr>
          <p:txBody>
            <a:bodyPr wrap="square" rtlCol="0">
              <a:spAutoFit/>
            </a:bodyPr>
            <a:lstStyle/>
            <a:p>
              <a:pPr algn="ctr"/>
              <a:r>
                <a:rPr lang="en-GB" dirty="0" smtClean="0"/>
                <a:t>Joint</a:t>
              </a:r>
            </a:p>
            <a:p>
              <a:pPr algn="ctr"/>
              <a:r>
                <a:rPr lang="en-GB" dirty="0" smtClean="0"/>
                <a:t>Venture</a:t>
              </a:r>
              <a:endParaRPr lang="en-GB" dirty="0"/>
            </a:p>
          </p:txBody>
        </p:sp>
        <p:sp>
          <p:nvSpPr>
            <p:cNvPr id="21" name="TextBox 20"/>
            <p:cNvSpPr txBox="1"/>
            <p:nvPr/>
          </p:nvSpPr>
          <p:spPr>
            <a:xfrm>
              <a:off x="3271490" y="4079797"/>
              <a:ext cx="1524000" cy="646331"/>
            </a:xfrm>
            <a:prstGeom prst="rect">
              <a:avLst/>
            </a:prstGeom>
            <a:noFill/>
          </p:spPr>
          <p:txBody>
            <a:bodyPr wrap="square" rtlCol="0">
              <a:spAutoFit/>
            </a:bodyPr>
            <a:lstStyle/>
            <a:p>
              <a:pPr algn="ctr"/>
              <a:r>
                <a:rPr lang="en-GB" dirty="0" smtClean="0"/>
                <a:t>Cross</a:t>
              </a:r>
            </a:p>
            <a:p>
              <a:pPr algn="ctr"/>
              <a:r>
                <a:rPr lang="en-GB" dirty="0" smtClean="0"/>
                <a:t>Licence</a:t>
              </a:r>
              <a:endParaRPr lang="en-GB" dirty="0"/>
            </a:p>
          </p:txBody>
        </p:sp>
        <p:cxnSp>
          <p:nvCxnSpPr>
            <p:cNvPr id="22" name="Straight Connector 21"/>
            <p:cNvCxnSpPr/>
            <p:nvPr/>
          </p:nvCxnSpPr>
          <p:spPr>
            <a:xfrm rot="16200000" flipV="1">
              <a:off x="3654989" y="3686305"/>
              <a:ext cx="754494" cy="250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4078452" y="395240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183472" y="5450229"/>
              <a:ext cx="1524000" cy="646331"/>
            </a:xfrm>
            <a:prstGeom prst="rect">
              <a:avLst/>
            </a:prstGeom>
            <a:noFill/>
          </p:spPr>
          <p:txBody>
            <a:bodyPr wrap="square" rtlCol="0">
              <a:spAutoFit/>
            </a:bodyPr>
            <a:lstStyle/>
            <a:p>
              <a:pPr algn="ctr"/>
              <a:r>
                <a:rPr lang="en-GB" dirty="0" smtClean="0"/>
                <a:t>Exclusive</a:t>
              </a:r>
            </a:p>
            <a:p>
              <a:pPr algn="ctr"/>
              <a:r>
                <a:rPr lang="en-GB" dirty="0" smtClean="0"/>
                <a:t>Licence</a:t>
              </a:r>
              <a:endParaRPr lang="en-GB" dirty="0"/>
            </a:p>
          </p:txBody>
        </p:sp>
        <p:sp>
          <p:nvSpPr>
            <p:cNvPr id="25" name="TextBox 24"/>
            <p:cNvSpPr txBox="1"/>
            <p:nvPr/>
          </p:nvSpPr>
          <p:spPr>
            <a:xfrm>
              <a:off x="5031344" y="4090216"/>
              <a:ext cx="1678939" cy="646331"/>
            </a:xfrm>
            <a:prstGeom prst="rect">
              <a:avLst/>
            </a:prstGeom>
            <a:noFill/>
          </p:spPr>
          <p:txBody>
            <a:bodyPr wrap="square" rtlCol="0">
              <a:spAutoFit/>
            </a:bodyPr>
            <a:lstStyle/>
            <a:p>
              <a:pPr algn="ctr"/>
              <a:r>
                <a:rPr lang="en-GB" dirty="0" smtClean="0"/>
                <a:t>Non-Exclusive</a:t>
              </a:r>
            </a:p>
            <a:p>
              <a:pPr algn="ctr"/>
              <a:r>
                <a:rPr lang="en-GB" dirty="0" smtClean="0"/>
                <a:t>Licence</a:t>
              </a:r>
              <a:endParaRPr lang="en-GB" dirty="0"/>
            </a:p>
          </p:txBody>
        </p:sp>
        <p:cxnSp>
          <p:nvCxnSpPr>
            <p:cNvPr id="26" name="Straight Connector 25"/>
            <p:cNvCxnSpPr/>
            <p:nvPr/>
          </p:nvCxnSpPr>
          <p:spPr>
            <a:xfrm rot="16200000" flipV="1">
              <a:off x="7145826" y="3676315"/>
              <a:ext cx="754494" cy="250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642410" y="4652632"/>
              <a:ext cx="1524000" cy="646331"/>
            </a:xfrm>
            <a:prstGeom prst="rect">
              <a:avLst/>
            </a:prstGeom>
            <a:noFill/>
          </p:spPr>
          <p:txBody>
            <a:bodyPr wrap="square" rtlCol="0">
              <a:spAutoFit/>
            </a:bodyPr>
            <a:lstStyle/>
            <a:p>
              <a:pPr algn="ctr"/>
              <a:r>
                <a:rPr lang="en-GB" dirty="0" smtClean="0"/>
                <a:t>Sole</a:t>
              </a:r>
            </a:p>
            <a:p>
              <a:pPr algn="ctr"/>
              <a:r>
                <a:rPr lang="en-GB" dirty="0" smtClean="0"/>
                <a:t>Licence</a:t>
              </a:r>
              <a:endParaRPr lang="en-GB" dirty="0"/>
            </a:p>
          </p:txBody>
        </p:sp>
        <p:cxnSp>
          <p:nvCxnSpPr>
            <p:cNvPr id="28" name="Straight Connector 27"/>
            <p:cNvCxnSpPr/>
            <p:nvPr/>
          </p:nvCxnSpPr>
          <p:spPr>
            <a:xfrm rot="5400000" flipH="1" flipV="1">
              <a:off x="5744842" y="395490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407081" y="5458877"/>
              <a:ext cx="2038662" cy="646331"/>
            </a:xfrm>
            <a:prstGeom prst="rect">
              <a:avLst/>
            </a:prstGeom>
            <a:noFill/>
          </p:spPr>
          <p:txBody>
            <a:bodyPr wrap="square" rtlCol="0">
              <a:spAutoFit/>
            </a:bodyPr>
            <a:lstStyle/>
            <a:p>
              <a:pPr algn="ctr"/>
              <a:r>
                <a:rPr lang="en-GB" dirty="0" smtClean="0"/>
                <a:t>Mutually-Assured Destruction</a:t>
              </a:r>
              <a:endParaRPr lang="en-GB" dirty="0"/>
            </a:p>
          </p:txBody>
        </p:sp>
        <p:cxnSp>
          <p:nvCxnSpPr>
            <p:cNvPr id="30" name="Straight Connector 29"/>
            <p:cNvCxnSpPr>
              <a:stCxn id="29" idx="0"/>
            </p:cNvCxnSpPr>
            <p:nvPr/>
          </p:nvCxnSpPr>
          <p:spPr>
            <a:xfrm rot="5400000" flipH="1" flipV="1">
              <a:off x="2349634" y="4382099"/>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919415" y="4093984"/>
              <a:ext cx="1201613" cy="369332"/>
            </a:xfrm>
            <a:prstGeom prst="rect">
              <a:avLst/>
            </a:prstGeom>
            <a:noFill/>
          </p:spPr>
          <p:txBody>
            <a:bodyPr wrap="square" rtlCol="0">
              <a:spAutoFit/>
            </a:bodyPr>
            <a:lstStyle/>
            <a:p>
              <a:pPr algn="ctr"/>
              <a:r>
                <a:rPr lang="en-GB" dirty="0" smtClean="0"/>
                <a:t>Securitize</a:t>
              </a:r>
              <a:endParaRPr lang="en-GB" dirty="0"/>
            </a:p>
          </p:txBody>
        </p:sp>
        <p:cxnSp>
          <p:nvCxnSpPr>
            <p:cNvPr id="32" name="Straight Connector 31"/>
            <p:cNvCxnSpPr/>
            <p:nvPr/>
          </p:nvCxnSpPr>
          <p:spPr>
            <a:xfrm rot="5400000" flipH="1" flipV="1">
              <a:off x="7440833" y="397239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7728520" y="4683696"/>
              <a:ext cx="731912" cy="369332"/>
            </a:xfrm>
            <a:prstGeom prst="rect">
              <a:avLst/>
            </a:prstGeom>
            <a:noFill/>
          </p:spPr>
          <p:txBody>
            <a:bodyPr wrap="square" rtlCol="0">
              <a:spAutoFit/>
            </a:bodyPr>
            <a:lstStyle/>
            <a:p>
              <a:pPr algn="ctr"/>
              <a:r>
                <a:rPr lang="en-GB" dirty="0" smtClean="0"/>
                <a:t>Sale</a:t>
              </a:r>
              <a:endParaRPr lang="en-GB" dirty="0"/>
            </a:p>
          </p:txBody>
        </p:sp>
        <p:cxnSp>
          <p:nvCxnSpPr>
            <p:cNvPr id="34" name="Straight Connector 33"/>
            <p:cNvCxnSpPr/>
            <p:nvPr/>
          </p:nvCxnSpPr>
          <p:spPr>
            <a:xfrm rot="5400000" flipH="1" flipV="1">
              <a:off x="4258010" y="4384599"/>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788024" y="5462136"/>
              <a:ext cx="1097536" cy="369332"/>
            </a:xfrm>
            <a:prstGeom prst="rect">
              <a:avLst/>
            </a:prstGeom>
            <a:noFill/>
          </p:spPr>
          <p:txBody>
            <a:bodyPr wrap="square" rtlCol="0">
              <a:spAutoFit/>
            </a:bodyPr>
            <a:lstStyle/>
            <a:p>
              <a:pPr algn="ctr"/>
              <a:r>
                <a:rPr lang="en-GB" dirty="0" smtClean="0"/>
                <a:t>Pooling</a:t>
              </a:r>
            </a:p>
          </p:txBody>
        </p:sp>
        <p:cxnSp>
          <p:nvCxnSpPr>
            <p:cNvPr id="36" name="Straight Connector 35"/>
            <p:cNvCxnSpPr/>
            <p:nvPr/>
          </p:nvCxnSpPr>
          <p:spPr>
            <a:xfrm rot="16200000" flipV="1">
              <a:off x="5489642" y="3677889"/>
              <a:ext cx="754494" cy="250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flipH="1" flipV="1">
              <a:off x="5871487" y="4378674"/>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8119488" y="5462136"/>
              <a:ext cx="989016" cy="369332"/>
            </a:xfrm>
            <a:prstGeom prst="rect">
              <a:avLst/>
            </a:prstGeom>
            <a:noFill/>
          </p:spPr>
          <p:txBody>
            <a:bodyPr wrap="square" rtlCol="0">
              <a:spAutoFit/>
            </a:bodyPr>
            <a:lstStyle/>
            <a:p>
              <a:pPr algn="ctr"/>
              <a:r>
                <a:rPr lang="en-GB" dirty="0" smtClean="0"/>
                <a:t>Donate</a:t>
              </a:r>
            </a:p>
          </p:txBody>
        </p:sp>
        <p:cxnSp>
          <p:nvCxnSpPr>
            <p:cNvPr id="39" name="Straight Connector 38"/>
            <p:cNvCxnSpPr/>
            <p:nvPr/>
          </p:nvCxnSpPr>
          <p:spPr>
            <a:xfrm rot="5400000" flipH="1" flipV="1">
              <a:off x="7527671" y="4375477"/>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Up Arrow 46"/>
          <p:cNvSpPr/>
          <p:nvPr/>
        </p:nvSpPr>
        <p:spPr>
          <a:xfrm>
            <a:off x="5619824" y="3270250"/>
            <a:ext cx="409905" cy="1065267"/>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7257" y="6471096"/>
            <a:ext cx="2148997" cy="276999"/>
          </a:xfrm>
          <a:prstGeom prst="rect">
            <a:avLst/>
          </a:prstGeom>
          <a:noFill/>
        </p:spPr>
        <p:txBody>
          <a:bodyPr wrap="square" rtlCol="0">
            <a:spAutoFit/>
          </a:bodyPr>
          <a:lstStyle/>
          <a:p>
            <a:r>
              <a:rPr lang="en-GB" sz="1200" dirty="0" smtClean="0">
                <a:solidFill>
                  <a:srgbClr val="5F5F5F"/>
                </a:solidFill>
              </a:rPr>
              <a:t>© IP Hartwell 2010</a:t>
            </a:r>
            <a:endParaRPr lang="en-GB" sz="1200" dirty="0">
              <a:solidFill>
                <a:srgbClr val="5F5F5F"/>
              </a:solidFill>
            </a:endParaRPr>
          </a:p>
        </p:txBody>
      </p:sp>
      <p:sp>
        <p:nvSpPr>
          <p:cNvPr id="6" name="Rectangle 8"/>
          <p:cNvSpPr>
            <a:spLocks noGrp="1" noChangeArrowheads="1"/>
          </p:cNvSpPr>
          <p:nvPr>
            <p:ph type="title"/>
          </p:nvPr>
        </p:nvSpPr>
        <p:spPr>
          <a:xfrm>
            <a:off x="146050" y="131763"/>
            <a:ext cx="4206875" cy="1143000"/>
          </a:xfrm>
        </p:spPr>
        <p:txBody>
          <a:bodyPr/>
          <a:lstStyle/>
          <a:p>
            <a:pPr eaLnBrk="1" hangingPunct="1"/>
            <a:r>
              <a:rPr lang="en-GB" dirty="0" smtClean="0"/>
              <a:t>Strategic Use of Intellectual Property for</a:t>
            </a:r>
            <a:br>
              <a:rPr lang="en-GB" dirty="0" smtClean="0"/>
            </a:br>
            <a:r>
              <a:rPr lang="en-GB" dirty="0" smtClean="0"/>
              <a:t>Business Growth</a:t>
            </a:r>
          </a:p>
        </p:txBody>
      </p:sp>
      <p:sp>
        <p:nvSpPr>
          <p:cNvPr id="41" name="Rectangle 9"/>
          <p:cNvSpPr txBox="1">
            <a:spLocks noChangeArrowheads="1"/>
          </p:cNvSpPr>
          <p:nvPr/>
        </p:nvSpPr>
        <p:spPr bwMode="auto">
          <a:xfrm>
            <a:off x="2832668" y="1065193"/>
            <a:ext cx="5977766" cy="628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69875" marR="0" lvl="0" indent="3175" algn="r" defTabSz="914400" rtl="0" eaLnBrk="1" fontAlgn="base" latinLnBrk="0" hangingPunct="1">
              <a:lnSpc>
                <a:spcPct val="100000"/>
              </a:lnSpc>
              <a:spcBef>
                <a:spcPct val="20000"/>
              </a:spcBef>
              <a:spcAft>
                <a:spcPct val="0"/>
              </a:spcAft>
              <a:buClrTx/>
              <a:buSzTx/>
              <a:buFontTx/>
              <a:buNone/>
              <a:tabLst/>
              <a:defRPr/>
            </a:pPr>
            <a:r>
              <a:rPr kumimoji="0" lang="en-GB" sz="2600" b="1" i="0" strike="noStrike" kern="0" cap="none" spc="0" normalizeH="0" noProof="0" dirty="0" smtClean="0">
                <a:ln>
                  <a:noFill/>
                </a:ln>
                <a:solidFill>
                  <a:schemeClr val="tx1"/>
                </a:solidFill>
                <a:effectLst/>
                <a:uLnTx/>
                <a:uFillTx/>
                <a:latin typeface="+mn-lt"/>
                <a:ea typeface="+mn-ea"/>
                <a:cs typeface="+mn-cs"/>
              </a:rPr>
              <a:t>IP Business Model</a:t>
            </a:r>
          </a:p>
          <a:p>
            <a:pPr marL="269875" marR="0" lvl="0" indent="3175" algn="r" defTabSz="914400" rtl="0" eaLnBrk="1" fontAlgn="base" latinLnBrk="0" hangingPunct="1">
              <a:lnSpc>
                <a:spcPct val="100000"/>
              </a:lnSpc>
              <a:spcBef>
                <a:spcPts val="0"/>
              </a:spcBef>
              <a:spcAft>
                <a:spcPct val="0"/>
              </a:spcAft>
              <a:buClrTx/>
              <a:buSzTx/>
              <a:buFontTx/>
              <a:buNone/>
              <a:tabLst/>
              <a:defRPr/>
            </a:pPr>
            <a:r>
              <a:rPr lang="en-GB" sz="2600" b="1" kern="0" dirty="0" smtClean="0">
                <a:latin typeface="+mn-lt"/>
              </a:rPr>
              <a:t>Xaar plc (incl. </a:t>
            </a:r>
            <a:r>
              <a:rPr lang="en-GB" sz="2600" b="1" kern="0" dirty="0" err="1" smtClean="0">
                <a:latin typeface="+mn-lt"/>
              </a:rPr>
              <a:t>XaarJet</a:t>
            </a:r>
            <a:r>
              <a:rPr lang="en-GB" sz="2600" b="1" kern="0" dirty="0" smtClean="0">
                <a:latin typeface="+mn-lt"/>
              </a:rPr>
              <a:t> AB)</a:t>
            </a:r>
            <a:r>
              <a:rPr lang="en-GB" sz="2600" b="1" kern="0" baseline="0" dirty="0" smtClean="0">
                <a:latin typeface="+mn-lt"/>
              </a:rPr>
              <a:t>, 2000</a:t>
            </a:r>
            <a:endParaRPr kumimoji="0" lang="en-GB" sz="2600" b="1" i="0" strike="noStrike" kern="0" cap="none" spc="0" normalizeH="0" baseline="0" noProof="0" dirty="0" smtClean="0">
              <a:ln>
                <a:noFill/>
              </a:ln>
              <a:solidFill>
                <a:schemeClr val="tx1"/>
              </a:solidFill>
              <a:effectLst/>
              <a:uLnTx/>
              <a:uFillTx/>
              <a:latin typeface="+mn-lt"/>
              <a:ea typeface="+mn-ea"/>
              <a:cs typeface="+mn-cs"/>
            </a:endParaRPr>
          </a:p>
        </p:txBody>
      </p:sp>
      <p:sp>
        <p:nvSpPr>
          <p:cNvPr id="42" name="Up Arrow 41"/>
          <p:cNvSpPr/>
          <p:nvPr/>
        </p:nvSpPr>
        <p:spPr>
          <a:xfrm>
            <a:off x="870856" y="3178629"/>
            <a:ext cx="1640114" cy="1872342"/>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 name="Group 6"/>
          <p:cNvGrpSpPr/>
          <p:nvPr/>
        </p:nvGrpSpPr>
        <p:grpSpPr>
          <a:xfrm>
            <a:off x="50680" y="2395923"/>
            <a:ext cx="9057824" cy="3709285"/>
            <a:chOff x="50680" y="2395923"/>
            <a:chExt cx="9057824" cy="3709285"/>
          </a:xfrm>
        </p:grpSpPr>
        <p:cxnSp>
          <p:nvCxnSpPr>
            <p:cNvPr id="8" name="Straight Connector 7"/>
            <p:cNvCxnSpPr/>
            <p:nvPr/>
          </p:nvCxnSpPr>
          <p:spPr>
            <a:xfrm flipV="1">
              <a:off x="611560" y="3275341"/>
              <a:ext cx="7809875" cy="14998"/>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1084994" y="2855618"/>
              <a:ext cx="869430" cy="0"/>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0680" y="2531195"/>
              <a:ext cx="1514007" cy="646331"/>
            </a:xfrm>
            <a:prstGeom prst="rect">
              <a:avLst/>
            </a:prstGeom>
            <a:noFill/>
          </p:spPr>
          <p:txBody>
            <a:bodyPr wrap="square" rtlCol="0">
              <a:spAutoFit/>
            </a:bodyPr>
            <a:lstStyle/>
            <a:p>
              <a:pPr algn="ctr"/>
              <a:r>
                <a:rPr lang="en-GB" dirty="0" smtClean="0"/>
                <a:t>SUPPRESS</a:t>
              </a:r>
            </a:p>
            <a:p>
              <a:pPr algn="ctr"/>
              <a:r>
                <a:rPr lang="en-GB" dirty="0" smtClean="0"/>
                <a:t>IP</a:t>
              </a:r>
              <a:endParaRPr lang="en-GB" dirty="0"/>
            </a:p>
          </p:txBody>
        </p:sp>
        <p:sp>
          <p:nvSpPr>
            <p:cNvPr id="11" name="TextBox 10"/>
            <p:cNvSpPr txBox="1"/>
            <p:nvPr/>
          </p:nvSpPr>
          <p:spPr>
            <a:xfrm>
              <a:off x="1866978" y="2533695"/>
              <a:ext cx="1811322" cy="646331"/>
            </a:xfrm>
            <a:prstGeom prst="rect">
              <a:avLst/>
            </a:prstGeom>
            <a:noFill/>
          </p:spPr>
          <p:txBody>
            <a:bodyPr wrap="square" rtlCol="0">
              <a:spAutoFit/>
            </a:bodyPr>
            <a:lstStyle/>
            <a:p>
              <a:pPr algn="ctr"/>
              <a:r>
                <a:rPr lang="en-GB" dirty="0" smtClean="0"/>
                <a:t>MONOPOLISE</a:t>
              </a:r>
            </a:p>
            <a:p>
              <a:pPr algn="ctr"/>
              <a:r>
                <a:rPr lang="en-GB" dirty="0" smtClean="0"/>
                <a:t>IP</a:t>
              </a:r>
              <a:endParaRPr lang="en-GB" dirty="0"/>
            </a:p>
          </p:txBody>
        </p:sp>
        <p:sp>
          <p:nvSpPr>
            <p:cNvPr id="12" name="TextBox 11"/>
            <p:cNvSpPr txBox="1"/>
            <p:nvPr/>
          </p:nvSpPr>
          <p:spPr>
            <a:xfrm>
              <a:off x="5055411" y="2536195"/>
              <a:ext cx="1376600" cy="646331"/>
            </a:xfrm>
            <a:prstGeom prst="rect">
              <a:avLst/>
            </a:prstGeom>
            <a:noFill/>
          </p:spPr>
          <p:txBody>
            <a:bodyPr wrap="square" rtlCol="0">
              <a:spAutoFit/>
            </a:bodyPr>
            <a:lstStyle/>
            <a:p>
              <a:pPr algn="ctr"/>
              <a:r>
                <a:rPr lang="en-GB" dirty="0" smtClean="0"/>
                <a:t>LICENSE</a:t>
              </a:r>
            </a:p>
            <a:p>
              <a:pPr algn="ctr"/>
              <a:r>
                <a:rPr lang="en-GB" dirty="0" smtClean="0"/>
                <a:t>IP</a:t>
              </a:r>
              <a:endParaRPr lang="en-GB" dirty="0"/>
            </a:p>
          </p:txBody>
        </p:sp>
        <p:sp>
          <p:nvSpPr>
            <p:cNvPr id="13" name="TextBox 12"/>
            <p:cNvSpPr txBox="1"/>
            <p:nvPr/>
          </p:nvSpPr>
          <p:spPr>
            <a:xfrm>
              <a:off x="7308304" y="2537353"/>
              <a:ext cx="1376600" cy="646331"/>
            </a:xfrm>
            <a:prstGeom prst="rect">
              <a:avLst/>
            </a:prstGeom>
            <a:noFill/>
          </p:spPr>
          <p:txBody>
            <a:bodyPr wrap="square" rtlCol="0">
              <a:spAutoFit/>
            </a:bodyPr>
            <a:lstStyle/>
            <a:p>
              <a:pPr algn="ctr"/>
              <a:r>
                <a:rPr lang="en-GB" dirty="0" smtClean="0"/>
                <a:t>SELL</a:t>
              </a:r>
            </a:p>
            <a:p>
              <a:pPr algn="ctr"/>
              <a:r>
                <a:rPr lang="en-GB" dirty="0" smtClean="0"/>
                <a:t>IP</a:t>
              </a:r>
              <a:endParaRPr lang="en-GB" dirty="0"/>
            </a:p>
          </p:txBody>
        </p:sp>
        <p:cxnSp>
          <p:nvCxnSpPr>
            <p:cNvPr id="14" name="Straight Connector 13"/>
            <p:cNvCxnSpPr/>
            <p:nvPr/>
          </p:nvCxnSpPr>
          <p:spPr>
            <a:xfrm rot="5400000" flipH="1" flipV="1">
              <a:off x="3665774" y="2843128"/>
              <a:ext cx="869430" cy="0"/>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6945597" y="2830638"/>
              <a:ext cx="869430" cy="0"/>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1270316" y="3742528"/>
              <a:ext cx="869430" cy="0"/>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943040" y="4194717"/>
              <a:ext cx="1524000" cy="369332"/>
            </a:xfrm>
            <a:prstGeom prst="rect">
              <a:avLst/>
            </a:prstGeom>
            <a:noFill/>
          </p:spPr>
          <p:txBody>
            <a:bodyPr wrap="square" rtlCol="0">
              <a:spAutoFit/>
            </a:bodyPr>
            <a:lstStyle/>
            <a:p>
              <a:pPr algn="ctr"/>
              <a:r>
                <a:rPr lang="en-GB" dirty="0" smtClean="0"/>
                <a:t>Manufacture</a:t>
              </a:r>
              <a:endParaRPr lang="en-GB" dirty="0"/>
            </a:p>
          </p:txBody>
        </p:sp>
        <p:cxnSp>
          <p:nvCxnSpPr>
            <p:cNvPr id="18" name="Straight Connector 17"/>
            <p:cNvCxnSpPr/>
            <p:nvPr/>
          </p:nvCxnSpPr>
          <p:spPr>
            <a:xfrm rot="5400000" flipH="1" flipV="1">
              <a:off x="1902402" y="396489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799970" y="4646917"/>
              <a:ext cx="1524000" cy="646331"/>
            </a:xfrm>
            <a:prstGeom prst="rect">
              <a:avLst/>
            </a:prstGeom>
            <a:noFill/>
          </p:spPr>
          <p:txBody>
            <a:bodyPr wrap="square" rtlCol="0">
              <a:spAutoFit/>
            </a:bodyPr>
            <a:lstStyle/>
            <a:p>
              <a:pPr algn="ctr"/>
              <a:r>
                <a:rPr lang="en-GB" dirty="0" smtClean="0"/>
                <a:t>Contract</a:t>
              </a:r>
            </a:p>
            <a:p>
              <a:pPr algn="ctr"/>
              <a:r>
                <a:rPr lang="en-GB" dirty="0" smtClean="0"/>
                <a:t>Manufacture</a:t>
              </a:r>
              <a:endParaRPr lang="en-GB" dirty="0"/>
            </a:p>
          </p:txBody>
        </p:sp>
        <p:sp>
          <p:nvSpPr>
            <p:cNvPr id="20" name="TextBox 19"/>
            <p:cNvSpPr txBox="1"/>
            <p:nvPr/>
          </p:nvSpPr>
          <p:spPr>
            <a:xfrm>
              <a:off x="3976020" y="4664407"/>
              <a:ext cx="1524000" cy="646331"/>
            </a:xfrm>
            <a:prstGeom prst="rect">
              <a:avLst/>
            </a:prstGeom>
            <a:noFill/>
          </p:spPr>
          <p:txBody>
            <a:bodyPr wrap="square" rtlCol="0">
              <a:spAutoFit/>
            </a:bodyPr>
            <a:lstStyle/>
            <a:p>
              <a:pPr algn="ctr"/>
              <a:r>
                <a:rPr lang="en-GB" dirty="0" smtClean="0"/>
                <a:t>Joint</a:t>
              </a:r>
            </a:p>
            <a:p>
              <a:pPr algn="ctr"/>
              <a:r>
                <a:rPr lang="en-GB" dirty="0" smtClean="0"/>
                <a:t>Venture</a:t>
              </a:r>
              <a:endParaRPr lang="en-GB" dirty="0"/>
            </a:p>
          </p:txBody>
        </p:sp>
        <p:sp>
          <p:nvSpPr>
            <p:cNvPr id="21" name="TextBox 20"/>
            <p:cNvSpPr txBox="1"/>
            <p:nvPr/>
          </p:nvSpPr>
          <p:spPr>
            <a:xfrm>
              <a:off x="3271490" y="4079797"/>
              <a:ext cx="1524000" cy="646331"/>
            </a:xfrm>
            <a:prstGeom prst="rect">
              <a:avLst/>
            </a:prstGeom>
            <a:noFill/>
          </p:spPr>
          <p:txBody>
            <a:bodyPr wrap="square" rtlCol="0">
              <a:spAutoFit/>
            </a:bodyPr>
            <a:lstStyle/>
            <a:p>
              <a:pPr algn="ctr"/>
              <a:r>
                <a:rPr lang="en-GB" dirty="0" smtClean="0"/>
                <a:t>Cross</a:t>
              </a:r>
            </a:p>
            <a:p>
              <a:pPr algn="ctr"/>
              <a:r>
                <a:rPr lang="en-GB" dirty="0" smtClean="0"/>
                <a:t>Licence</a:t>
              </a:r>
              <a:endParaRPr lang="en-GB" dirty="0"/>
            </a:p>
          </p:txBody>
        </p:sp>
        <p:cxnSp>
          <p:nvCxnSpPr>
            <p:cNvPr id="22" name="Straight Connector 21"/>
            <p:cNvCxnSpPr/>
            <p:nvPr/>
          </p:nvCxnSpPr>
          <p:spPr>
            <a:xfrm rot="16200000" flipV="1">
              <a:off x="3654989" y="3686305"/>
              <a:ext cx="754494" cy="250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4078452" y="395240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183472" y="5450229"/>
              <a:ext cx="1524000" cy="646331"/>
            </a:xfrm>
            <a:prstGeom prst="rect">
              <a:avLst/>
            </a:prstGeom>
            <a:noFill/>
          </p:spPr>
          <p:txBody>
            <a:bodyPr wrap="square" rtlCol="0">
              <a:spAutoFit/>
            </a:bodyPr>
            <a:lstStyle/>
            <a:p>
              <a:pPr algn="ctr"/>
              <a:r>
                <a:rPr lang="en-GB" dirty="0" smtClean="0"/>
                <a:t>Exclusive</a:t>
              </a:r>
            </a:p>
            <a:p>
              <a:pPr algn="ctr"/>
              <a:r>
                <a:rPr lang="en-GB" dirty="0" smtClean="0"/>
                <a:t>Licence</a:t>
              </a:r>
              <a:endParaRPr lang="en-GB" dirty="0"/>
            </a:p>
          </p:txBody>
        </p:sp>
        <p:sp>
          <p:nvSpPr>
            <p:cNvPr id="25" name="TextBox 24"/>
            <p:cNvSpPr txBox="1"/>
            <p:nvPr/>
          </p:nvSpPr>
          <p:spPr>
            <a:xfrm>
              <a:off x="5031344" y="4090216"/>
              <a:ext cx="1678939" cy="646331"/>
            </a:xfrm>
            <a:prstGeom prst="rect">
              <a:avLst/>
            </a:prstGeom>
            <a:noFill/>
          </p:spPr>
          <p:txBody>
            <a:bodyPr wrap="square" rtlCol="0">
              <a:spAutoFit/>
            </a:bodyPr>
            <a:lstStyle/>
            <a:p>
              <a:pPr algn="ctr"/>
              <a:r>
                <a:rPr lang="en-GB" dirty="0" smtClean="0"/>
                <a:t>Non-Exclusive</a:t>
              </a:r>
            </a:p>
            <a:p>
              <a:pPr algn="ctr"/>
              <a:r>
                <a:rPr lang="en-GB" dirty="0" smtClean="0"/>
                <a:t>Licence</a:t>
              </a:r>
              <a:endParaRPr lang="en-GB" dirty="0"/>
            </a:p>
          </p:txBody>
        </p:sp>
        <p:cxnSp>
          <p:nvCxnSpPr>
            <p:cNvPr id="26" name="Straight Connector 25"/>
            <p:cNvCxnSpPr/>
            <p:nvPr/>
          </p:nvCxnSpPr>
          <p:spPr>
            <a:xfrm rot="16200000" flipV="1">
              <a:off x="7145826" y="3676315"/>
              <a:ext cx="754494" cy="250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642410" y="4652632"/>
              <a:ext cx="1524000" cy="646331"/>
            </a:xfrm>
            <a:prstGeom prst="rect">
              <a:avLst/>
            </a:prstGeom>
            <a:noFill/>
          </p:spPr>
          <p:txBody>
            <a:bodyPr wrap="square" rtlCol="0">
              <a:spAutoFit/>
            </a:bodyPr>
            <a:lstStyle/>
            <a:p>
              <a:pPr algn="ctr"/>
              <a:r>
                <a:rPr lang="en-GB" dirty="0" smtClean="0"/>
                <a:t>Sole</a:t>
              </a:r>
            </a:p>
            <a:p>
              <a:pPr algn="ctr"/>
              <a:r>
                <a:rPr lang="en-GB" dirty="0" smtClean="0"/>
                <a:t>Licence</a:t>
              </a:r>
              <a:endParaRPr lang="en-GB" dirty="0"/>
            </a:p>
          </p:txBody>
        </p:sp>
        <p:cxnSp>
          <p:nvCxnSpPr>
            <p:cNvPr id="28" name="Straight Connector 27"/>
            <p:cNvCxnSpPr/>
            <p:nvPr/>
          </p:nvCxnSpPr>
          <p:spPr>
            <a:xfrm rot="5400000" flipH="1" flipV="1">
              <a:off x="5744842" y="395490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407081" y="5458877"/>
              <a:ext cx="2038662" cy="646331"/>
            </a:xfrm>
            <a:prstGeom prst="rect">
              <a:avLst/>
            </a:prstGeom>
            <a:noFill/>
          </p:spPr>
          <p:txBody>
            <a:bodyPr wrap="square" rtlCol="0">
              <a:spAutoFit/>
            </a:bodyPr>
            <a:lstStyle/>
            <a:p>
              <a:pPr algn="ctr"/>
              <a:r>
                <a:rPr lang="en-GB" dirty="0" smtClean="0"/>
                <a:t>Mutually-Assured Destruction</a:t>
              </a:r>
              <a:endParaRPr lang="en-GB" dirty="0"/>
            </a:p>
          </p:txBody>
        </p:sp>
        <p:cxnSp>
          <p:nvCxnSpPr>
            <p:cNvPr id="30" name="Straight Connector 29"/>
            <p:cNvCxnSpPr>
              <a:stCxn id="29" idx="0"/>
            </p:cNvCxnSpPr>
            <p:nvPr/>
          </p:nvCxnSpPr>
          <p:spPr>
            <a:xfrm rot="5400000" flipH="1" flipV="1">
              <a:off x="2349634" y="4382099"/>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919415" y="4093984"/>
              <a:ext cx="1201613" cy="369332"/>
            </a:xfrm>
            <a:prstGeom prst="rect">
              <a:avLst/>
            </a:prstGeom>
            <a:noFill/>
          </p:spPr>
          <p:txBody>
            <a:bodyPr wrap="square" rtlCol="0">
              <a:spAutoFit/>
            </a:bodyPr>
            <a:lstStyle/>
            <a:p>
              <a:pPr algn="ctr"/>
              <a:r>
                <a:rPr lang="en-GB" dirty="0" smtClean="0"/>
                <a:t>Securitize</a:t>
              </a:r>
              <a:endParaRPr lang="en-GB" dirty="0"/>
            </a:p>
          </p:txBody>
        </p:sp>
        <p:cxnSp>
          <p:nvCxnSpPr>
            <p:cNvPr id="32" name="Straight Connector 31"/>
            <p:cNvCxnSpPr/>
            <p:nvPr/>
          </p:nvCxnSpPr>
          <p:spPr>
            <a:xfrm rot="5400000" flipH="1" flipV="1">
              <a:off x="7440833" y="397239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7728520" y="4683696"/>
              <a:ext cx="731912" cy="369332"/>
            </a:xfrm>
            <a:prstGeom prst="rect">
              <a:avLst/>
            </a:prstGeom>
            <a:noFill/>
          </p:spPr>
          <p:txBody>
            <a:bodyPr wrap="square" rtlCol="0">
              <a:spAutoFit/>
            </a:bodyPr>
            <a:lstStyle/>
            <a:p>
              <a:pPr algn="ctr"/>
              <a:r>
                <a:rPr lang="en-GB" dirty="0" smtClean="0"/>
                <a:t>Sale</a:t>
              </a:r>
              <a:endParaRPr lang="en-GB" dirty="0"/>
            </a:p>
          </p:txBody>
        </p:sp>
        <p:cxnSp>
          <p:nvCxnSpPr>
            <p:cNvPr id="34" name="Straight Connector 33"/>
            <p:cNvCxnSpPr/>
            <p:nvPr/>
          </p:nvCxnSpPr>
          <p:spPr>
            <a:xfrm rot="5400000" flipH="1" flipV="1">
              <a:off x="4258010" y="4384599"/>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788024" y="5462136"/>
              <a:ext cx="1097536" cy="369332"/>
            </a:xfrm>
            <a:prstGeom prst="rect">
              <a:avLst/>
            </a:prstGeom>
            <a:noFill/>
          </p:spPr>
          <p:txBody>
            <a:bodyPr wrap="square" rtlCol="0">
              <a:spAutoFit/>
            </a:bodyPr>
            <a:lstStyle/>
            <a:p>
              <a:pPr algn="ctr"/>
              <a:r>
                <a:rPr lang="en-GB" dirty="0" smtClean="0"/>
                <a:t>Pooling</a:t>
              </a:r>
            </a:p>
          </p:txBody>
        </p:sp>
        <p:cxnSp>
          <p:nvCxnSpPr>
            <p:cNvPr id="36" name="Straight Connector 35"/>
            <p:cNvCxnSpPr/>
            <p:nvPr/>
          </p:nvCxnSpPr>
          <p:spPr>
            <a:xfrm rot="16200000" flipV="1">
              <a:off x="5489642" y="3677889"/>
              <a:ext cx="754494" cy="250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flipH="1" flipV="1">
              <a:off x="5871487" y="4378674"/>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8119488" y="5462136"/>
              <a:ext cx="989016" cy="369332"/>
            </a:xfrm>
            <a:prstGeom prst="rect">
              <a:avLst/>
            </a:prstGeom>
            <a:noFill/>
          </p:spPr>
          <p:txBody>
            <a:bodyPr wrap="square" rtlCol="0">
              <a:spAutoFit/>
            </a:bodyPr>
            <a:lstStyle/>
            <a:p>
              <a:pPr algn="ctr"/>
              <a:r>
                <a:rPr lang="en-GB" dirty="0" smtClean="0"/>
                <a:t>Donate</a:t>
              </a:r>
            </a:p>
          </p:txBody>
        </p:sp>
        <p:cxnSp>
          <p:nvCxnSpPr>
            <p:cNvPr id="39" name="Straight Connector 38"/>
            <p:cNvCxnSpPr/>
            <p:nvPr/>
          </p:nvCxnSpPr>
          <p:spPr>
            <a:xfrm rot="5400000" flipH="1" flipV="1">
              <a:off x="7527671" y="4375477"/>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grpSp>
      <p:sp>
        <p:nvSpPr>
          <p:cNvPr id="44" name="TextBox 43"/>
          <p:cNvSpPr txBox="1"/>
          <p:nvPr/>
        </p:nvSpPr>
        <p:spPr>
          <a:xfrm>
            <a:off x="1320799" y="5109038"/>
            <a:ext cx="774571" cy="369332"/>
          </a:xfrm>
          <a:prstGeom prst="rect">
            <a:avLst/>
          </a:prstGeom>
          <a:noFill/>
        </p:spPr>
        <p:txBody>
          <a:bodyPr wrap="none" rtlCol="0">
            <a:spAutoFit/>
          </a:bodyPr>
          <a:lstStyle/>
          <a:p>
            <a:r>
              <a:rPr lang="en-GB" b="1" dirty="0" smtClean="0">
                <a:solidFill>
                  <a:srgbClr val="FF0000"/>
                </a:solidFill>
              </a:rPr>
              <a:t>£15m</a:t>
            </a:r>
            <a:endParaRPr lang="en-GB" b="1" dirty="0">
              <a:solidFill>
                <a:srgbClr val="FF0000"/>
              </a:solidFill>
            </a:endParaRPr>
          </a:p>
        </p:txBody>
      </p:sp>
      <p:sp>
        <p:nvSpPr>
          <p:cNvPr id="45" name="TextBox 44"/>
          <p:cNvSpPr txBox="1"/>
          <p:nvPr/>
        </p:nvSpPr>
        <p:spPr>
          <a:xfrm>
            <a:off x="5399315" y="4405098"/>
            <a:ext cx="885372" cy="369332"/>
          </a:xfrm>
          <a:prstGeom prst="rect">
            <a:avLst/>
          </a:prstGeom>
          <a:solidFill>
            <a:schemeClr val="bg1"/>
          </a:solidFill>
        </p:spPr>
        <p:txBody>
          <a:bodyPr wrap="square" rtlCol="0">
            <a:spAutoFit/>
          </a:bodyPr>
          <a:lstStyle/>
          <a:p>
            <a:pPr algn="ctr"/>
            <a:r>
              <a:rPr lang="en-GB" b="1" dirty="0" smtClean="0">
                <a:solidFill>
                  <a:srgbClr val="FF0000"/>
                </a:solidFill>
              </a:rPr>
              <a:t> £6m  </a:t>
            </a:r>
            <a:endParaRPr lang="en-GB" b="1"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Up Arrow 42"/>
          <p:cNvSpPr/>
          <p:nvPr/>
        </p:nvSpPr>
        <p:spPr>
          <a:xfrm>
            <a:off x="2402180" y="3321053"/>
            <a:ext cx="282961" cy="830034"/>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7257" y="6471096"/>
            <a:ext cx="2148997" cy="276999"/>
          </a:xfrm>
          <a:prstGeom prst="rect">
            <a:avLst/>
          </a:prstGeom>
          <a:noFill/>
        </p:spPr>
        <p:txBody>
          <a:bodyPr wrap="square" rtlCol="0">
            <a:spAutoFit/>
          </a:bodyPr>
          <a:lstStyle/>
          <a:p>
            <a:r>
              <a:rPr lang="en-GB" sz="1200" dirty="0" smtClean="0">
                <a:solidFill>
                  <a:srgbClr val="5F5F5F"/>
                </a:solidFill>
              </a:rPr>
              <a:t>© IP Hartwell 2010</a:t>
            </a:r>
            <a:endParaRPr lang="en-GB" sz="1200" dirty="0">
              <a:solidFill>
                <a:srgbClr val="5F5F5F"/>
              </a:solidFill>
            </a:endParaRPr>
          </a:p>
        </p:txBody>
      </p:sp>
      <p:sp>
        <p:nvSpPr>
          <p:cNvPr id="6" name="Rectangle 8"/>
          <p:cNvSpPr>
            <a:spLocks noGrp="1" noChangeArrowheads="1"/>
          </p:cNvSpPr>
          <p:nvPr>
            <p:ph type="title"/>
          </p:nvPr>
        </p:nvSpPr>
        <p:spPr>
          <a:xfrm>
            <a:off x="146050" y="131763"/>
            <a:ext cx="4206875" cy="1143000"/>
          </a:xfrm>
        </p:spPr>
        <p:txBody>
          <a:bodyPr/>
          <a:lstStyle/>
          <a:p>
            <a:pPr eaLnBrk="1" hangingPunct="1"/>
            <a:r>
              <a:rPr lang="en-GB" dirty="0" smtClean="0"/>
              <a:t>Strategic Use of Intellectual Property for</a:t>
            </a:r>
            <a:br>
              <a:rPr lang="en-GB" dirty="0" smtClean="0"/>
            </a:br>
            <a:r>
              <a:rPr lang="en-GB" dirty="0" smtClean="0"/>
              <a:t>Business Growth</a:t>
            </a:r>
          </a:p>
        </p:txBody>
      </p:sp>
      <p:sp>
        <p:nvSpPr>
          <p:cNvPr id="41" name="Rectangle 9"/>
          <p:cNvSpPr txBox="1">
            <a:spLocks noChangeArrowheads="1"/>
          </p:cNvSpPr>
          <p:nvPr/>
        </p:nvSpPr>
        <p:spPr bwMode="auto">
          <a:xfrm>
            <a:off x="2832668" y="1065193"/>
            <a:ext cx="5977766" cy="628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69875" marR="0" lvl="0" indent="3175" algn="r" defTabSz="914400" rtl="0" eaLnBrk="1" fontAlgn="base" latinLnBrk="0" hangingPunct="1">
              <a:lnSpc>
                <a:spcPct val="100000"/>
              </a:lnSpc>
              <a:spcBef>
                <a:spcPct val="20000"/>
              </a:spcBef>
              <a:spcAft>
                <a:spcPct val="0"/>
              </a:spcAft>
              <a:buClrTx/>
              <a:buSzTx/>
              <a:buFontTx/>
              <a:buNone/>
              <a:tabLst/>
              <a:defRPr/>
            </a:pPr>
            <a:r>
              <a:rPr kumimoji="0" lang="en-GB" sz="2600" b="1" i="0" strike="noStrike" kern="0" cap="none" spc="0" normalizeH="0" noProof="0" dirty="0" smtClean="0">
                <a:ln>
                  <a:noFill/>
                </a:ln>
                <a:solidFill>
                  <a:schemeClr val="tx1"/>
                </a:solidFill>
                <a:effectLst/>
                <a:uLnTx/>
                <a:uFillTx/>
                <a:latin typeface="+mn-lt"/>
                <a:ea typeface="+mn-ea"/>
                <a:cs typeface="+mn-cs"/>
              </a:rPr>
              <a:t>IP Business Model</a:t>
            </a:r>
          </a:p>
          <a:p>
            <a:pPr marL="269875" marR="0" lvl="0" indent="3175" algn="r" defTabSz="914400" rtl="0" eaLnBrk="1" fontAlgn="base" latinLnBrk="0" hangingPunct="1">
              <a:lnSpc>
                <a:spcPct val="100000"/>
              </a:lnSpc>
              <a:spcBef>
                <a:spcPts val="0"/>
              </a:spcBef>
              <a:spcAft>
                <a:spcPct val="0"/>
              </a:spcAft>
              <a:buClrTx/>
              <a:buSzTx/>
              <a:buFontTx/>
              <a:buNone/>
              <a:tabLst/>
              <a:defRPr/>
            </a:pPr>
            <a:r>
              <a:rPr lang="en-GB" sz="2600" b="1" kern="0" dirty="0" smtClean="0">
                <a:latin typeface="+mn-lt"/>
              </a:rPr>
              <a:t>Xaar plc</a:t>
            </a:r>
            <a:r>
              <a:rPr lang="en-GB" sz="2600" b="1" kern="0" baseline="0" dirty="0" smtClean="0">
                <a:latin typeface="+mn-lt"/>
              </a:rPr>
              <a:t>, 2007</a:t>
            </a:r>
            <a:endParaRPr kumimoji="0" lang="en-GB" sz="2600" b="1" i="0" strike="noStrike" kern="0" cap="none" spc="0" normalizeH="0" baseline="0" noProof="0" dirty="0" smtClean="0">
              <a:ln>
                <a:noFill/>
              </a:ln>
              <a:solidFill>
                <a:schemeClr val="tx1"/>
              </a:solidFill>
              <a:effectLst/>
              <a:uLnTx/>
              <a:uFillTx/>
              <a:latin typeface="+mn-lt"/>
              <a:ea typeface="+mn-ea"/>
              <a:cs typeface="+mn-cs"/>
            </a:endParaRPr>
          </a:p>
        </p:txBody>
      </p:sp>
      <p:sp>
        <p:nvSpPr>
          <p:cNvPr id="42" name="Up Arrow 41"/>
          <p:cNvSpPr/>
          <p:nvPr/>
        </p:nvSpPr>
        <p:spPr>
          <a:xfrm>
            <a:off x="145144" y="2569030"/>
            <a:ext cx="3077028" cy="3541484"/>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 name="Group 6"/>
          <p:cNvGrpSpPr/>
          <p:nvPr/>
        </p:nvGrpSpPr>
        <p:grpSpPr>
          <a:xfrm>
            <a:off x="50680" y="2395923"/>
            <a:ext cx="9057824" cy="3709285"/>
            <a:chOff x="50680" y="2395923"/>
            <a:chExt cx="9057824" cy="3709285"/>
          </a:xfrm>
        </p:grpSpPr>
        <p:cxnSp>
          <p:nvCxnSpPr>
            <p:cNvPr id="8" name="Straight Connector 7"/>
            <p:cNvCxnSpPr/>
            <p:nvPr/>
          </p:nvCxnSpPr>
          <p:spPr>
            <a:xfrm flipV="1">
              <a:off x="611560" y="3275341"/>
              <a:ext cx="7809875" cy="14998"/>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1084994" y="2855618"/>
              <a:ext cx="869430" cy="0"/>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0680" y="2531195"/>
              <a:ext cx="1514007" cy="646331"/>
            </a:xfrm>
            <a:prstGeom prst="rect">
              <a:avLst/>
            </a:prstGeom>
            <a:noFill/>
          </p:spPr>
          <p:txBody>
            <a:bodyPr wrap="square" rtlCol="0">
              <a:spAutoFit/>
            </a:bodyPr>
            <a:lstStyle/>
            <a:p>
              <a:pPr algn="ctr"/>
              <a:r>
                <a:rPr lang="en-GB" dirty="0" smtClean="0"/>
                <a:t>SUPPRESS</a:t>
              </a:r>
            </a:p>
            <a:p>
              <a:pPr algn="ctr"/>
              <a:r>
                <a:rPr lang="en-GB" dirty="0" smtClean="0"/>
                <a:t>IP</a:t>
              </a:r>
              <a:endParaRPr lang="en-GB" dirty="0"/>
            </a:p>
          </p:txBody>
        </p:sp>
        <p:sp>
          <p:nvSpPr>
            <p:cNvPr id="11" name="TextBox 10"/>
            <p:cNvSpPr txBox="1"/>
            <p:nvPr/>
          </p:nvSpPr>
          <p:spPr>
            <a:xfrm>
              <a:off x="1866978" y="2533695"/>
              <a:ext cx="1811322" cy="646331"/>
            </a:xfrm>
            <a:prstGeom prst="rect">
              <a:avLst/>
            </a:prstGeom>
            <a:noFill/>
          </p:spPr>
          <p:txBody>
            <a:bodyPr wrap="square" rtlCol="0">
              <a:spAutoFit/>
            </a:bodyPr>
            <a:lstStyle/>
            <a:p>
              <a:pPr algn="ctr"/>
              <a:r>
                <a:rPr lang="en-GB" dirty="0" smtClean="0"/>
                <a:t>MONOPOLISE</a:t>
              </a:r>
            </a:p>
            <a:p>
              <a:pPr algn="ctr"/>
              <a:r>
                <a:rPr lang="en-GB" dirty="0" smtClean="0"/>
                <a:t>IP</a:t>
              </a:r>
              <a:endParaRPr lang="en-GB" dirty="0"/>
            </a:p>
          </p:txBody>
        </p:sp>
        <p:sp>
          <p:nvSpPr>
            <p:cNvPr id="12" name="TextBox 11"/>
            <p:cNvSpPr txBox="1"/>
            <p:nvPr/>
          </p:nvSpPr>
          <p:spPr>
            <a:xfrm>
              <a:off x="5055411" y="2536195"/>
              <a:ext cx="1376600" cy="646331"/>
            </a:xfrm>
            <a:prstGeom prst="rect">
              <a:avLst/>
            </a:prstGeom>
            <a:noFill/>
          </p:spPr>
          <p:txBody>
            <a:bodyPr wrap="square" rtlCol="0">
              <a:spAutoFit/>
            </a:bodyPr>
            <a:lstStyle/>
            <a:p>
              <a:pPr algn="ctr"/>
              <a:r>
                <a:rPr lang="en-GB" dirty="0" smtClean="0"/>
                <a:t>LICENSE</a:t>
              </a:r>
            </a:p>
            <a:p>
              <a:pPr algn="ctr"/>
              <a:r>
                <a:rPr lang="en-GB" dirty="0" smtClean="0"/>
                <a:t>IP</a:t>
              </a:r>
              <a:endParaRPr lang="en-GB" dirty="0"/>
            </a:p>
          </p:txBody>
        </p:sp>
        <p:sp>
          <p:nvSpPr>
            <p:cNvPr id="13" name="TextBox 12"/>
            <p:cNvSpPr txBox="1"/>
            <p:nvPr/>
          </p:nvSpPr>
          <p:spPr>
            <a:xfrm>
              <a:off x="7308304" y="2537353"/>
              <a:ext cx="1376600" cy="646331"/>
            </a:xfrm>
            <a:prstGeom prst="rect">
              <a:avLst/>
            </a:prstGeom>
            <a:noFill/>
          </p:spPr>
          <p:txBody>
            <a:bodyPr wrap="square" rtlCol="0">
              <a:spAutoFit/>
            </a:bodyPr>
            <a:lstStyle/>
            <a:p>
              <a:pPr algn="ctr"/>
              <a:r>
                <a:rPr lang="en-GB" dirty="0" smtClean="0"/>
                <a:t>SELL</a:t>
              </a:r>
            </a:p>
            <a:p>
              <a:pPr algn="ctr"/>
              <a:r>
                <a:rPr lang="en-GB" dirty="0" smtClean="0"/>
                <a:t>IP</a:t>
              </a:r>
              <a:endParaRPr lang="en-GB" dirty="0"/>
            </a:p>
          </p:txBody>
        </p:sp>
        <p:cxnSp>
          <p:nvCxnSpPr>
            <p:cNvPr id="14" name="Straight Connector 13"/>
            <p:cNvCxnSpPr/>
            <p:nvPr/>
          </p:nvCxnSpPr>
          <p:spPr>
            <a:xfrm rot="5400000" flipH="1" flipV="1">
              <a:off x="3665774" y="2843128"/>
              <a:ext cx="869430" cy="0"/>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6945597" y="2830638"/>
              <a:ext cx="869430" cy="0"/>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1270316" y="3742528"/>
              <a:ext cx="869430" cy="0"/>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943040" y="4194717"/>
              <a:ext cx="1524000" cy="369332"/>
            </a:xfrm>
            <a:prstGeom prst="rect">
              <a:avLst/>
            </a:prstGeom>
            <a:noFill/>
          </p:spPr>
          <p:txBody>
            <a:bodyPr wrap="square" rtlCol="0">
              <a:spAutoFit/>
            </a:bodyPr>
            <a:lstStyle/>
            <a:p>
              <a:pPr algn="ctr"/>
              <a:r>
                <a:rPr lang="en-GB" dirty="0" smtClean="0"/>
                <a:t>Manufacture</a:t>
              </a:r>
              <a:endParaRPr lang="en-GB" dirty="0"/>
            </a:p>
          </p:txBody>
        </p:sp>
        <p:cxnSp>
          <p:nvCxnSpPr>
            <p:cNvPr id="18" name="Straight Connector 17"/>
            <p:cNvCxnSpPr/>
            <p:nvPr/>
          </p:nvCxnSpPr>
          <p:spPr>
            <a:xfrm rot="5400000" flipH="1" flipV="1">
              <a:off x="1902402" y="396489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799970" y="4646917"/>
              <a:ext cx="1524000" cy="646331"/>
            </a:xfrm>
            <a:prstGeom prst="rect">
              <a:avLst/>
            </a:prstGeom>
            <a:noFill/>
          </p:spPr>
          <p:txBody>
            <a:bodyPr wrap="square" rtlCol="0">
              <a:spAutoFit/>
            </a:bodyPr>
            <a:lstStyle/>
            <a:p>
              <a:pPr algn="ctr"/>
              <a:r>
                <a:rPr lang="en-GB" dirty="0" smtClean="0"/>
                <a:t>Contract</a:t>
              </a:r>
            </a:p>
            <a:p>
              <a:pPr algn="ctr"/>
              <a:r>
                <a:rPr lang="en-GB" dirty="0" smtClean="0"/>
                <a:t>Manufacture</a:t>
              </a:r>
              <a:endParaRPr lang="en-GB" dirty="0"/>
            </a:p>
          </p:txBody>
        </p:sp>
        <p:sp>
          <p:nvSpPr>
            <p:cNvPr id="20" name="TextBox 19"/>
            <p:cNvSpPr txBox="1"/>
            <p:nvPr/>
          </p:nvSpPr>
          <p:spPr>
            <a:xfrm>
              <a:off x="3976020" y="4664407"/>
              <a:ext cx="1524000" cy="646331"/>
            </a:xfrm>
            <a:prstGeom prst="rect">
              <a:avLst/>
            </a:prstGeom>
            <a:noFill/>
          </p:spPr>
          <p:txBody>
            <a:bodyPr wrap="square" rtlCol="0">
              <a:spAutoFit/>
            </a:bodyPr>
            <a:lstStyle/>
            <a:p>
              <a:pPr algn="ctr"/>
              <a:r>
                <a:rPr lang="en-GB" dirty="0" smtClean="0"/>
                <a:t>Joint</a:t>
              </a:r>
            </a:p>
            <a:p>
              <a:pPr algn="ctr"/>
              <a:r>
                <a:rPr lang="en-GB" dirty="0" smtClean="0"/>
                <a:t>Venture</a:t>
              </a:r>
              <a:endParaRPr lang="en-GB" dirty="0"/>
            </a:p>
          </p:txBody>
        </p:sp>
        <p:sp>
          <p:nvSpPr>
            <p:cNvPr id="21" name="TextBox 20"/>
            <p:cNvSpPr txBox="1"/>
            <p:nvPr/>
          </p:nvSpPr>
          <p:spPr>
            <a:xfrm>
              <a:off x="3271490" y="4079797"/>
              <a:ext cx="1524000" cy="646331"/>
            </a:xfrm>
            <a:prstGeom prst="rect">
              <a:avLst/>
            </a:prstGeom>
            <a:noFill/>
          </p:spPr>
          <p:txBody>
            <a:bodyPr wrap="square" rtlCol="0">
              <a:spAutoFit/>
            </a:bodyPr>
            <a:lstStyle/>
            <a:p>
              <a:pPr algn="ctr"/>
              <a:r>
                <a:rPr lang="en-GB" dirty="0" smtClean="0"/>
                <a:t>Cross</a:t>
              </a:r>
            </a:p>
            <a:p>
              <a:pPr algn="ctr"/>
              <a:r>
                <a:rPr lang="en-GB" dirty="0" smtClean="0"/>
                <a:t>Licence</a:t>
              </a:r>
              <a:endParaRPr lang="en-GB" dirty="0"/>
            </a:p>
          </p:txBody>
        </p:sp>
        <p:cxnSp>
          <p:nvCxnSpPr>
            <p:cNvPr id="22" name="Straight Connector 21"/>
            <p:cNvCxnSpPr/>
            <p:nvPr/>
          </p:nvCxnSpPr>
          <p:spPr>
            <a:xfrm rot="16200000" flipV="1">
              <a:off x="3654989" y="3686305"/>
              <a:ext cx="754494" cy="250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4078452" y="395240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183472" y="5450229"/>
              <a:ext cx="1524000" cy="646331"/>
            </a:xfrm>
            <a:prstGeom prst="rect">
              <a:avLst/>
            </a:prstGeom>
            <a:noFill/>
          </p:spPr>
          <p:txBody>
            <a:bodyPr wrap="square" rtlCol="0">
              <a:spAutoFit/>
            </a:bodyPr>
            <a:lstStyle/>
            <a:p>
              <a:pPr algn="ctr"/>
              <a:r>
                <a:rPr lang="en-GB" dirty="0" smtClean="0"/>
                <a:t>Exclusive</a:t>
              </a:r>
            </a:p>
            <a:p>
              <a:pPr algn="ctr"/>
              <a:r>
                <a:rPr lang="en-GB" dirty="0" smtClean="0"/>
                <a:t>Licence</a:t>
              </a:r>
              <a:endParaRPr lang="en-GB" dirty="0"/>
            </a:p>
          </p:txBody>
        </p:sp>
        <p:sp>
          <p:nvSpPr>
            <p:cNvPr id="25" name="TextBox 24"/>
            <p:cNvSpPr txBox="1"/>
            <p:nvPr/>
          </p:nvSpPr>
          <p:spPr>
            <a:xfrm>
              <a:off x="5031344" y="4090216"/>
              <a:ext cx="1678939" cy="646331"/>
            </a:xfrm>
            <a:prstGeom prst="rect">
              <a:avLst/>
            </a:prstGeom>
            <a:noFill/>
          </p:spPr>
          <p:txBody>
            <a:bodyPr wrap="square" rtlCol="0">
              <a:spAutoFit/>
            </a:bodyPr>
            <a:lstStyle/>
            <a:p>
              <a:pPr algn="ctr"/>
              <a:r>
                <a:rPr lang="en-GB" dirty="0" smtClean="0"/>
                <a:t>Non-Exclusive</a:t>
              </a:r>
            </a:p>
            <a:p>
              <a:pPr algn="ctr"/>
              <a:r>
                <a:rPr lang="en-GB" dirty="0" smtClean="0"/>
                <a:t>Licence</a:t>
              </a:r>
              <a:endParaRPr lang="en-GB" dirty="0"/>
            </a:p>
          </p:txBody>
        </p:sp>
        <p:cxnSp>
          <p:nvCxnSpPr>
            <p:cNvPr id="26" name="Straight Connector 25"/>
            <p:cNvCxnSpPr/>
            <p:nvPr/>
          </p:nvCxnSpPr>
          <p:spPr>
            <a:xfrm rot="16200000" flipV="1">
              <a:off x="7145826" y="3676315"/>
              <a:ext cx="754494" cy="250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642410" y="4652632"/>
              <a:ext cx="1524000" cy="646331"/>
            </a:xfrm>
            <a:prstGeom prst="rect">
              <a:avLst/>
            </a:prstGeom>
            <a:noFill/>
          </p:spPr>
          <p:txBody>
            <a:bodyPr wrap="square" rtlCol="0">
              <a:spAutoFit/>
            </a:bodyPr>
            <a:lstStyle/>
            <a:p>
              <a:pPr algn="ctr"/>
              <a:r>
                <a:rPr lang="en-GB" dirty="0" smtClean="0"/>
                <a:t>Sole</a:t>
              </a:r>
            </a:p>
            <a:p>
              <a:pPr algn="ctr"/>
              <a:r>
                <a:rPr lang="en-GB" dirty="0" smtClean="0"/>
                <a:t>Licence</a:t>
              </a:r>
              <a:endParaRPr lang="en-GB" dirty="0"/>
            </a:p>
          </p:txBody>
        </p:sp>
        <p:cxnSp>
          <p:nvCxnSpPr>
            <p:cNvPr id="28" name="Straight Connector 27"/>
            <p:cNvCxnSpPr/>
            <p:nvPr/>
          </p:nvCxnSpPr>
          <p:spPr>
            <a:xfrm rot="5400000" flipH="1" flipV="1">
              <a:off x="5744842" y="395490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407081" y="5458877"/>
              <a:ext cx="2038662" cy="646331"/>
            </a:xfrm>
            <a:prstGeom prst="rect">
              <a:avLst/>
            </a:prstGeom>
            <a:noFill/>
          </p:spPr>
          <p:txBody>
            <a:bodyPr wrap="square" rtlCol="0">
              <a:spAutoFit/>
            </a:bodyPr>
            <a:lstStyle/>
            <a:p>
              <a:pPr algn="ctr"/>
              <a:r>
                <a:rPr lang="en-GB" dirty="0" smtClean="0"/>
                <a:t>Mutually-Assured Destruction</a:t>
              </a:r>
              <a:endParaRPr lang="en-GB" dirty="0"/>
            </a:p>
          </p:txBody>
        </p:sp>
        <p:cxnSp>
          <p:nvCxnSpPr>
            <p:cNvPr id="30" name="Straight Connector 29"/>
            <p:cNvCxnSpPr>
              <a:stCxn id="29" idx="0"/>
            </p:cNvCxnSpPr>
            <p:nvPr/>
          </p:nvCxnSpPr>
          <p:spPr>
            <a:xfrm rot="5400000" flipH="1" flipV="1">
              <a:off x="2349634" y="4382099"/>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919415" y="4093984"/>
              <a:ext cx="1201613" cy="369332"/>
            </a:xfrm>
            <a:prstGeom prst="rect">
              <a:avLst/>
            </a:prstGeom>
            <a:noFill/>
          </p:spPr>
          <p:txBody>
            <a:bodyPr wrap="square" rtlCol="0">
              <a:spAutoFit/>
            </a:bodyPr>
            <a:lstStyle/>
            <a:p>
              <a:pPr algn="ctr"/>
              <a:r>
                <a:rPr lang="en-GB" dirty="0" smtClean="0"/>
                <a:t>Securitize</a:t>
              </a:r>
              <a:endParaRPr lang="en-GB" dirty="0"/>
            </a:p>
          </p:txBody>
        </p:sp>
        <p:cxnSp>
          <p:nvCxnSpPr>
            <p:cNvPr id="32" name="Straight Connector 31"/>
            <p:cNvCxnSpPr/>
            <p:nvPr/>
          </p:nvCxnSpPr>
          <p:spPr>
            <a:xfrm rot="5400000" flipH="1" flipV="1">
              <a:off x="7440833" y="397239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7728520" y="4683696"/>
              <a:ext cx="731912" cy="369332"/>
            </a:xfrm>
            <a:prstGeom prst="rect">
              <a:avLst/>
            </a:prstGeom>
            <a:noFill/>
          </p:spPr>
          <p:txBody>
            <a:bodyPr wrap="square" rtlCol="0">
              <a:spAutoFit/>
            </a:bodyPr>
            <a:lstStyle/>
            <a:p>
              <a:pPr algn="ctr"/>
              <a:r>
                <a:rPr lang="en-GB" dirty="0" smtClean="0"/>
                <a:t>Sale</a:t>
              </a:r>
              <a:endParaRPr lang="en-GB" dirty="0"/>
            </a:p>
          </p:txBody>
        </p:sp>
        <p:cxnSp>
          <p:nvCxnSpPr>
            <p:cNvPr id="34" name="Straight Connector 33"/>
            <p:cNvCxnSpPr/>
            <p:nvPr/>
          </p:nvCxnSpPr>
          <p:spPr>
            <a:xfrm rot="5400000" flipH="1" flipV="1">
              <a:off x="4258010" y="4384599"/>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788024" y="5462136"/>
              <a:ext cx="1097536" cy="369332"/>
            </a:xfrm>
            <a:prstGeom prst="rect">
              <a:avLst/>
            </a:prstGeom>
            <a:noFill/>
          </p:spPr>
          <p:txBody>
            <a:bodyPr wrap="square" rtlCol="0">
              <a:spAutoFit/>
            </a:bodyPr>
            <a:lstStyle/>
            <a:p>
              <a:pPr algn="ctr"/>
              <a:r>
                <a:rPr lang="en-GB" dirty="0" smtClean="0"/>
                <a:t>Pooling</a:t>
              </a:r>
            </a:p>
          </p:txBody>
        </p:sp>
        <p:cxnSp>
          <p:nvCxnSpPr>
            <p:cNvPr id="36" name="Straight Connector 35"/>
            <p:cNvCxnSpPr/>
            <p:nvPr/>
          </p:nvCxnSpPr>
          <p:spPr>
            <a:xfrm rot="16200000" flipV="1">
              <a:off x="5489642" y="3677889"/>
              <a:ext cx="754494" cy="250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flipH="1" flipV="1">
              <a:off x="5871487" y="4378674"/>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8119488" y="5462136"/>
              <a:ext cx="989016" cy="369332"/>
            </a:xfrm>
            <a:prstGeom prst="rect">
              <a:avLst/>
            </a:prstGeom>
            <a:noFill/>
          </p:spPr>
          <p:txBody>
            <a:bodyPr wrap="square" rtlCol="0">
              <a:spAutoFit/>
            </a:bodyPr>
            <a:lstStyle/>
            <a:p>
              <a:pPr algn="ctr"/>
              <a:r>
                <a:rPr lang="en-GB" dirty="0" smtClean="0"/>
                <a:t>Donate</a:t>
              </a:r>
            </a:p>
          </p:txBody>
        </p:sp>
        <p:cxnSp>
          <p:nvCxnSpPr>
            <p:cNvPr id="39" name="Straight Connector 38"/>
            <p:cNvCxnSpPr/>
            <p:nvPr/>
          </p:nvCxnSpPr>
          <p:spPr>
            <a:xfrm rot="5400000" flipH="1" flipV="1">
              <a:off x="7527671" y="4375477"/>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grpSp>
      <p:sp>
        <p:nvSpPr>
          <p:cNvPr id="44" name="TextBox 43"/>
          <p:cNvSpPr txBox="1"/>
          <p:nvPr/>
        </p:nvSpPr>
        <p:spPr>
          <a:xfrm>
            <a:off x="1306287" y="6357264"/>
            <a:ext cx="774571" cy="369332"/>
          </a:xfrm>
          <a:prstGeom prst="rect">
            <a:avLst/>
          </a:prstGeom>
          <a:solidFill>
            <a:schemeClr val="bg1"/>
          </a:solidFill>
        </p:spPr>
        <p:txBody>
          <a:bodyPr wrap="none" rtlCol="0">
            <a:spAutoFit/>
          </a:bodyPr>
          <a:lstStyle/>
          <a:p>
            <a:r>
              <a:rPr lang="en-GB" b="1" dirty="0" smtClean="0">
                <a:solidFill>
                  <a:srgbClr val="FF0000"/>
                </a:solidFill>
              </a:rPr>
              <a:t>£45m</a:t>
            </a:r>
            <a:endParaRPr lang="en-GB" b="1" dirty="0">
              <a:solidFill>
                <a:srgbClr val="FF0000"/>
              </a:solidFill>
            </a:endParaRPr>
          </a:p>
        </p:txBody>
      </p:sp>
      <p:sp>
        <p:nvSpPr>
          <p:cNvPr id="45" name="TextBox 44"/>
          <p:cNvSpPr txBox="1"/>
          <p:nvPr/>
        </p:nvSpPr>
        <p:spPr>
          <a:xfrm>
            <a:off x="5355773" y="4143846"/>
            <a:ext cx="1001923" cy="646331"/>
          </a:xfrm>
          <a:prstGeom prst="rect">
            <a:avLst/>
          </a:prstGeom>
          <a:solidFill>
            <a:schemeClr val="bg1"/>
          </a:solidFill>
        </p:spPr>
        <p:txBody>
          <a:bodyPr wrap="square" rtlCol="0">
            <a:spAutoFit/>
          </a:bodyPr>
          <a:lstStyle/>
          <a:p>
            <a:pPr algn="ctr"/>
            <a:r>
              <a:rPr lang="en-GB" b="1" dirty="0" smtClean="0">
                <a:solidFill>
                  <a:srgbClr val="FF0000"/>
                </a:solidFill>
              </a:rPr>
              <a:t>£2m</a:t>
            </a:r>
          </a:p>
          <a:p>
            <a:pPr algn="ctr"/>
            <a:endParaRPr lang="en-GB" b="1" dirty="0" smtClean="0">
              <a:solidFill>
                <a:srgbClr val="FF0000"/>
              </a:solidFill>
            </a:endParaRPr>
          </a:p>
        </p:txBody>
      </p:sp>
      <p:sp>
        <p:nvSpPr>
          <p:cNvPr id="50" name="Up Arrow 49"/>
          <p:cNvSpPr/>
          <p:nvPr/>
        </p:nvSpPr>
        <p:spPr>
          <a:xfrm>
            <a:off x="5718630" y="3313792"/>
            <a:ext cx="253043" cy="822779"/>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257" y="6471096"/>
            <a:ext cx="2148997" cy="276999"/>
          </a:xfrm>
          <a:prstGeom prst="rect">
            <a:avLst/>
          </a:prstGeom>
          <a:noFill/>
        </p:spPr>
        <p:txBody>
          <a:bodyPr wrap="square" rtlCol="0">
            <a:spAutoFit/>
          </a:bodyPr>
          <a:lstStyle/>
          <a:p>
            <a:r>
              <a:rPr lang="en-GB" sz="1200" dirty="0" smtClean="0">
                <a:solidFill>
                  <a:srgbClr val="5F5F5F"/>
                </a:solidFill>
              </a:rPr>
              <a:t>© IP Hartwell 2010</a:t>
            </a:r>
            <a:endParaRPr lang="en-GB" sz="1200" dirty="0">
              <a:solidFill>
                <a:srgbClr val="5F5F5F"/>
              </a:solidFill>
            </a:endParaRPr>
          </a:p>
        </p:txBody>
      </p:sp>
      <p:sp>
        <p:nvSpPr>
          <p:cNvPr id="6" name="Rectangle 8"/>
          <p:cNvSpPr>
            <a:spLocks noGrp="1" noChangeArrowheads="1"/>
          </p:cNvSpPr>
          <p:nvPr>
            <p:ph type="title"/>
          </p:nvPr>
        </p:nvSpPr>
        <p:spPr>
          <a:xfrm>
            <a:off x="146050" y="131763"/>
            <a:ext cx="4206875" cy="1143000"/>
          </a:xfrm>
        </p:spPr>
        <p:txBody>
          <a:bodyPr/>
          <a:lstStyle/>
          <a:p>
            <a:pPr eaLnBrk="1" hangingPunct="1"/>
            <a:r>
              <a:rPr lang="en-GB" dirty="0" smtClean="0"/>
              <a:t>Strategic Use of Intellectual Property for</a:t>
            </a:r>
            <a:br>
              <a:rPr lang="en-GB" dirty="0" smtClean="0"/>
            </a:br>
            <a:r>
              <a:rPr lang="en-GB" dirty="0" smtClean="0"/>
              <a:t>Business Growth</a:t>
            </a:r>
          </a:p>
        </p:txBody>
      </p:sp>
      <p:sp>
        <p:nvSpPr>
          <p:cNvPr id="40" name="Up Arrow 39"/>
          <p:cNvSpPr/>
          <p:nvPr/>
        </p:nvSpPr>
        <p:spPr>
          <a:xfrm>
            <a:off x="5617028" y="3284764"/>
            <a:ext cx="499786" cy="1243693"/>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9"/>
          <p:cNvSpPr txBox="1">
            <a:spLocks noChangeArrowheads="1"/>
          </p:cNvSpPr>
          <p:nvPr/>
        </p:nvSpPr>
        <p:spPr bwMode="auto">
          <a:xfrm>
            <a:off x="2832668" y="1065193"/>
            <a:ext cx="5977766" cy="628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69875" marR="0" lvl="0" indent="3175" algn="r" defTabSz="914400" rtl="0" eaLnBrk="1" fontAlgn="base" latinLnBrk="0" hangingPunct="1">
              <a:lnSpc>
                <a:spcPct val="100000"/>
              </a:lnSpc>
              <a:spcBef>
                <a:spcPct val="20000"/>
              </a:spcBef>
              <a:spcAft>
                <a:spcPct val="0"/>
              </a:spcAft>
              <a:buClrTx/>
              <a:buSzTx/>
              <a:buFontTx/>
              <a:buNone/>
              <a:tabLst/>
              <a:defRPr/>
            </a:pPr>
            <a:r>
              <a:rPr kumimoji="0" lang="en-GB" sz="2600" b="1" i="0" strike="noStrike" kern="0" cap="none" spc="0" normalizeH="0" noProof="0" dirty="0" smtClean="0">
                <a:ln>
                  <a:noFill/>
                </a:ln>
                <a:solidFill>
                  <a:schemeClr val="tx1"/>
                </a:solidFill>
                <a:effectLst/>
                <a:uLnTx/>
                <a:uFillTx/>
                <a:latin typeface="+mn-lt"/>
                <a:ea typeface="+mn-ea"/>
                <a:cs typeface="+mn-cs"/>
              </a:rPr>
              <a:t>IP Business Model</a:t>
            </a:r>
          </a:p>
          <a:p>
            <a:pPr marL="269875" marR="0" lvl="0" indent="3175" algn="r" defTabSz="914400" rtl="0" eaLnBrk="1" fontAlgn="base" latinLnBrk="0" hangingPunct="1">
              <a:lnSpc>
                <a:spcPct val="100000"/>
              </a:lnSpc>
              <a:spcBef>
                <a:spcPts val="0"/>
              </a:spcBef>
              <a:spcAft>
                <a:spcPct val="0"/>
              </a:spcAft>
              <a:buClrTx/>
              <a:buSzTx/>
              <a:buFontTx/>
              <a:buNone/>
              <a:tabLst/>
              <a:defRPr/>
            </a:pPr>
            <a:r>
              <a:rPr lang="en-GB" sz="2600" b="1" kern="0" dirty="0" smtClean="0">
                <a:latin typeface="+mn-lt"/>
              </a:rPr>
              <a:t>Xaar plc</a:t>
            </a:r>
            <a:r>
              <a:rPr lang="en-GB" sz="2600" b="1" kern="0" baseline="0" dirty="0" smtClean="0">
                <a:latin typeface="+mn-lt"/>
              </a:rPr>
              <a:t>, 2009</a:t>
            </a:r>
            <a:endParaRPr kumimoji="0" lang="en-GB" sz="2600" b="1" i="0" strike="noStrike" kern="0" cap="none" spc="0" normalizeH="0" baseline="0" noProof="0" dirty="0" smtClean="0">
              <a:ln>
                <a:noFill/>
              </a:ln>
              <a:solidFill>
                <a:schemeClr val="tx1"/>
              </a:solidFill>
              <a:effectLst/>
              <a:uLnTx/>
              <a:uFillTx/>
              <a:latin typeface="+mn-lt"/>
              <a:ea typeface="+mn-ea"/>
              <a:cs typeface="+mn-cs"/>
            </a:endParaRPr>
          </a:p>
        </p:txBody>
      </p:sp>
      <p:sp>
        <p:nvSpPr>
          <p:cNvPr id="42" name="Up Arrow 41"/>
          <p:cNvSpPr/>
          <p:nvPr/>
        </p:nvSpPr>
        <p:spPr>
          <a:xfrm>
            <a:off x="391890" y="2438400"/>
            <a:ext cx="2612571" cy="3759201"/>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 name="Group 6"/>
          <p:cNvGrpSpPr/>
          <p:nvPr/>
        </p:nvGrpSpPr>
        <p:grpSpPr>
          <a:xfrm>
            <a:off x="50680" y="2395923"/>
            <a:ext cx="9057824" cy="3709285"/>
            <a:chOff x="50680" y="2395923"/>
            <a:chExt cx="9057824" cy="3709285"/>
          </a:xfrm>
        </p:grpSpPr>
        <p:cxnSp>
          <p:nvCxnSpPr>
            <p:cNvPr id="8" name="Straight Connector 7"/>
            <p:cNvCxnSpPr/>
            <p:nvPr/>
          </p:nvCxnSpPr>
          <p:spPr>
            <a:xfrm flipV="1">
              <a:off x="611560" y="3275341"/>
              <a:ext cx="7809875" cy="14998"/>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1084994" y="2855618"/>
              <a:ext cx="869430" cy="0"/>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0680" y="2531195"/>
              <a:ext cx="1514007" cy="646331"/>
            </a:xfrm>
            <a:prstGeom prst="rect">
              <a:avLst/>
            </a:prstGeom>
            <a:noFill/>
          </p:spPr>
          <p:txBody>
            <a:bodyPr wrap="square" rtlCol="0">
              <a:spAutoFit/>
            </a:bodyPr>
            <a:lstStyle/>
            <a:p>
              <a:pPr algn="ctr"/>
              <a:r>
                <a:rPr lang="en-GB" dirty="0" smtClean="0"/>
                <a:t>SUPPRESS</a:t>
              </a:r>
            </a:p>
            <a:p>
              <a:pPr algn="ctr"/>
              <a:r>
                <a:rPr lang="en-GB" dirty="0" smtClean="0"/>
                <a:t>IP</a:t>
              </a:r>
              <a:endParaRPr lang="en-GB" dirty="0"/>
            </a:p>
          </p:txBody>
        </p:sp>
        <p:sp>
          <p:nvSpPr>
            <p:cNvPr id="11" name="TextBox 10"/>
            <p:cNvSpPr txBox="1"/>
            <p:nvPr/>
          </p:nvSpPr>
          <p:spPr>
            <a:xfrm>
              <a:off x="1866978" y="2533695"/>
              <a:ext cx="1811322" cy="646331"/>
            </a:xfrm>
            <a:prstGeom prst="rect">
              <a:avLst/>
            </a:prstGeom>
            <a:noFill/>
          </p:spPr>
          <p:txBody>
            <a:bodyPr wrap="square" rtlCol="0">
              <a:spAutoFit/>
            </a:bodyPr>
            <a:lstStyle/>
            <a:p>
              <a:pPr algn="ctr"/>
              <a:r>
                <a:rPr lang="en-GB" dirty="0" smtClean="0"/>
                <a:t>MONOPOLISE</a:t>
              </a:r>
            </a:p>
            <a:p>
              <a:pPr algn="ctr"/>
              <a:r>
                <a:rPr lang="en-GB" dirty="0" smtClean="0"/>
                <a:t>IP</a:t>
              </a:r>
              <a:endParaRPr lang="en-GB" dirty="0"/>
            </a:p>
          </p:txBody>
        </p:sp>
        <p:sp>
          <p:nvSpPr>
            <p:cNvPr id="12" name="TextBox 11"/>
            <p:cNvSpPr txBox="1"/>
            <p:nvPr/>
          </p:nvSpPr>
          <p:spPr>
            <a:xfrm>
              <a:off x="5055411" y="2536195"/>
              <a:ext cx="1376600" cy="646331"/>
            </a:xfrm>
            <a:prstGeom prst="rect">
              <a:avLst/>
            </a:prstGeom>
            <a:noFill/>
          </p:spPr>
          <p:txBody>
            <a:bodyPr wrap="square" rtlCol="0">
              <a:spAutoFit/>
            </a:bodyPr>
            <a:lstStyle/>
            <a:p>
              <a:pPr algn="ctr"/>
              <a:r>
                <a:rPr lang="en-GB" dirty="0" smtClean="0"/>
                <a:t>LICENSE</a:t>
              </a:r>
            </a:p>
            <a:p>
              <a:pPr algn="ctr"/>
              <a:r>
                <a:rPr lang="en-GB" dirty="0" smtClean="0"/>
                <a:t>IP</a:t>
              </a:r>
              <a:endParaRPr lang="en-GB" dirty="0"/>
            </a:p>
          </p:txBody>
        </p:sp>
        <p:sp>
          <p:nvSpPr>
            <p:cNvPr id="13" name="TextBox 12"/>
            <p:cNvSpPr txBox="1"/>
            <p:nvPr/>
          </p:nvSpPr>
          <p:spPr>
            <a:xfrm>
              <a:off x="7308304" y="2537353"/>
              <a:ext cx="1376600" cy="646331"/>
            </a:xfrm>
            <a:prstGeom prst="rect">
              <a:avLst/>
            </a:prstGeom>
            <a:noFill/>
          </p:spPr>
          <p:txBody>
            <a:bodyPr wrap="square" rtlCol="0">
              <a:spAutoFit/>
            </a:bodyPr>
            <a:lstStyle/>
            <a:p>
              <a:pPr algn="ctr"/>
              <a:r>
                <a:rPr lang="en-GB" dirty="0" smtClean="0"/>
                <a:t>SELL</a:t>
              </a:r>
            </a:p>
            <a:p>
              <a:pPr algn="ctr"/>
              <a:r>
                <a:rPr lang="en-GB" dirty="0" smtClean="0"/>
                <a:t>IP</a:t>
              </a:r>
              <a:endParaRPr lang="en-GB" dirty="0"/>
            </a:p>
          </p:txBody>
        </p:sp>
        <p:cxnSp>
          <p:nvCxnSpPr>
            <p:cNvPr id="14" name="Straight Connector 13"/>
            <p:cNvCxnSpPr/>
            <p:nvPr/>
          </p:nvCxnSpPr>
          <p:spPr>
            <a:xfrm rot="5400000" flipH="1" flipV="1">
              <a:off x="3665774" y="2843128"/>
              <a:ext cx="869430" cy="0"/>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6945597" y="2830638"/>
              <a:ext cx="869430" cy="0"/>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1270316" y="3742528"/>
              <a:ext cx="869430" cy="0"/>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943040" y="4194717"/>
              <a:ext cx="1524000" cy="369332"/>
            </a:xfrm>
            <a:prstGeom prst="rect">
              <a:avLst/>
            </a:prstGeom>
            <a:noFill/>
          </p:spPr>
          <p:txBody>
            <a:bodyPr wrap="square" rtlCol="0">
              <a:spAutoFit/>
            </a:bodyPr>
            <a:lstStyle/>
            <a:p>
              <a:pPr algn="ctr"/>
              <a:r>
                <a:rPr lang="en-GB" dirty="0" smtClean="0"/>
                <a:t>Manufacture</a:t>
              </a:r>
              <a:endParaRPr lang="en-GB" dirty="0"/>
            </a:p>
          </p:txBody>
        </p:sp>
        <p:cxnSp>
          <p:nvCxnSpPr>
            <p:cNvPr id="18" name="Straight Connector 17"/>
            <p:cNvCxnSpPr/>
            <p:nvPr/>
          </p:nvCxnSpPr>
          <p:spPr>
            <a:xfrm rot="5400000" flipH="1" flipV="1">
              <a:off x="1902402" y="396489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799970" y="4646917"/>
              <a:ext cx="1524000" cy="646331"/>
            </a:xfrm>
            <a:prstGeom prst="rect">
              <a:avLst/>
            </a:prstGeom>
            <a:noFill/>
          </p:spPr>
          <p:txBody>
            <a:bodyPr wrap="square" rtlCol="0">
              <a:spAutoFit/>
            </a:bodyPr>
            <a:lstStyle/>
            <a:p>
              <a:pPr algn="ctr"/>
              <a:r>
                <a:rPr lang="en-GB" dirty="0" smtClean="0"/>
                <a:t>Contract</a:t>
              </a:r>
            </a:p>
            <a:p>
              <a:pPr algn="ctr"/>
              <a:r>
                <a:rPr lang="en-GB" dirty="0" smtClean="0"/>
                <a:t>Manufacture</a:t>
              </a:r>
              <a:endParaRPr lang="en-GB" dirty="0"/>
            </a:p>
          </p:txBody>
        </p:sp>
        <p:sp>
          <p:nvSpPr>
            <p:cNvPr id="20" name="TextBox 19"/>
            <p:cNvSpPr txBox="1"/>
            <p:nvPr/>
          </p:nvSpPr>
          <p:spPr>
            <a:xfrm>
              <a:off x="3976020" y="4664407"/>
              <a:ext cx="1524000" cy="646331"/>
            </a:xfrm>
            <a:prstGeom prst="rect">
              <a:avLst/>
            </a:prstGeom>
            <a:noFill/>
          </p:spPr>
          <p:txBody>
            <a:bodyPr wrap="square" rtlCol="0">
              <a:spAutoFit/>
            </a:bodyPr>
            <a:lstStyle/>
            <a:p>
              <a:pPr algn="ctr"/>
              <a:r>
                <a:rPr lang="en-GB" dirty="0" smtClean="0"/>
                <a:t>Joint</a:t>
              </a:r>
            </a:p>
            <a:p>
              <a:pPr algn="ctr"/>
              <a:r>
                <a:rPr lang="en-GB" dirty="0" smtClean="0"/>
                <a:t>Venture</a:t>
              </a:r>
              <a:endParaRPr lang="en-GB" dirty="0"/>
            </a:p>
          </p:txBody>
        </p:sp>
        <p:sp>
          <p:nvSpPr>
            <p:cNvPr id="21" name="TextBox 20"/>
            <p:cNvSpPr txBox="1"/>
            <p:nvPr/>
          </p:nvSpPr>
          <p:spPr>
            <a:xfrm>
              <a:off x="3271490" y="4079797"/>
              <a:ext cx="1524000" cy="646331"/>
            </a:xfrm>
            <a:prstGeom prst="rect">
              <a:avLst/>
            </a:prstGeom>
            <a:noFill/>
          </p:spPr>
          <p:txBody>
            <a:bodyPr wrap="square" rtlCol="0">
              <a:spAutoFit/>
            </a:bodyPr>
            <a:lstStyle/>
            <a:p>
              <a:pPr algn="ctr"/>
              <a:r>
                <a:rPr lang="en-GB" dirty="0" smtClean="0"/>
                <a:t>Cross</a:t>
              </a:r>
            </a:p>
            <a:p>
              <a:pPr algn="ctr"/>
              <a:r>
                <a:rPr lang="en-GB" dirty="0" smtClean="0"/>
                <a:t>Licence</a:t>
              </a:r>
              <a:endParaRPr lang="en-GB" dirty="0"/>
            </a:p>
          </p:txBody>
        </p:sp>
        <p:cxnSp>
          <p:nvCxnSpPr>
            <p:cNvPr id="22" name="Straight Connector 21"/>
            <p:cNvCxnSpPr/>
            <p:nvPr/>
          </p:nvCxnSpPr>
          <p:spPr>
            <a:xfrm rot="16200000" flipV="1">
              <a:off x="3654989" y="3686305"/>
              <a:ext cx="754494" cy="250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4078452" y="395240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183472" y="5450229"/>
              <a:ext cx="1524000" cy="646331"/>
            </a:xfrm>
            <a:prstGeom prst="rect">
              <a:avLst/>
            </a:prstGeom>
            <a:noFill/>
          </p:spPr>
          <p:txBody>
            <a:bodyPr wrap="square" rtlCol="0">
              <a:spAutoFit/>
            </a:bodyPr>
            <a:lstStyle/>
            <a:p>
              <a:pPr algn="ctr"/>
              <a:r>
                <a:rPr lang="en-GB" dirty="0" smtClean="0"/>
                <a:t>Exclusive</a:t>
              </a:r>
            </a:p>
            <a:p>
              <a:pPr algn="ctr"/>
              <a:r>
                <a:rPr lang="en-GB" dirty="0" smtClean="0"/>
                <a:t>Licence</a:t>
              </a:r>
              <a:endParaRPr lang="en-GB" dirty="0"/>
            </a:p>
          </p:txBody>
        </p:sp>
        <p:sp>
          <p:nvSpPr>
            <p:cNvPr id="25" name="TextBox 24"/>
            <p:cNvSpPr txBox="1"/>
            <p:nvPr/>
          </p:nvSpPr>
          <p:spPr>
            <a:xfrm>
              <a:off x="5031344" y="4090216"/>
              <a:ext cx="1678939" cy="646331"/>
            </a:xfrm>
            <a:prstGeom prst="rect">
              <a:avLst/>
            </a:prstGeom>
            <a:noFill/>
          </p:spPr>
          <p:txBody>
            <a:bodyPr wrap="square" rtlCol="0">
              <a:spAutoFit/>
            </a:bodyPr>
            <a:lstStyle/>
            <a:p>
              <a:pPr algn="ctr"/>
              <a:r>
                <a:rPr lang="en-GB" dirty="0" smtClean="0"/>
                <a:t>Non-Exclusive</a:t>
              </a:r>
            </a:p>
            <a:p>
              <a:pPr algn="ctr"/>
              <a:r>
                <a:rPr lang="en-GB" dirty="0" smtClean="0"/>
                <a:t>Licence</a:t>
              </a:r>
              <a:endParaRPr lang="en-GB" dirty="0"/>
            </a:p>
          </p:txBody>
        </p:sp>
        <p:cxnSp>
          <p:nvCxnSpPr>
            <p:cNvPr id="26" name="Straight Connector 25"/>
            <p:cNvCxnSpPr/>
            <p:nvPr/>
          </p:nvCxnSpPr>
          <p:spPr>
            <a:xfrm rot="16200000" flipV="1">
              <a:off x="7145826" y="3676315"/>
              <a:ext cx="754494" cy="250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642410" y="4652632"/>
              <a:ext cx="1524000" cy="646331"/>
            </a:xfrm>
            <a:prstGeom prst="rect">
              <a:avLst/>
            </a:prstGeom>
            <a:noFill/>
          </p:spPr>
          <p:txBody>
            <a:bodyPr wrap="square" rtlCol="0">
              <a:spAutoFit/>
            </a:bodyPr>
            <a:lstStyle/>
            <a:p>
              <a:pPr algn="ctr"/>
              <a:r>
                <a:rPr lang="en-GB" dirty="0" smtClean="0"/>
                <a:t>Sole</a:t>
              </a:r>
            </a:p>
            <a:p>
              <a:pPr algn="ctr"/>
              <a:r>
                <a:rPr lang="en-GB" dirty="0" smtClean="0"/>
                <a:t>Licence</a:t>
              </a:r>
              <a:endParaRPr lang="en-GB" dirty="0"/>
            </a:p>
          </p:txBody>
        </p:sp>
        <p:cxnSp>
          <p:nvCxnSpPr>
            <p:cNvPr id="28" name="Straight Connector 27"/>
            <p:cNvCxnSpPr/>
            <p:nvPr/>
          </p:nvCxnSpPr>
          <p:spPr>
            <a:xfrm rot="5400000" flipH="1" flipV="1">
              <a:off x="5744842" y="395490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407081" y="5458877"/>
              <a:ext cx="2038662" cy="646331"/>
            </a:xfrm>
            <a:prstGeom prst="rect">
              <a:avLst/>
            </a:prstGeom>
            <a:noFill/>
          </p:spPr>
          <p:txBody>
            <a:bodyPr wrap="square" rtlCol="0">
              <a:spAutoFit/>
            </a:bodyPr>
            <a:lstStyle/>
            <a:p>
              <a:pPr algn="ctr"/>
              <a:r>
                <a:rPr lang="en-GB" dirty="0" smtClean="0"/>
                <a:t>Mutually-Assured Destruction</a:t>
              </a:r>
              <a:endParaRPr lang="en-GB" dirty="0"/>
            </a:p>
          </p:txBody>
        </p:sp>
        <p:cxnSp>
          <p:nvCxnSpPr>
            <p:cNvPr id="30" name="Straight Connector 29"/>
            <p:cNvCxnSpPr>
              <a:stCxn id="29" idx="0"/>
            </p:cNvCxnSpPr>
            <p:nvPr/>
          </p:nvCxnSpPr>
          <p:spPr>
            <a:xfrm rot="5400000" flipH="1" flipV="1">
              <a:off x="2349634" y="4382099"/>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919415" y="4093984"/>
              <a:ext cx="1201613" cy="369332"/>
            </a:xfrm>
            <a:prstGeom prst="rect">
              <a:avLst/>
            </a:prstGeom>
            <a:noFill/>
          </p:spPr>
          <p:txBody>
            <a:bodyPr wrap="square" rtlCol="0">
              <a:spAutoFit/>
            </a:bodyPr>
            <a:lstStyle/>
            <a:p>
              <a:pPr algn="ctr"/>
              <a:r>
                <a:rPr lang="en-GB" dirty="0" smtClean="0"/>
                <a:t>Securitize</a:t>
              </a:r>
              <a:endParaRPr lang="en-GB" dirty="0"/>
            </a:p>
          </p:txBody>
        </p:sp>
        <p:cxnSp>
          <p:nvCxnSpPr>
            <p:cNvPr id="32" name="Straight Connector 31"/>
            <p:cNvCxnSpPr/>
            <p:nvPr/>
          </p:nvCxnSpPr>
          <p:spPr>
            <a:xfrm rot="5400000" flipH="1" flipV="1">
              <a:off x="7440833" y="397239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7728520" y="4683696"/>
              <a:ext cx="731912" cy="369332"/>
            </a:xfrm>
            <a:prstGeom prst="rect">
              <a:avLst/>
            </a:prstGeom>
            <a:noFill/>
          </p:spPr>
          <p:txBody>
            <a:bodyPr wrap="square" rtlCol="0">
              <a:spAutoFit/>
            </a:bodyPr>
            <a:lstStyle/>
            <a:p>
              <a:pPr algn="ctr"/>
              <a:r>
                <a:rPr lang="en-GB" dirty="0" smtClean="0"/>
                <a:t>Sale</a:t>
              </a:r>
              <a:endParaRPr lang="en-GB" dirty="0"/>
            </a:p>
          </p:txBody>
        </p:sp>
        <p:cxnSp>
          <p:nvCxnSpPr>
            <p:cNvPr id="34" name="Straight Connector 33"/>
            <p:cNvCxnSpPr/>
            <p:nvPr/>
          </p:nvCxnSpPr>
          <p:spPr>
            <a:xfrm rot="5400000" flipH="1" flipV="1">
              <a:off x="4258010" y="4384599"/>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788024" y="5462136"/>
              <a:ext cx="1097536" cy="369332"/>
            </a:xfrm>
            <a:prstGeom prst="rect">
              <a:avLst/>
            </a:prstGeom>
            <a:noFill/>
          </p:spPr>
          <p:txBody>
            <a:bodyPr wrap="square" rtlCol="0">
              <a:spAutoFit/>
            </a:bodyPr>
            <a:lstStyle/>
            <a:p>
              <a:pPr algn="ctr"/>
              <a:r>
                <a:rPr lang="en-GB" dirty="0" smtClean="0"/>
                <a:t>Pooling</a:t>
              </a:r>
            </a:p>
          </p:txBody>
        </p:sp>
        <p:cxnSp>
          <p:nvCxnSpPr>
            <p:cNvPr id="36" name="Straight Connector 35"/>
            <p:cNvCxnSpPr/>
            <p:nvPr/>
          </p:nvCxnSpPr>
          <p:spPr>
            <a:xfrm rot="16200000" flipV="1">
              <a:off x="5489642" y="3677889"/>
              <a:ext cx="754494" cy="250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flipH="1" flipV="1">
              <a:off x="5871487" y="4378674"/>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8119488" y="5462136"/>
              <a:ext cx="989016" cy="369332"/>
            </a:xfrm>
            <a:prstGeom prst="rect">
              <a:avLst/>
            </a:prstGeom>
            <a:noFill/>
          </p:spPr>
          <p:txBody>
            <a:bodyPr wrap="square" rtlCol="0">
              <a:spAutoFit/>
            </a:bodyPr>
            <a:lstStyle/>
            <a:p>
              <a:pPr algn="ctr"/>
              <a:r>
                <a:rPr lang="en-GB" dirty="0" smtClean="0"/>
                <a:t>Donate</a:t>
              </a:r>
            </a:p>
          </p:txBody>
        </p:sp>
        <p:cxnSp>
          <p:nvCxnSpPr>
            <p:cNvPr id="39" name="Straight Connector 38"/>
            <p:cNvCxnSpPr/>
            <p:nvPr/>
          </p:nvCxnSpPr>
          <p:spPr>
            <a:xfrm rot="5400000" flipH="1" flipV="1">
              <a:off x="7527671" y="4375477"/>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grpSp>
      <p:sp>
        <p:nvSpPr>
          <p:cNvPr id="44" name="TextBox 43"/>
          <p:cNvSpPr txBox="1"/>
          <p:nvPr/>
        </p:nvSpPr>
        <p:spPr>
          <a:xfrm>
            <a:off x="1306285" y="6227416"/>
            <a:ext cx="774571" cy="369332"/>
          </a:xfrm>
          <a:prstGeom prst="rect">
            <a:avLst/>
          </a:prstGeom>
          <a:noFill/>
        </p:spPr>
        <p:txBody>
          <a:bodyPr wrap="none" rtlCol="0">
            <a:spAutoFit/>
          </a:bodyPr>
          <a:lstStyle/>
          <a:p>
            <a:r>
              <a:rPr lang="en-GB" b="1" dirty="0" smtClean="0">
                <a:solidFill>
                  <a:srgbClr val="FF0000"/>
                </a:solidFill>
              </a:rPr>
              <a:t>£37m</a:t>
            </a:r>
            <a:endParaRPr lang="en-GB" b="1" dirty="0">
              <a:solidFill>
                <a:srgbClr val="FF0000"/>
              </a:solidFill>
            </a:endParaRPr>
          </a:p>
        </p:txBody>
      </p:sp>
      <p:sp>
        <p:nvSpPr>
          <p:cNvPr id="45" name="TextBox 44"/>
          <p:cNvSpPr txBox="1"/>
          <p:nvPr/>
        </p:nvSpPr>
        <p:spPr>
          <a:xfrm>
            <a:off x="5508169" y="4637322"/>
            <a:ext cx="646331" cy="369332"/>
          </a:xfrm>
          <a:prstGeom prst="rect">
            <a:avLst/>
          </a:prstGeom>
          <a:noFill/>
        </p:spPr>
        <p:txBody>
          <a:bodyPr wrap="none" rtlCol="0">
            <a:spAutoFit/>
          </a:bodyPr>
          <a:lstStyle/>
          <a:p>
            <a:r>
              <a:rPr lang="en-GB" b="1" dirty="0" smtClean="0">
                <a:solidFill>
                  <a:srgbClr val="FF0000"/>
                </a:solidFill>
              </a:rPr>
              <a:t>£5m</a:t>
            </a:r>
            <a:endParaRPr lang="en-GB" b="1"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6"/>
          <p:cNvSpPr txBox="1">
            <a:spLocks noChangeArrowheads="1"/>
          </p:cNvSpPr>
          <p:nvPr/>
        </p:nvSpPr>
        <p:spPr bwMode="auto">
          <a:xfrm>
            <a:off x="176213" y="3854450"/>
            <a:ext cx="5269244" cy="2246769"/>
          </a:xfrm>
          <a:prstGeom prst="rect">
            <a:avLst/>
          </a:prstGeom>
          <a:noFill/>
          <a:ln w="9525">
            <a:noFill/>
            <a:miter lim="800000"/>
            <a:headEnd/>
            <a:tailEnd/>
          </a:ln>
        </p:spPr>
        <p:txBody>
          <a:bodyPr wrap="square">
            <a:spAutoFit/>
          </a:bodyPr>
          <a:lstStyle/>
          <a:p>
            <a:pPr>
              <a:spcBef>
                <a:spcPts val="1800"/>
              </a:spcBef>
            </a:pPr>
            <a:r>
              <a:rPr lang="en-GB" sz="2500" dirty="0" smtClean="0">
                <a:solidFill>
                  <a:srgbClr val="777777"/>
                </a:solidFill>
                <a:latin typeface="DefusedLight" pitchFamily="2" charset="0"/>
              </a:rPr>
              <a:t>Ian P. Hartwell </a:t>
            </a:r>
            <a:r>
              <a:rPr lang="en-GB" sz="1600" dirty="0" smtClean="0">
                <a:solidFill>
                  <a:srgbClr val="777777"/>
                </a:solidFill>
                <a:latin typeface="DefusedLight" pitchFamily="2" charset="0"/>
              </a:rPr>
              <a:t>PhD EPA CEng</a:t>
            </a:r>
          </a:p>
          <a:p>
            <a:pPr>
              <a:spcBef>
                <a:spcPts val="1800"/>
              </a:spcBef>
            </a:pPr>
            <a:r>
              <a:rPr lang="en-GB" sz="2000" dirty="0" smtClean="0">
                <a:solidFill>
                  <a:srgbClr val="777777"/>
                </a:solidFill>
                <a:latin typeface="DefusedLight" pitchFamily="2" charset="0"/>
              </a:rPr>
              <a:t>Honorary Research Fellow</a:t>
            </a:r>
          </a:p>
          <a:p>
            <a:r>
              <a:rPr lang="en-GB" sz="2000" dirty="0" smtClean="0">
                <a:solidFill>
                  <a:srgbClr val="777777"/>
                </a:solidFill>
                <a:latin typeface="DefusedLight" pitchFamily="2" charset="0"/>
              </a:rPr>
              <a:t>Engineering Intellectual Property Research Unit</a:t>
            </a:r>
          </a:p>
          <a:p>
            <a:r>
              <a:rPr lang="en-GB" sz="2000" dirty="0" smtClean="0">
                <a:solidFill>
                  <a:srgbClr val="777777"/>
                </a:solidFill>
                <a:latin typeface="DefusedLight" pitchFamily="2" charset="0"/>
              </a:rPr>
              <a:t>School of Engineering</a:t>
            </a:r>
          </a:p>
          <a:p>
            <a:r>
              <a:rPr lang="en-GB" sz="2000" dirty="0" smtClean="0">
                <a:solidFill>
                  <a:srgbClr val="777777"/>
                </a:solidFill>
                <a:latin typeface="DefusedLight" pitchFamily="2" charset="0"/>
              </a:rPr>
              <a:t>Cranfield University</a:t>
            </a:r>
          </a:p>
          <a:p>
            <a:r>
              <a:rPr lang="en-GB" sz="2000" dirty="0" smtClean="0">
                <a:solidFill>
                  <a:srgbClr val="777777"/>
                </a:solidFill>
                <a:latin typeface="DefusedLight" pitchFamily="2" charset="0"/>
              </a:rPr>
              <a:t>United Kingdom</a:t>
            </a:r>
          </a:p>
        </p:txBody>
      </p:sp>
      <p:sp>
        <p:nvSpPr>
          <p:cNvPr id="6147" name="Rectangle 10"/>
          <p:cNvSpPr>
            <a:spLocks noGrp="1" noChangeArrowheads="1"/>
          </p:cNvSpPr>
          <p:nvPr>
            <p:ph type="ctrTitle"/>
          </p:nvPr>
        </p:nvSpPr>
        <p:spPr>
          <a:xfrm>
            <a:off x="179388" y="163227"/>
            <a:ext cx="4178300" cy="1727200"/>
          </a:xfrm>
          <a:noFill/>
        </p:spPr>
        <p:txBody>
          <a:bodyPr/>
          <a:lstStyle/>
          <a:p>
            <a:pPr eaLnBrk="1" hangingPunct="1"/>
            <a:r>
              <a:rPr lang="en-GB" sz="3200" dirty="0" smtClean="0"/>
              <a:t>Strategic Use of Intellectual Property</a:t>
            </a:r>
            <a:br>
              <a:rPr lang="en-GB" sz="3200" dirty="0" smtClean="0"/>
            </a:br>
            <a:r>
              <a:rPr lang="en-GB" sz="3200" dirty="0" smtClean="0"/>
              <a:t>for Business Growth and Financing</a:t>
            </a:r>
          </a:p>
        </p:txBody>
      </p:sp>
      <p:sp>
        <p:nvSpPr>
          <p:cNvPr id="5" name="TextBox 4"/>
          <p:cNvSpPr txBox="1"/>
          <p:nvPr/>
        </p:nvSpPr>
        <p:spPr>
          <a:xfrm>
            <a:off x="7257" y="6471096"/>
            <a:ext cx="2148997" cy="276999"/>
          </a:xfrm>
          <a:prstGeom prst="rect">
            <a:avLst/>
          </a:prstGeom>
          <a:noFill/>
        </p:spPr>
        <p:txBody>
          <a:bodyPr wrap="square" rtlCol="0">
            <a:spAutoFit/>
          </a:bodyPr>
          <a:lstStyle/>
          <a:p>
            <a:r>
              <a:rPr lang="en-GB" sz="1200" dirty="0" smtClean="0">
                <a:solidFill>
                  <a:srgbClr val="5F5F5F"/>
                </a:solidFill>
              </a:rPr>
              <a:t>© IP Hartwell 2010</a:t>
            </a:r>
            <a:endParaRPr lang="en-GB" sz="1200" dirty="0">
              <a:solidFill>
                <a:srgbClr val="5F5F5F"/>
              </a:solidFill>
            </a:endParaRPr>
          </a:p>
        </p:txBody>
      </p:sp>
      <p:sp>
        <p:nvSpPr>
          <p:cNvPr id="6" name="Rectangle 9"/>
          <p:cNvSpPr txBox="1">
            <a:spLocks noChangeArrowheads="1"/>
          </p:cNvSpPr>
          <p:nvPr/>
        </p:nvSpPr>
        <p:spPr bwMode="auto">
          <a:xfrm>
            <a:off x="4107544" y="1915866"/>
            <a:ext cx="4605580" cy="4296248"/>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pPr marL="623888" marR="0" lvl="0" indent="-260350"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GB" sz="2500" b="0" i="0" u="none" strike="noStrike" kern="0" cap="none" spc="0" normalizeH="0" baseline="0" noProof="0" dirty="0" smtClean="0">
                <a:ln>
                  <a:noFill/>
                </a:ln>
                <a:solidFill>
                  <a:schemeClr val="tx1"/>
                </a:solidFill>
                <a:effectLst/>
                <a:uLnTx/>
                <a:uFillTx/>
                <a:latin typeface="+mn-lt"/>
                <a:ea typeface="+mn-ea"/>
                <a:cs typeface="+mn-cs"/>
              </a:rPr>
              <a:t>Understand the different ways in which IP can be used</a:t>
            </a:r>
          </a:p>
          <a:p>
            <a:pPr marL="623888" marR="0" lvl="0" indent="-260350" defTabSz="914400" rtl="0" eaLnBrk="1" fontAlgn="base" latinLnBrk="0" hangingPunct="1">
              <a:lnSpc>
                <a:spcPct val="100000"/>
              </a:lnSpc>
              <a:spcBef>
                <a:spcPct val="20000"/>
              </a:spcBef>
              <a:spcAft>
                <a:spcPct val="0"/>
              </a:spcAft>
              <a:buClrTx/>
              <a:buSzTx/>
              <a:buFont typeface="Arial" pitchFamily="34" charset="0"/>
              <a:buChar char="•"/>
              <a:tabLst/>
              <a:defRPr/>
            </a:pPr>
            <a:endParaRPr kumimoji="0" lang="en-GB" sz="1600" b="0" i="0" u="none" strike="noStrike" kern="0" cap="none" spc="0" normalizeH="0" baseline="0" noProof="0" dirty="0" smtClean="0">
              <a:ln>
                <a:noFill/>
              </a:ln>
              <a:solidFill>
                <a:schemeClr val="tx1"/>
              </a:solidFill>
              <a:effectLst/>
              <a:uLnTx/>
              <a:uFillTx/>
              <a:latin typeface="+mn-lt"/>
              <a:ea typeface="+mn-ea"/>
              <a:cs typeface="+mn-cs"/>
            </a:endParaRPr>
          </a:p>
          <a:p>
            <a:pPr marL="623888" marR="0" lvl="0" indent="-260350" defTabSz="914400" rtl="0" eaLnBrk="1" fontAlgn="base" latinLnBrk="0" hangingPunct="1">
              <a:lnSpc>
                <a:spcPct val="100000"/>
              </a:lnSpc>
              <a:spcBef>
                <a:spcPct val="20000"/>
              </a:spcBef>
              <a:spcAft>
                <a:spcPct val="0"/>
              </a:spcAft>
              <a:buClrTx/>
              <a:buSzTx/>
              <a:buFont typeface="Arial" pitchFamily="34" charset="0"/>
              <a:buChar char="•"/>
              <a:tabLst/>
              <a:defRPr/>
            </a:pPr>
            <a:r>
              <a:rPr lang="en-GB" sz="2500" kern="0" dirty="0" smtClean="0">
                <a:latin typeface="+mn-lt"/>
              </a:rPr>
              <a:t>Understand</a:t>
            </a:r>
            <a:r>
              <a:rPr kumimoji="0" lang="en-GB" sz="2500" b="0" i="0" u="none" strike="noStrike" kern="0" cap="none" spc="0" normalizeH="0" baseline="0" noProof="0" dirty="0" smtClean="0">
                <a:ln>
                  <a:noFill/>
                </a:ln>
                <a:solidFill>
                  <a:schemeClr val="tx1"/>
                </a:solidFill>
                <a:effectLst/>
                <a:uLnTx/>
                <a:uFillTx/>
                <a:latin typeface="+mn-lt"/>
                <a:ea typeface="+mn-ea"/>
                <a:cs typeface="+mn-cs"/>
              </a:rPr>
              <a:t> that multiple IP business models may be necessary</a:t>
            </a:r>
            <a:r>
              <a:rPr kumimoji="0" lang="en-GB" sz="2500" b="0" i="0" u="none" strike="noStrike" kern="0" cap="none" spc="0" normalizeH="0" noProof="0" dirty="0" smtClean="0">
                <a:ln>
                  <a:noFill/>
                </a:ln>
                <a:solidFill>
                  <a:schemeClr val="tx1"/>
                </a:solidFill>
                <a:effectLst/>
                <a:uLnTx/>
                <a:uFillTx/>
                <a:latin typeface="+mn-lt"/>
                <a:ea typeface="+mn-ea"/>
                <a:cs typeface="+mn-cs"/>
              </a:rPr>
              <a:t> (and that these may change)</a:t>
            </a:r>
            <a:endParaRPr kumimoji="0" lang="en-GB" sz="2500" b="0" i="1" u="none" strike="noStrike" kern="0" cap="none" spc="0" normalizeH="0" baseline="0" noProof="0" dirty="0" smtClean="0">
              <a:ln>
                <a:noFill/>
              </a:ln>
              <a:solidFill>
                <a:schemeClr val="tx1"/>
              </a:solidFill>
              <a:effectLst/>
              <a:uLnTx/>
              <a:uFillTx/>
              <a:latin typeface="+mn-lt"/>
              <a:ea typeface="+mn-ea"/>
              <a:cs typeface="+mn-cs"/>
            </a:endParaRPr>
          </a:p>
          <a:p>
            <a:pPr marL="623888" marR="0" lvl="0" indent="-260350" defTabSz="914400" rtl="0" eaLnBrk="1" fontAlgn="base" latinLnBrk="0" hangingPunct="1">
              <a:lnSpc>
                <a:spcPct val="100000"/>
              </a:lnSpc>
              <a:spcBef>
                <a:spcPct val="20000"/>
              </a:spcBef>
              <a:spcAft>
                <a:spcPct val="0"/>
              </a:spcAft>
              <a:buClrTx/>
              <a:buSzTx/>
              <a:buFont typeface="Arial" pitchFamily="34" charset="0"/>
              <a:buChar char="•"/>
              <a:tabLst/>
              <a:defRPr/>
            </a:pPr>
            <a:endParaRPr kumimoji="0" lang="en-GB" sz="1600" b="0" i="0" u="none" strike="noStrike" kern="0" cap="none" spc="0" normalizeH="0" baseline="0" noProof="0" dirty="0" smtClean="0">
              <a:ln>
                <a:noFill/>
              </a:ln>
              <a:solidFill>
                <a:schemeClr val="tx1"/>
              </a:solidFill>
              <a:effectLst/>
              <a:uLnTx/>
              <a:uFillTx/>
              <a:latin typeface="+mn-lt"/>
              <a:ea typeface="+mn-ea"/>
              <a:cs typeface="+mn-cs"/>
            </a:endParaRPr>
          </a:p>
          <a:p>
            <a:pPr marL="623888" marR="0" lvl="0" indent="-260350"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GB" sz="2500" b="0" i="0" u="none" strike="noStrike" kern="0" cap="none" spc="0" normalizeH="0" baseline="0" noProof="0" dirty="0" smtClean="0">
                <a:ln>
                  <a:noFill/>
                </a:ln>
                <a:solidFill>
                  <a:schemeClr val="tx1"/>
                </a:solidFill>
                <a:effectLst/>
                <a:uLnTx/>
                <a:uFillTx/>
                <a:latin typeface="+mn-lt"/>
                <a:ea typeface="+mn-ea"/>
                <a:cs typeface="+mn-cs"/>
              </a:rPr>
              <a:t>Structure the IP portfolio accordingly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9"/>
          <p:cNvSpPr>
            <a:spLocks noGrp="1" noChangeArrowheads="1"/>
          </p:cNvSpPr>
          <p:nvPr>
            <p:ph type="body" idx="1"/>
          </p:nvPr>
        </p:nvSpPr>
        <p:spPr>
          <a:xfrm>
            <a:off x="1118044" y="1874288"/>
            <a:ext cx="7271199" cy="4417330"/>
          </a:xfrm>
        </p:spPr>
        <p:txBody>
          <a:bodyPr/>
          <a:lstStyle/>
          <a:p>
            <a:pPr indent="3175" algn="just" eaLnBrk="1" hangingPunct="1">
              <a:buNone/>
            </a:pPr>
            <a:r>
              <a:rPr lang="en-GB" dirty="0" smtClean="0">
                <a:solidFill>
                  <a:schemeClr val="tx1"/>
                </a:solidFill>
              </a:rPr>
              <a:t>		</a:t>
            </a:r>
            <a:r>
              <a:rPr lang="en-GB" b="1" dirty="0" smtClean="0">
                <a:solidFill>
                  <a:schemeClr val="tx1"/>
                </a:solidFill>
              </a:rPr>
              <a:t>What is “strategic” use of IP ?</a:t>
            </a:r>
          </a:p>
          <a:p>
            <a:pPr indent="3175" algn="just" eaLnBrk="1" hangingPunct="1">
              <a:buNone/>
            </a:pPr>
            <a:endParaRPr lang="en-GB" sz="1600" dirty="0" smtClean="0">
              <a:solidFill>
                <a:schemeClr val="tx1"/>
              </a:solidFill>
            </a:endParaRPr>
          </a:p>
          <a:p>
            <a:pPr indent="3175" algn="just" eaLnBrk="1" hangingPunct="1">
              <a:buNone/>
            </a:pPr>
            <a:r>
              <a:rPr lang="en-GB" sz="2400" dirty="0" smtClean="0">
                <a:solidFill>
                  <a:schemeClr val="tx1"/>
                </a:solidFill>
              </a:rPr>
              <a:t>“Managers of IP-related innovative businesses may view their business as … focused on one self-sufficient business model which, if successful</a:t>
            </a:r>
            <a:r>
              <a:rPr lang="en-GB" sz="2400" dirty="0" smtClean="0">
                <a:solidFill>
                  <a:schemeClr val="tx1"/>
                </a:solidFill>
              </a:rPr>
              <a:t>,  results </a:t>
            </a:r>
            <a:r>
              <a:rPr lang="en-GB" sz="2400" dirty="0" smtClean="0">
                <a:solidFill>
                  <a:schemeClr val="tx1"/>
                </a:solidFill>
              </a:rPr>
              <a:t>in exceptional profits, but otherwise is worth little or nothing”</a:t>
            </a:r>
          </a:p>
          <a:p>
            <a:pPr indent="3175" algn="just" eaLnBrk="1" hangingPunct="1">
              <a:buNone/>
            </a:pPr>
            <a:endParaRPr lang="en-GB" dirty="0" smtClean="0">
              <a:solidFill>
                <a:schemeClr val="tx1"/>
              </a:solidFill>
            </a:endParaRPr>
          </a:p>
          <a:p>
            <a:pPr indent="3175" algn="r">
              <a:buNone/>
            </a:pPr>
            <a:r>
              <a:rPr lang="en-GB" sz="1600" dirty="0" smtClean="0">
                <a:solidFill>
                  <a:schemeClr val="tx1"/>
                </a:solidFill>
              </a:rPr>
              <a:t>Report  “Intellectual Property Enforcement in Smaller UK Firms”</a:t>
            </a:r>
          </a:p>
          <a:p>
            <a:pPr indent="3175" algn="r">
              <a:buNone/>
            </a:pPr>
            <a:r>
              <a:rPr lang="en-GB" sz="1600" dirty="0" smtClean="0">
                <a:solidFill>
                  <a:schemeClr val="tx1"/>
                </a:solidFill>
              </a:rPr>
              <a:t>UK Strategic Advisory Board for Intellectual Property Policy, October 2010</a:t>
            </a:r>
          </a:p>
          <a:p>
            <a:pPr indent="3175" algn="just" eaLnBrk="1" hangingPunct="1">
              <a:buNone/>
            </a:pPr>
            <a:endParaRPr lang="en-GB" sz="1600" dirty="0" smtClean="0">
              <a:solidFill>
                <a:schemeClr val="tx1"/>
              </a:solidFill>
            </a:endParaRPr>
          </a:p>
        </p:txBody>
      </p:sp>
      <p:sp>
        <p:nvSpPr>
          <p:cNvPr id="5" name="Rectangle 8"/>
          <p:cNvSpPr>
            <a:spLocks noGrp="1" noChangeArrowheads="1"/>
          </p:cNvSpPr>
          <p:nvPr>
            <p:ph type="title"/>
          </p:nvPr>
        </p:nvSpPr>
        <p:spPr>
          <a:xfrm>
            <a:off x="146050" y="131763"/>
            <a:ext cx="4206875" cy="1143000"/>
          </a:xfrm>
        </p:spPr>
        <p:txBody>
          <a:bodyPr/>
          <a:lstStyle/>
          <a:p>
            <a:pPr eaLnBrk="1" hangingPunct="1"/>
            <a:r>
              <a:rPr lang="en-GB" dirty="0" smtClean="0"/>
              <a:t>Strategic Use of Intellectual Property for</a:t>
            </a:r>
            <a:br>
              <a:rPr lang="en-GB" dirty="0" smtClean="0"/>
            </a:br>
            <a:r>
              <a:rPr lang="en-GB" dirty="0" smtClean="0"/>
              <a:t>Business Growth</a:t>
            </a:r>
          </a:p>
        </p:txBody>
      </p:sp>
      <p:sp>
        <p:nvSpPr>
          <p:cNvPr id="6" name="TextBox 5"/>
          <p:cNvSpPr txBox="1"/>
          <p:nvPr/>
        </p:nvSpPr>
        <p:spPr>
          <a:xfrm>
            <a:off x="7257" y="6471096"/>
            <a:ext cx="2148997" cy="276999"/>
          </a:xfrm>
          <a:prstGeom prst="rect">
            <a:avLst/>
          </a:prstGeom>
          <a:noFill/>
        </p:spPr>
        <p:txBody>
          <a:bodyPr wrap="square" rtlCol="0">
            <a:spAutoFit/>
          </a:bodyPr>
          <a:lstStyle/>
          <a:p>
            <a:r>
              <a:rPr lang="en-GB" sz="1200" dirty="0" smtClean="0">
                <a:solidFill>
                  <a:srgbClr val="5F5F5F"/>
                </a:solidFill>
              </a:rPr>
              <a:t>© IP Hartwell 2010</a:t>
            </a:r>
            <a:endParaRPr lang="en-GB" sz="1200" dirty="0">
              <a:solidFill>
                <a:srgbClr val="5F5F5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9"/>
          <p:cNvSpPr>
            <a:spLocks noGrp="1" noChangeArrowheads="1"/>
          </p:cNvSpPr>
          <p:nvPr>
            <p:ph type="body" idx="1"/>
          </p:nvPr>
        </p:nvSpPr>
        <p:spPr>
          <a:xfrm>
            <a:off x="1118044" y="1874288"/>
            <a:ext cx="7271199" cy="4417330"/>
          </a:xfrm>
        </p:spPr>
        <p:txBody>
          <a:bodyPr/>
          <a:lstStyle/>
          <a:p>
            <a:pPr indent="3175" algn="just" eaLnBrk="1" hangingPunct="1">
              <a:buNone/>
            </a:pPr>
            <a:r>
              <a:rPr lang="en-GB" dirty="0" smtClean="0">
                <a:solidFill>
                  <a:schemeClr val="tx1"/>
                </a:solidFill>
              </a:rPr>
              <a:t>		</a:t>
            </a:r>
            <a:r>
              <a:rPr lang="en-GB" b="1" dirty="0" smtClean="0">
                <a:solidFill>
                  <a:schemeClr val="tx1"/>
                </a:solidFill>
              </a:rPr>
              <a:t>What is “strategic” use of IP ?</a:t>
            </a:r>
          </a:p>
          <a:p>
            <a:pPr indent="3175" algn="just" eaLnBrk="1" hangingPunct="1">
              <a:buNone/>
            </a:pPr>
            <a:endParaRPr lang="en-GB" sz="1600" dirty="0" smtClean="0">
              <a:solidFill>
                <a:schemeClr val="tx1"/>
              </a:solidFill>
            </a:endParaRPr>
          </a:p>
          <a:p>
            <a:pPr indent="3175" algn="just">
              <a:buNone/>
            </a:pPr>
            <a:r>
              <a:rPr lang="en-GB" sz="2400" dirty="0" smtClean="0">
                <a:solidFill>
                  <a:schemeClr val="tx1"/>
                </a:solidFill>
              </a:rPr>
              <a:t>“Venture capitalists may therefore be readier to see that extraction of value from innovation is …</a:t>
            </a:r>
            <a:r>
              <a:rPr lang="en-GB" sz="1200" dirty="0" smtClean="0">
                <a:solidFill>
                  <a:schemeClr val="tx1"/>
                </a:solidFill>
              </a:rPr>
              <a:t>	</a:t>
            </a:r>
          </a:p>
          <a:p>
            <a:pPr indent="3175" algn="just">
              <a:buNone/>
            </a:pPr>
            <a:r>
              <a:rPr lang="en-GB" sz="2400" dirty="0" smtClean="0">
                <a:solidFill>
                  <a:schemeClr val="tx1"/>
                </a:solidFill>
              </a:rPr>
              <a:t>… one which may have a variety of outcomes or solutions, some of which may be obvious, readily accessible and successful but others of which may not be so obvious, or accessible and may even be less profitable than initially hoped.”</a:t>
            </a:r>
          </a:p>
          <a:p>
            <a:pPr indent="3175" algn="just" eaLnBrk="1" hangingPunct="1">
              <a:buNone/>
            </a:pPr>
            <a:endParaRPr lang="en-GB" sz="1600" dirty="0" smtClean="0">
              <a:solidFill>
                <a:schemeClr val="tx1"/>
              </a:solidFill>
            </a:endParaRPr>
          </a:p>
        </p:txBody>
      </p:sp>
      <p:sp>
        <p:nvSpPr>
          <p:cNvPr id="5" name="Rectangle 8"/>
          <p:cNvSpPr>
            <a:spLocks noGrp="1" noChangeArrowheads="1"/>
          </p:cNvSpPr>
          <p:nvPr>
            <p:ph type="title"/>
          </p:nvPr>
        </p:nvSpPr>
        <p:spPr>
          <a:xfrm>
            <a:off x="146050" y="131763"/>
            <a:ext cx="4206875" cy="1143000"/>
          </a:xfrm>
        </p:spPr>
        <p:txBody>
          <a:bodyPr/>
          <a:lstStyle/>
          <a:p>
            <a:pPr eaLnBrk="1" hangingPunct="1"/>
            <a:r>
              <a:rPr lang="en-GB" dirty="0" smtClean="0"/>
              <a:t>Strategic Use of Intellectual Property for</a:t>
            </a:r>
            <a:br>
              <a:rPr lang="en-GB" dirty="0" smtClean="0"/>
            </a:br>
            <a:r>
              <a:rPr lang="en-GB" dirty="0" smtClean="0"/>
              <a:t>Business Growth</a:t>
            </a:r>
          </a:p>
        </p:txBody>
      </p:sp>
      <p:sp>
        <p:nvSpPr>
          <p:cNvPr id="6" name="TextBox 5"/>
          <p:cNvSpPr txBox="1"/>
          <p:nvPr/>
        </p:nvSpPr>
        <p:spPr>
          <a:xfrm>
            <a:off x="7257" y="6471096"/>
            <a:ext cx="2148997" cy="276999"/>
          </a:xfrm>
          <a:prstGeom prst="rect">
            <a:avLst/>
          </a:prstGeom>
          <a:noFill/>
        </p:spPr>
        <p:txBody>
          <a:bodyPr wrap="square" rtlCol="0">
            <a:spAutoFit/>
          </a:bodyPr>
          <a:lstStyle/>
          <a:p>
            <a:r>
              <a:rPr lang="en-GB" sz="1200" dirty="0" smtClean="0">
                <a:solidFill>
                  <a:srgbClr val="5F5F5F"/>
                </a:solidFill>
              </a:rPr>
              <a:t>© IP Hartwell 2010</a:t>
            </a:r>
            <a:endParaRPr lang="en-GB" sz="1200" dirty="0">
              <a:solidFill>
                <a:srgbClr val="5F5F5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257" y="6471096"/>
            <a:ext cx="2148997" cy="276999"/>
          </a:xfrm>
          <a:prstGeom prst="rect">
            <a:avLst/>
          </a:prstGeom>
          <a:noFill/>
        </p:spPr>
        <p:txBody>
          <a:bodyPr wrap="square" rtlCol="0">
            <a:spAutoFit/>
          </a:bodyPr>
          <a:lstStyle/>
          <a:p>
            <a:r>
              <a:rPr lang="en-GB" sz="1200" dirty="0" smtClean="0">
                <a:solidFill>
                  <a:srgbClr val="5F5F5F"/>
                </a:solidFill>
              </a:rPr>
              <a:t>© IP Hartwell 2010</a:t>
            </a:r>
            <a:endParaRPr lang="en-GB" sz="1200" dirty="0">
              <a:solidFill>
                <a:srgbClr val="5F5F5F"/>
              </a:solidFill>
            </a:endParaRPr>
          </a:p>
        </p:txBody>
      </p:sp>
      <p:sp>
        <p:nvSpPr>
          <p:cNvPr id="6" name="Rectangle 8"/>
          <p:cNvSpPr>
            <a:spLocks noGrp="1" noChangeArrowheads="1"/>
          </p:cNvSpPr>
          <p:nvPr>
            <p:ph type="title"/>
          </p:nvPr>
        </p:nvSpPr>
        <p:spPr>
          <a:xfrm>
            <a:off x="146050" y="131763"/>
            <a:ext cx="4206875" cy="1143000"/>
          </a:xfrm>
        </p:spPr>
        <p:txBody>
          <a:bodyPr/>
          <a:lstStyle/>
          <a:p>
            <a:pPr eaLnBrk="1" hangingPunct="1"/>
            <a:r>
              <a:rPr lang="en-GB" dirty="0" smtClean="0"/>
              <a:t>Strategic Use of Intellectual Property for</a:t>
            </a:r>
            <a:br>
              <a:rPr lang="en-GB" dirty="0" smtClean="0"/>
            </a:br>
            <a:r>
              <a:rPr lang="en-GB" dirty="0" smtClean="0"/>
              <a:t>Business Growth</a:t>
            </a:r>
          </a:p>
        </p:txBody>
      </p:sp>
      <p:grpSp>
        <p:nvGrpSpPr>
          <p:cNvPr id="2" name="Group 6"/>
          <p:cNvGrpSpPr/>
          <p:nvPr/>
        </p:nvGrpSpPr>
        <p:grpSpPr>
          <a:xfrm>
            <a:off x="50680" y="2395923"/>
            <a:ext cx="9057824" cy="3709285"/>
            <a:chOff x="50680" y="2395923"/>
            <a:chExt cx="9057824" cy="3709285"/>
          </a:xfrm>
        </p:grpSpPr>
        <p:cxnSp>
          <p:nvCxnSpPr>
            <p:cNvPr id="8" name="Straight Connector 7"/>
            <p:cNvCxnSpPr/>
            <p:nvPr/>
          </p:nvCxnSpPr>
          <p:spPr>
            <a:xfrm flipV="1">
              <a:off x="611560" y="3275341"/>
              <a:ext cx="7809875" cy="14998"/>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1084994" y="2855618"/>
              <a:ext cx="869430" cy="0"/>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0680" y="2531195"/>
              <a:ext cx="1514007" cy="646331"/>
            </a:xfrm>
            <a:prstGeom prst="rect">
              <a:avLst/>
            </a:prstGeom>
            <a:noFill/>
          </p:spPr>
          <p:txBody>
            <a:bodyPr wrap="square" rtlCol="0">
              <a:spAutoFit/>
            </a:bodyPr>
            <a:lstStyle/>
            <a:p>
              <a:pPr algn="ctr"/>
              <a:r>
                <a:rPr lang="en-GB" dirty="0" smtClean="0"/>
                <a:t>SUPPRESS</a:t>
              </a:r>
            </a:p>
            <a:p>
              <a:pPr algn="ctr"/>
              <a:r>
                <a:rPr lang="en-GB" dirty="0" smtClean="0"/>
                <a:t>IP</a:t>
              </a:r>
              <a:endParaRPr lang="en-GB" dirty="0"/>
            </a:p>
          </p:txBody>
        </p:sp>
        <p:sp>
          <p:nvSpPr>
            <p:cNvPr id="11" name="TextBox 10"/>
            <p:cNvSpPr txBox="1"/>
            <p:nvPr/>
          </p:nvSpPr>
          <p:spPr>
            <a:xfrm>
              <a:off x="1866978" y="2533695"/>
              <a:ext cx="1811322" cy="646331"/>
            </a:xfrm>
            <a:prstGeom prst="rect">
              <a:avLst/>
            </a:prstGeom>
            <a:noFill/>
          </p:spPr>
          <p:txBody>
            <a:bodyPr wrap="square" rtlCol="0">
              <a:spAutoFit/>
            </a:bodyPr>
            <a:lstStyle/>
            <a:p>
              <a:pPr algn="ctr"/>
              <a:r>
                <a:rPr lang="en-GB" dirty="0" smtClean="0"/>
                <a:t>MONOPOLISE</a:t>
              </a:r>
            </a:p>
            <a:p>
              <a:pPr algn="ctr"/>
              <a:r>
                <a:rPr lang="en-GB" dirty="0" smtClean="0"/>
                <a:t>IP</a:t>
              </a:r>
              <a:endParaRPr lang="en-GB" dirty="0"/>
            </a:p>
          </p:txBody>
        </p:sp>
        <p:sp>
          <p:nvSpPr>
            <p:cNvPr id="12" name="TextBox 11"/>
            <p:cNvSpPr txBox="1"/>
            <p:nvPr/>
          </p:nvSpPr>
          <p:spPr>
            <a:xfrm>
              <a:off x="5055411" y="2536195"/>
              <a:ext cx="1376600" cy="646331"/>
            </a:xfrm>
            <a:prstGeom prst="rect">
              <a:avLst/>
            </a:prstGeom>
            <a:noFill/>
          </p:spPr>
          <p:txBody>
            <a:bodyPr wrap="square" rtlCol="0">
              <a:spAutoFit/>
            </a:bodyPr>
            <a:lstStyle/>
            <a:p>
              <a:pPr algn="ctr"/>
              <a:r>
                <a:rPr lang="en-GB" dirty="0" smtClean="0"/>
                <a:t>LICENSE</a:t>
              </a:r>
            </a:p>
            <a:p>
              <a:pPr algn="ctr"/>
              <a:r>
                <a:rPr lang="en-GB" dirty="0" smtClean="0"/>
                <a:t>IP</a:t>
              </a:r>
              <a:endParaRPr lang="en-GB" dirty="0"/>
            </a:p>
          </p:txBody>
        </p:sp>
        <p:sp>
          <p:nvSpPr>
            <p:cNvPr id="13" name="TextBox 12"/>
            <p:cNvSpPr txBox="1"/>
            <p:nvPr/>
          </p:nvSpPr>
          <p:spPr>
            <a:xfrm>
              <a:off x="7308304" y="2537353"/>
              <a:ext cx="1376600" cy="646331"/>
            </a:xfrm>
            <a:prstGeom prst="rect">
              <a:avLst/>
            </a:prstGeom>
            <a:noFill/>
          </p:spPr>
          <p:txBody>
            <a:bodyPr wrap="square" rtlCol="0">
              <a:spAutoFit/>
            </a:bodyPr>
            <a:lstStyle/>
            <a:p>
              <a:pPr algn="ctr"/>
              <a:r>
                <a:rPr lang="en-GB" dirty="0" smtClean="0"/>
                <a:t>SELL</a:t>
              </a:r>
            </a:p>
            <a:p>
              <a:pPr algn="ctr"/>
              <a:r>
                <a:rPr lang="en-GB" dirty="0" smtClean="0"/>
                <a:t>IP</a:t>
              </a:r>
              <a:endParaRPr lang="en-GB" dirty="0"/>
            </a:p>
          </p:txBody>
        </p:sp>
        <p:cxnSp>
          <p:nvCxnSpPr>
            <p:cNvPr id="14" name="Straight Connector 13"/>
            <p:cNvCxnSpPr/>
            <p:nvPr/>
          </p:nvCxnSpPr>
          <p:spPr>
            <a:xfrm rot="5400000" flipH="1" flipV="1">
              <a:off x="3665774" y="2843128"/>
              <a:ext cx="869430" cy="0"/>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6945597" y="2830638"/>
              <a:ext cx="869430" cy="0"/>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1270316" y="3742528"/>
              <a:ext cx="869430" cy="0"/>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943040" y="4194717"/>
              <a:ext cx="1524000" cy="369332"/>
            </a:xfrm>
            <a:prstGeom prst="rect">
              <a:avLst/>
            </a:prstGeom>
            <a:noFill/>
          </p:spPr>
          <p:txBody>
            <a:bodyPr wrap="square" rtlCol="0">
              <a:spAutoFit/>
            </a:bodyPr>
            <a:lstStyle/>
            <a:p>
              <a:pPr algn="ctr"/>
              <a:r>
                <a:rPr lang="en-GB" dirty="0" smtClean="0"/>
                <a:t>Manufacture</a:t>
              </a:r>
              <a:endParaRPr lang="en-GB" dirty="0"/>
            </a:p>
          </p:txBody>
        </p:sp>
        <p:cxnSp>
          <p:nvCxnSpPr>
            <p:cNvPr id="18" name="Straight Connector 17"/>
            <p:cNvCxnSpPr/>
            <p:nvPr/>
          </p:nvCxnSpPr>
          <p:spPr>
            <a:xfrm rot="5400000" flipH="1" flipV="1">
              <a:off x="1902402" y="396489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799970" y="4646917"/>
              <a:ext cx="1524000" cy="646331"/>
            </a:xfrm>
            <a:prstGeom prst="rect">
              <a:avLst/>
            </a:prstGeom>
            <a:noFill/>
          </p:spPr>
          <p:txBody>
            <a:bodyPr wrap="square" rtlCol="0">
              <a:spAutoFit/>
            </a:bodyPr>
            <a:lstStyle/>
            <a:p>
              <a:pPr algn="ctr"/>
              <a:r>
                <a:rPr lang="en-GB" dirty="0" smtClean="0"/>
                <a:t>Contract</a:t>
              </a:r>
            </a:p>
            <a:p>
              <a:pPr algn="ctr"/>
              <a:r>
                <a:rPr lang="en-GB" dirty="0" smtClean="0"/>
                <a:t>Manufacture</a:t>
              </a:r>
              <a:endParaRPr lang="en-GB" dirty="0"/>
            </a:p>
          </p:txBody>
        </p:sp>
        <p:sp>
          <p:nvSpPr>
            <p:cNvPr id="20" name="TextBox 19"/>
            <p:cNvSpPr txBox="1"/>
            <p:nvPr/>
          </p:nvSpPr>
          <p:spPr>
            <a:xfrm>
              <a:off x="3976020" y="4664407"/>
              <a:ext cx="1524000" cy="646331"/>
            </a:xfrm>
            <a:prstGeom prst="rect">
              <a:avLst/>
            </a:prstGeom>
            <a:noFill/>
          </p:spPr>
          <p:txBody>
            <a:bodyPr wrap="square" rtlCol="0">
              <a:spAutoFit/>
            </a:bodyPr>
            <a:lstStyle/>
            <a:p>
              <a:pPr algn="ctr"/>
              <a:r>
                <a:rPr lang="en-GB" dirty="0" smtClean="0"/>
                <a:t>Joint</a:t>
              </a:r>
            </a:p>
            <a:p>
              <a:pPr algn="ctr"/>
              <a:r>
                <a:rPr lang="en-GB" dirty="0" smtClean="0"/>
                <a:t>Venture</a:t>
              </a:r>
              <a:endParaRPr lang="en-GB" dirty="0"/>
            </a:p>
          </p:txBody>
        </p:sp>
        <p:sp>
          <p:nvSpPr>
            <p:cNvPr id="21" name="TextBox 20"/>
            <p:cNvSpPr txBox="1"/>
            <p:nvPr/>
          </p:nvSpPr>
          <p:spPr>
            <a:xfrm>
              <a:off x="3271490" y="4079797"/>
              <a:ext cx="1524000" cy="646331"/>
            </a:xfrm>
            <a:prstGeom prst="rect">
              <a:avLst/>
            </a:prstGeom>
            <a:noFill/>
          </p:spPr>
          <p:txBody>
            <a:bodyPr wrap="square" rtlCol="0">
              <a:spAutoFit/>
            </a:bodyPr>
            <a:lstStyle/>
            <a:p>
              <a:pPr algn="ctr"/>
              <a:r>
                <a:rPr lang="en-GB" dirty="0" smtClean="0"/>
                <a:t>Cross</a:t>
              </a:r>
            </a:p>
            <a:p>
              <a:pPr algn="ctr"/>
              <a:r>
                <a:rPr lang="en-GB" dirty="0" smtClean="0"/>
                <a:t>Licence</a:t>
              </a:r>
              <a:endParaRPr lang="en-GB" dirty="0"/>
            </a:p>
          </p:txBody>
        </p:sp>
        <p:cxnSp>
          <p:nvCxnSpPr>
            <p:cNvPr id="22" name="Straight Connector 21"/>
            <p:cNvCxnSpPr/>
            <p:nvPr/>
          </p:nvCxnSpPr>
          <p:spPr>
            <a:xfrm rot="16200000" flipV="1">
              <a:off x="3654989" y="3686305"/>
              <a:ext cx="754494" cy="250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4078452" y="395240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183472" y="5450229"/>
              <a:ext cx="1524000" cy="646331"/>
            </a:xfrm>
            <a:prstGeom prst="rect">
              <a:avLst/>
            </a:prstGeom>
            <a:noFill/>
          </p:spPr>
          <p:txBody>
            <a:bodyPr wrap="square" rtlCol="0">
              <a:spAutoFit/>
            </a:bodyPr>
            <a:lstStyle/>
            <a:p>
              <a:pPr algn="ctr"/>
              <a:r>
                <a:rPr lang="en-GB" dirty="0" smtClean="0"/>
                <a:t>Exclusive</a:t>
              </a:r>
            </a:p>
            <a:p>
              <a:pPr algn="ctr"/>
              <a:r>
                <a:rPr lang="en-GB" dirty="0" smtClean="0"/>
                <a:t>Licence</a:t>
              </a:r>
              <a:endParaRPr lang="en-GB" dirty="0"/>
            </a:p>
          </p:txBody>
        </p:sp>
        <p:sp>
          <p:nvSpPr>
            <p:cNvPr id="25" name="TextBox 24"/>
            <p:cNvSpPr txBox="1"/>
            <p:nvPr/>
          </p:nvSpPr>
          <p:spPr>
            <a:xfrm>
              <a:off x="5031344" y="4090216"/>
              <a:ext cx="1678939" cy="646331"/>
            </a:xfrm>
            <a:prstGeom prst="rect">
              <a:avLst/>
            </a:prstGeom>
            <a:noFill/>
          </p:spPr>
          <p:txBody>
            <a:bodyPr wrap="square" rtlCol="0">
              <a:spAutoFit/>
            </a:bodyPr>
            <a:lstStyle/>
            <a:p>
              <a:pPr algn="ctr"/>
              <a:r>
                <a:rPr lang="en-GB" dirty="0" smtClean="0"/>
                <a:t>Non-Exclusive</a:t>
              </a:r>
            </a:p>
            <a:p>
              <a:pPr algn="ctr"/>
              <a:r>
                <a:rPr lang="en-GB" dirty="0" smtClean="0"/>
                <a:t>Licence</a:t>
              </a:r>
              <a:endParaRPr lang="en-GB" dirty="0"/>
            </a:p>
          </p:txBody>
        </p:sp>
        <p:cxnSp>
          <p:nvCxnSpPr>
            <p:cNvPr id="26" name="Straight Connector 25"/>
            <p:cNvCxnSpPr/>
            <p:nvPr/>
          </p:nvCxnSpPr>
          <p:spPr>
            <a:xfrm rot="16200000" flipV="1">
              <a:off x="7145826" y="3676315"/>
              <a:ext cx="754494" cy="250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642410" y="4652632"/>
              <a:ext cx="1524000" cy="646331"/>
            </a:xfrm>
            <a:prstGeom prst="rect">
              <a:avLst/>
            </a:prstGeom>
            <a:noFill/>
          </p:spPr>
          <p:txBody>
            <a:bodyPr wrap="square" rtlCol="0">
              <a:spAutoFit/>
            </a:bodyPr>
            <a:lstStyle/>
            <a:p>
              <a:pPr algn="ctr"/>
              <a:r>
                <a:rPr lang="en-GB" dirty="0" smtClean="0"/>
                <a:t>Sole</a:t>
              </a:r>
            </a:p>
            <a:p>
              <a:pPr algn="ctr"/>
              <a:r>
                <a:rPr lang="en-GB" dirty="0" smtClean="0"/>
                <a:t>Licence</a:t>
              </a:r>
              <a:endParaRPr lang="en-GB" dirty="0"/>
            </a:p>
          </p:txBody>
        </p:sp>
        <p:cxnSp>
          <p:nvCxnSpPr>
            <p:cNvPr id="28" name="Straight Connector 27"/>
            <p:cNvCxnSpPr/>
            <p:nvPr/>
          </p:nvCxnSpPr>
          <p:spPr>
            <a:xfrm rot="5400000" flipH="1" flipV="1">
              <a:off x="5744842" y="395490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407081" y="5458877"/>
              <a:ext cx="2038662" cy="646331"/>
            </a:xfrm>
            <a:prstGeom prst="rect">
              <a:avLst/>
            </a:prstGeom>
            <a:noFill/>
          </p:spPr>
          <p:txBody>
            <a:bodyPr wrap="square" rtlCol="0">
              <a:spAutoFit/>
            </a:bodyPr>
            <a:lstStyle/>
            <a:p>
              <a:pPr algn="ctr"/>
              <a:r>
                <a:rPr lang="en-GB" dirty="0" smtClean="0"/>
                <a:t>Mutually-Assured Destruction</a:t>
              </a:r>
              <a:endParaRPr lang="en-GB" dirty="0"/>
            </a:p>
          </p:txBody>
        </p:sp>
        <p:cxnSp>
          <p:nvCxnSpPr>
            <p:cNvPr id="30" name="Straight Connector 29"/>
            <p:cNvCxnSpPr>
              <a:stCxn id="29" idx="0"/>
            </p:cNvCxnSpPr>
            <p:nvPr/>
          </p:nvCxnSpPr>
          <p:spPr>
            <a:xfrm rot="5400000" flipH="1" flipV="1">
              <a:off x="2349634" y="4382099"/>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919415" y="4093984"/>
              <a:ext cx="1201613" cy="369332"/>
            </a:xfrm>
            <a:prstGeom prst="rect">
              <a:avLst/>
            </a:prstGeom>
            <a:noFill/>
          </p:spPr>
          <p:txBody>
            <a:bodyPr wrap="square" rtlCol="0">
              <a:spAutoFit/>
            </a:bodyPr>
            <a:lstStyle/>
            <a:p>
              <a:pPr algn="ctr"/>
              <a:r>
                <a:rPr lang="en-GB" dirty="0" smtClean="0"/>
                <a:t>Securitize</a:t>
              </a:r>
              <a:endParaRPr lang="en-GB" dirty="0"/>
            </a:p>
          </p:txBody>
        </p:sp>
        <p:cxnSp>
          <p:nvCxnSpPr>
            <p:cNvPr id="32" name="Straight Connector 31"/>
            <p:cNvCxnSpPr/>
            <p:nvPr/>
          </p:nvCxnSpPr>
          <p:spPr>
            <a:xfrm rot="5400000" flipH="1" flipV="1">
              <a:off x="7440833" y="397239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7728520" y="4683696"/>
              <a:ext cx="731912" cy="369332"/>
            </a:xfrm>
            <a:prstGeom prst="rect">
              <a:avLst/>
            </a:prstGeom>
            <a:noFill/>
          </p:spPr>
          <p:txBody>
            <a:bodyPr wrap="square" rtlCol="0">
              <a:spAutoFit/>
            </a:bodyPr>
            <a:lstStyle/>
            <a:p>
              <a:pPr algn="ctr"/>
              <a:r>
                <a:rPr lang="en-GB" dirty="0" smtClean="0"/>
                <a:t>Sale</a:t>
              </a:r>
              <a:endParaRPr lang="en-GB" dirty="0"/>
            </a:p>
          </p:txBody>
        </p:sp>
        <p:cxnSp>
          <p:nvCxnSpPr>
            <p:cNvPr id="34" name="Straight Connector 33"/>
            <p:cNvCxnSpPr/>
            <p:nvPr/>
          </p:nvCxnSpPr>
          <p:spPr>
            <a:xfrm rot="5400000" flipH="1" flipV="1">
              <a:off x="4258010" y="4384599"/>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788024" y="5462136"/>
              <a:ext cx="1097536" cy="369332"/>
            </a:xfrm>
            <a:prstGeom prst="rect">
              <a:avLst/>
            </a:prstGeom>
            <a:noFill/>
          </p:spPr>
          <p:txBody>
            <a:bodyPr wrap="square" rtlCol="0">
              <a:spAutoFit/>
            </a:bodyPr>
            <a:lstStyle/>
            <a:p>
              <a:pPr algn="ctr"/>
              <a:r>
                <a:rPr lang="en-GB" dirty="0" smtClean="0"/>
                <a:t>Pooling</a:t>
              </a:r>
            </a:p>
          </p:txBody>
        </p:sp>
        <p:cxnSp>
          <p:nvCxnSpPr>
            <p:cNvPr id="36" name="Straight Connector 35"/>
            <p:cNvCxnSpPr/>
            <p:nvPr/>
          </p:nvCxnSpPr>
          <p:spPr>
            <a:xfrm rot="16200000" flipV="1">
              <a:off x="5489642" y="3677889"/>
              <a:ext cx="754494" cy="250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flipH="1" flipV="1">
              <a:off x="5871487" y="4378674"/>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8119488" y="5462136"/>
              <a:ext cx="989016" cy="369332"/>
            </a:xfrm>
            <a:prstGeom prst="rect">
              <a:avLst/>
            </a:prstGeom>
            <a:noFill/>
          </p:spPr>
          <p:txBody>
            <a:bodyPr wrap="square" rtlCol="0">
              <a:spAutoFit/>
            </a:bodyPr>
            <a:lstStyle/>
            <a:p>
              <a:pPr algn="ctr"/>
              <a:r>
                <a:rPr lang="en-GB" dirty="0" smtClean="0"/>
                <a:t>Donate</a:t>
              </a:r>
            </a:p>
          </p:txBody>
        </p:sp>
        <p:cxnSp>
          <p:nvCxnSpPr>
            <p:cNvPr id="39" name="Straight Connector 38"/>
            <p:cNvCxnSpPr/>
            <p:nvPr/>
          </p:nvCxnSpPr>
          <p:spPr>
            <a:xfrm rot="5400000" flipH="1" flipV="1">
              <a:off x="7527671" y="4375477"/>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grpSp>
      <p:sp>
        <p:nvSpPr>
          <p:cNvPr id="41" name="Rectangle 9"/>
          <p:cNvSpPr txBox="1">
            <a:spLocks noChangeArrowheads="1"/>
          </p:cNvSpPr>
          <p:nvPr/>
        </p:nvSpPr>
        <p:spPr bwMode="auto">
          <a:xfrm>
            <a:off x="2832668" y="1395769"/>
            <a:ext cx="5977766" cy="628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69875" marR="0" lvl="0" indent="3175" algn="r" defTabSz="914400" rtl="0" eaLnBrk="1" fontAlgn="base" latinLnBrk="0" hangingPunct="1">
              <a:lnSpc>
                <a:spcPct val="100000"/>
              </a:lnSpc>
              <a:spcBef>
                <a:spcPct val="20000"/>
              </a:spcBef>
              <a:spcAft>
                <a:spcPct val="0"/>
              </a:spcAft>
              <a:buClrTx/>
              <a:buSzTx/>
              <a:buFontTx/>
              <a:buNone/>
              <a:tabLst/>
              <a:defRPr/>
            </a:pPr>
            <a:r>
              <a:rPr kumimoji="0" lang="en-GB" sz="2600" b="1" i="0" strike="noStrike" kern="0" cap="none" spc="0" normalizeH="0" baseline="0" noProof="0" dirty="0" smtClean="0">
                <a:ln>
                  <a:noFill/>
                </a:ln>
                <a:solidFill>
                  <a:schemeClr val="tx1"/>
                </a:solidFill>
                <a:effectLst/>
                <a:uLnTx/>
                <a:uFillTx/>
                <a:latin typeface="+mn-lt"/>
                <a:ea typeface="+mn-ea"/>
                <a:cs typeface="+mn-cs"/>
              </a:rPr>
              <a:t>A spectrum</a:t>
            </a:r>
            <a:r>
              <a:rPr kumimoji="0" lang="en-GB" sz="2600" b="1" i="0" strike="noStrike" kern="0" cap="none" spc="0" normalizeH="0" noProof="0" dirty="0" smtClean="0">
                <a:ln>
                  <a:noFill/>
                </a:ln>
                <a:solidFill>
                  <a:schemeClr val="tx1"/>
                </a:solidFill>
                <a:effectLst/>
                <a:uLnTx/>
                <a:uFillTx/>
                <a:latin typeface="+mn-lt"/>
                <a:ea typeface="+mn-ea"/>
                <a:cs typeface="+mn-cs"/>
              </a:rPr>
              <a:t> of IP business models</a:t>
            </a:r>
            <a:endParaRPr kumimoji="0" lang="en-GB" sz="2600" b="1" i="0" strike="noStrike" kern="0" cap="none" spc="0" normalizeH="0" baseline="0" noProof="0" dirty="0" smtClean="0">
              <a:ln>
                <a:noFill/>
              </a:ln>
              <a:solidFill>
                <a:schemeClr val="tx1"/>
              </a:solidFill>
              <a:effectLst/>
              <a:uLnTx/>
              <a:uFillTx/>
              <a:latin typeface="+mn-lt"/>
              <a:ea typeface="+mn-ea"/>
              <a:cs typeface="+mn-cs"/>
            </a:endParaRPr>
          </a:p>
        </p:txBody>
      </p:sp>
      <p:sp>
        <p:nvSpPr>
          <p:cNvPr id="117" name="Up Arrow 116"/>
          <p:cNvSpPr/>
          <p:nvPr/>
        </p:nvSpPr>
        <p:spPr>
          <a:xfrm>
            <a:off x="1651000" y="3340100"/>
            <a:ext cx="114300" cy="825500"/>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0" name="Up Arrow 119"/>
          <p:cNvSpPr/>
          <p:nvPr/>
        </p:nvSpPr>
        <p:spPr>
          <a:xfrm>
            <a:off x="8051800" y="3327400"/>
            <a:ext cx="114300" cy="825500"/>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1" name="Up Arrow 120"/>
          <p:cNvSpPr/>
          <p:nvPr/>
        </p:nvSpPr>
        <p:spPr>
          <a:xfrm>
            <a:off x="5816600" y="3327400"/>
            <a:ext cx="114300" cy="825500"/>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2" name="Up Arrow 121"/>
          <p:cNvSpPr/>
          <p:nvPr/>
        </p:nvSpPr>
        <p:spPr>
          <a:xfrm>
            <a:off x="3378200" y="3340100"/>
            <a:ext cx="114300" cy="825500"/>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3" name="Up Arrow 122"/>
          <p:cNvSpPr/>
          <p:nvPr/>
        </p:nvSpPr>
        <p:spPr>
          <a:xfrm>
            <a:off x="6896100" y="3327400"/>
            <a:ext cx="114300" cy="825500"/>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4" name="Up Arrow 123"/>
          <p:cNvSpPr/>
          <p:nvPr/>
        </p:nvSpPr>
        <p:spPr>
          <a:xfrm>
            <a:off x="3987800" y="3327400"/>
            <a:ext cx="114300" cy="825500"/>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5" name="Up Arrow 124"/>
          <p:cNvSpPr/>
          <p:nvPr/>
        </p:nvSpPr>
        <p:spPr>
          <a:xfrm>
            <a:off x="2501900" y="3340100"/>
            <a:ext cx="114300" cy="825500"/>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6" name="Up Arrow 125"/>
          <p:cNvSpPr/>
          <p:nvPr/>
        </p:nvSpPr>
        <p:spPr>
          <a:xfrm>
            <a:off x="8559800" y="3327400"/>
            <a:ext cx="114300" cy="825500"/>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7" name="Up Arrow 126"/>
          <p:cNvSpPr/>
          <p:nvPr/>
        </p:nvSpPr>
        <p:spPr>
          <a:xfrm>
            <a:off x="7467600" y="3327400"/>
            <a:ext cx="114300" cy="825500"/>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8" name="Up Arrow 127"/>
          <p:cNvSpPr/>
          <p:nvPr/>
        </p:nvSpPr>
        <p:spPr>
          <a:xfrm>
            <a:off x="5283200" y="3327400"/>
            <a:ext cx="114300" cy="825500"/>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Up Arrow 48"/>
          <p:cNvSpPr/>
          <p:nvPr/>
        </p:nvSpPr>
        <p:spPr>
          <a:xfrm>
            <a:off x="6351828" y="3334660"/>
            <a:ext cx="114300" cy="825500"/>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Up Arrow 49"/>
          <p:cNvSpPr/>
          <p:nvPr/>
        </p:nvSpPr>
        <p:spPr>
          <a:xfrm>
            <a:off x="4677229" y="3332843"/>
            <a:ext cx="114300" cy="825500"/>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257" y="6471096"/>
            <a:ext cx="2148997" cy="276999"/>
          </a:xfrm>
          <a:prstGeom prst="rect">
            <a:avLst/>
          </a:prstGeom>
          <a:noFill/>
        </p:spPr>
        <p:txBody>
          <a:bodyPr wrap="square" rtlCol="0">
            <a:spAutoFit/>
          </a:bodyPr>
          <a:lstStyle/>
          <a:p>
            <a:r>
              <a:rPr lang="en-GB" sz="1200" dirty="0" smtClean="0">
                <a:solidFill>
                  <a:srgbClr val="5F5F5F"/>
                </a:solidFill>
              </a:rPr>
              <a:t>© IP Hartwell 2010</a:t>
            </a:r>
            <a:endParaRPr lang="en-GB" sz="1200" dirty="0">
              <a:solidFill>
                <a:srgbClr val="5F5F5F"/>
              </a:solidFill>
            </a:endParaRPr>
          </a:p>
        </p:txBody>
      </p:sp>
      <p:sp>
        <p:nvSpPr>
          <p:cNvPr id="6" name="Rectangle 8"/>
          <p:cNvSpPr>
            <a:spLocks noGrp="1" noChangeArrowheads="1"/>
          </p:cNvSpPr>
          <p:nvPr>
            <p:ph type="title"/>
          </p:nvPr>
        </p:nvSpPr>
        <p:spPr>
          <a:xfrm>
            <a:off x="146050" y="131763"/>
            <a:ext cx="4206875" cy="1143000"/>
          </a:xfrm>
        </p:spPr>
        <p:txBody>
          <a:bodyPr/>
          <a:lstStyle/>
          <a:p>
            <a:pPr eaLnBrk="1" hangingPunct="1"/>
            <a:r>
              <a:rPr lang="en-GB" dirty="0" smtClean="0"/>
              <a:t>Strategic Use of Intellectual Property for</a:t>
            </a:r>
            <a:br>
              <a:rPr lang="en-GB" dirty="0" smtClean="0"/>
            </a:br>
            <a:r>
              <a:rPr lang="en-GB" dirty="0" smtClean="0"/>
              <a:t>Business Growth</a:t>
            </a:r>
          </a:p>
        </p:txBody>
      </p:sp>
      <p:sp>
        <p:nvSpPr>
          <p:cNvPr id="117" name="Up Arrow 116"/>
          <p:cNvSpPr/>
          <p:nvPr/>
        </p:nvSpPr>
        <p:spPr>
          <a:xfrm>
            <a:off x="1524000" y="3327400"/>
            <a:ext cx="381000" cy="1600200"/>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Up Arrow 49"/>
          <p:cNvSpPr/>
          <p:nvPr/>
        </p:nvSpPr>
        <p:spPr>
          <a:xfrm>
            <a:off x="6223000" y="3302000"/>
            <a:ext cx="381000" cy="1600200"/>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Rectangle 9"/>
          <p:cNvSpPr txBox="1">
            <a:spLocks noChangeArrowheads="1"/>
          </p:cNvSpPr>
          <p:nvPr/>
        </p:nvSpPr>
        <p:spPr bwMode="auto">
          <a:xfrm>
            <a:off x="2832668" y="1395769"/>
            <a:ext cx="5977766" cy="628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69875" marR="0" lvl="0" indent="3175" algn="r" defTabSz="914400" rtl="0" eaLnBrk="1" fontAlgn="base" latinLnBrk="0" hangingPunct="1">
              <a:lnSpc>
                <a:spcPct val="100000"/>
              </a:lnSpc>
              <a:spcBef>
                <a:spcPct val="20000"/>
              </a:spcBef>
              <a:spcAft>
                <a:spcPct val="0"/>
              </a:spcAft>
              <a:buClrTx/>
              <a:buSzTx/>
              <a:buFontTx/>
              <a:buNone/>
              <a:tabLst/>
              <a:defRPr/>
            </a:pPr>
            <a:r>
              <a:rPr lang="en-GB" sz="2600" b="1" kern="0" dirty="0" smtClean="0">
                <a:latin typeface="+mn-lt"/>
              </a:rPr>
              <a:t>More than one</a:t>
            </a:r>
            <a:r>
              <a:rPr kumimoji="0" lang="en-GB" sz="2600" b="1" i="0" strike="noStrike" kern="0" cap="none" spc="0" normalizeH="0" noProof="0" dirty="0" smtClean="0">
                <a:ln>
                  <a:noFill/>
                </a:ln>
                <a:solidFill>
                  <a:schemeClr val="tx1"/>
                </a:solidFill>
                <a:effectLst/>
                <a:uLnTx/>
                <a:uFillTx/>
                <a:latin typeface="+mn-lt"/>
                <a:ea typeface="+mn-ea"/>
                <a:cs typeface="+mn-cs"/>
              </a:rPr>
              <a:t> IP business model</a:t>
            </a:r>
            <a:endParaRPr kumimoji="0" lang="en-GB" sz="2600" b="1" i="0" strike="noStrike" kern="0" cap="none" spc="0" normalizeH="0" baseline="0" noProof="0" dirty="0" smtClean="0">
              <a:ln>
                <a:noFill/>
              </a:ln>
              <a:solidFill>
                <a:schemeClr val="tx1"/>
              </a:solidFill>
              <a:effectLst/>
              <a:uLnTx/>
              <a:uFillTx/>
              <a:latin typeface="+mn-lt"/>
              <a:ea typeface="+mn-ea"/>
              <a:cs typeface="+mn-cs"/>
            </a:endParaRPr>
          </a:p>
        </p:txBody>
      </p:sp>
      <p:grpSp>
        <p:nvGrpSpPr>
          <p:cNvPr id="2" name="Group 6"/>
          <p:cNvGrpSpPr/>
          <p:nvPr/>
        </p:nvGrpSpPr>
        <p:grpSpPr>
          <a:xfrm>
            <a:off x="50680" y="2395923"/>
            <a:ext cx="9057824" cy="3709285"/>
            <a:chOff x="50680" y="2395923"/>
            <a:chExt cx="9057824" cy="3709285"/>
          </a:xfrm>
        </p:grpSpPr>
        <p:cxnSp>
          <p:nvCxnSpPr>
            <p:cNvPr id="8" name="Straight Connector 7"/>
            <p:cNvCxnSpPr/>
            <p:nvPr/>
          </p:nvCxnSpPr>
          <p:spPr>
            <a:xfrm flipV="1">
              <a:off x="611560" y="3275341"/>
              <a:ext cx="7809875" cy="14998"/>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1084994" y="2855618"/>
              <a:ext cx="869430" cy="0"/>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0680" y="2531195"/>
              <a:ext cx="1514007" cy="646331"/>
            </a:xfrm>
            <a:prstGeom prst="rect">
              <a:avLst/>
            </a:prstGeom>
            <a:noFill/>
          </p:spPr>
          <p:txBody>
            <a:bodyPr wrap="square" rtlCol="0">
              <a:spAutoFit/>
            </a:bodyPr>
            <a:lstStyle/>
            <a:p>
              <a:pPr algn="ctr"/>
              <a:r>
                <a:rPr lang="en-GB" dirty="0" smtClean="0"/>
                <a:t>SUPPRESS</a:t>
              </a:r>
            </a:p>
            <a:p>
              <a:pPr algn="ctr"/>
              <a:r>
                <a:rPr lang="en-GB" dirty="0" smtClean="0"/>
                <a:t>IP</a:t>
              </a:r>
              <a:endParaRPr lang="en-GB" dirty="0"/>
            </a:p>
          </p:txBody>
        </p:sp>
        <p:sp>
          <p:nvSpPr>
            <p:cNvPr id="11" name="TextBox 10"/>
            <p:cNvSpPr txBox="1"/>
            <p:nvPr/>
          </p:nvSpPr>
          <p:spPr>
            <a:xfrm>
              <a:off x="1866978" y="2533695"/>
              <a:ext cx="1811322" cy="646331"/>
            </a:xfrm>
            <a:prstGeom prst="rect">
              <a:avLst/>
            </a:prstGeom>
            <a:noFill/>
          </p:spPr>
          <p:txBody>
            <a:bodyPr wrap="square" rtlCol="0">
              <a:spAutoFit/>
            </a:bodyPr>
            <a:lstStyle/>
            <a:p>
              <a:pPr algn="ctr"/>
              <a:r>
                <a:rPr lang="en-GB" dirty="0" smtClean="0"/>
                <a:t>MONOPOLISE</a:t>
              </a:r>
            </a:p>
            <a:p>
              <a:pPr algn="ctr"/>
              <a:r>
                <a:rPr lang="en-GB" dirty="0" smtClean="0"/>
                <a:t>IP</a:t>
              </a:r>
              <a:endParaRPr lang="en-GB" dirty="0"/>
            </a:p>
          </p:txBody>
        </p:sp>
        <p:sp>
          <p:nvSpPr>
            <p:cNvPr id="12" name="TextBox 11"/>
            <p:cNvSpPr txBox="1"/>
            <p:nvPr/>
          </p:nvSpPr>
          <p:spPr>
            <a:xfrm>
              <a:off x="5055411" y="2536195"/>
              <a:ext cx="1376600" cy="646331"/>
            </a:xfrm>
            <a:prstGeom prst="rect">
              <a:avLst/>
            </a:prstGeom>
            <a:noFill/>
          </p:spPr>
          <p:txBody>
            <a:bodyPr wrap="square" rtlCol="0">
              <a:spAutoFit/>
            </a:bodyPr>
            <a:lstStyle/>
            <a:p>
              <a:pPr algn="ctr"/>
              <a:r>
                <a:rPr lang="en-GB" dirty="0" smtClean="0"/>
                <a:t>LICENSE</a:t>
              </a:r>
            </a:p>
            <a:p>
              <a:pPr algn="ctr"/>
              <a:r>
                <a:rPr lang="en-GB" dirty="0" smtClean="0"/>
                <a:t>IP</a:t>
              </a:r>
              <a:endParaRPr lang="en-GB" dirty="0"/>
            </a:p>
          </p:txBody>
        </p:sp>
        <p:sp>
          <p:nvSpPr>
            <p:cNvPr id="13" name="TextBox 12"/>
            <p:cNvSpPr txBox="1"/>
            <p:nvPr/>
          </p:nvSpPr>
          <p:spPr>
            <a:xfrm>
              <a:off x="7308304" y="2537353"/>
              <a:ext cx="1376600" cy="646331"/>
            </a:xfrm>
            <a:prstGeom prst="rect">
              <a:avLst/>
            </a:prstGeom>
            <a:noFill/>
          </p:spPr>
          <p:txBody>
            <a:bodyPr wrap="square" rtlCol="0">
              <a:spAutoFit/>
            </a:bodyPr>
            <a:lstStyle/>
            <a:p>
              <a:pPr algn="ctr"/>
              <a:r>
                <a:rPr lang="en-GB" dirty="0" smtClean="0"/>
                <a:t>SELL</a:t>
              </a:r>
            </a:p>
            <a:p>
              <a:pPr algn="ctr"/>
              <a:r>
                <a:rPr lang="en-GB" dirty="0" smtClean="0"/>
                <a:t>IP</a:t>
              </a:r>
              <a:endParaRPr lang="en-GB" dirty="0"/>
            </a:p>
          </p:txBody>
        </p:sp>
        <p:cxnSp>
          <p:nvCxnSpPr>
            <p:cNvPr id="14" name="Straight Connector 13"/>
            <p:cNvCxnSpPr/>
            <p:nvPr/>
          </p:nvCxnSpPr>
          <p:spPr>
            <a:xfrm rot="5400000" flipH="1" flipV="1">
              <a:off x="3665774" y="2843128"/>
              <a:ext cx="869430" cy="0"/>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6945597" y="2830638"/>
              <a:ext cx="869430" cy="0"/>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1270316" y="3742528"/>
              <a:ext cx="869430" cy="0"/>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943040" y="4194717"/>
              <a:ext cx="1524000" cy="369332"/>
            </a:xfrm>
            <a:prstGeom prst="rect">
              <a:avLst/>
            </a:prstGeom>
            <a:noFill/>
          </p:spPr>
          <p:txBody>
            <a:bodyPr wrap="square" rtlCol="0">
              <a:spAutoFit/>
            </a:bodyPr>
            <a:lstStyle/>
            <a:p>
              <a:pPr algn="ctr"/>
              <a:r>
                <a:rPr lang="en-GB" dirty="0" smtClean="0"/>
                <a:t>Manufacture</a:t>
              </a:r>
              <a:endParaRPr lang="en-GB" dirty="0"/>
            </a:p>
          </p:txBody>
        </p:sp>
        <p:cxnSp>
          <p:nvCxnSpPr>
            <p:cNvPr id="18" name="Straight Connector 17"/>
            <p:cNvCxnSpPr/>
            <p:nvPr/>
          </p:nvCxnSpPr>
          <p:spPr>
            <a:xfrm rot="5400000" flipH="1" flipV="1">
              <a:off x="1902402" y="396489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799970" y="4646917"/>
              <a:ext cx="1524000" cy="646331"/>
            </a:xfrm>
            <a:prstGeom prst="rect">
              <a:avLst/>
            </a:prstGeom>
            <a:noFill/>
          </p:spPr>
          <p:txBody>
            <a:bodyPr wrap="square" rtlCol="0">
              <a:spAutoFit/>
            </a:bodyPr>
            <a:lstStyle/>
            <a:p>
              <a:pPr algn="ctr"/>
              <a:r>
                <a:rPr lang="en-GB" dirty="0" smtClean="0"/>
                <a:t>Contract</a:t>
              </a:r>
            </a:p>
            <a:p>
              <a:pPr algn="ctr"/>
              <a:r>
                <a:rPr lang="en-GB" dirty="0" smtClean="0"/>
                <a:t>Manufacture</a:t>
              </a:r>
              <a:endParaRPr lang="en-GB" dirty="0"/>
            </a:p>
          </p:txBody>
        </p:sp>
        <p:sp>
          <p:nvSpPr>
            <p:cNvPr id="20" name="TextBox 19"/>
            <p:cNvSpPr txBox="1"/>
            <p:nvPr/>
          </p:nvSpPr>
          <p:spPr>
            <a:xfrm>
              <a:off x="3976020" y="4664407"/>
              <a:ext cx="1524000" cy="646331"/>
            </a:xfrm>
            <a:prstGeom prst="rect">
              <a:avLst/>
            </a:prstGeom>
            <a:noFill/>
          </p:spPr>
          <p:txBody>
            <a:bodyPr wrap="square" rtlCol="0">
              <a:spAutoFit/>
            </a:bodyPr>
            <a:lstStyle/>
            <a:p>
              <a:pPr algn="ctr"/>
              <a:r>
                <a:rPr lang="en-GB" dirty="0" smtClean="0"/>
                <a:t>Joint</a:t>
              </a:r>
            </a:p>
            <a:p>
              <a:pPr algn="ctr"/>
              <a:r>
                <a:rPr lang="en-GB" dirty="0" smtClean="0"/>
                <a:t>Venture</a:t>
              </a:r>
              <a:endParaRPr lang="en-GB" dirty="0"/>
            </a:p>
          </p:txBody>
        </p:sp>
        <p:sp>
          <p:nvSpPr>
            <p:cNvPr id="21" name="TextBox 20"/>
            <p:cNvSpPr txBox="1"/>
            <p:nvPr/>
          </p:nvSpPr>
          <p:spPr>
            <a:xfrm>
              <a:off x="3271490" y="4079797"/>
              <a:ext cx="1524000" cy="646331"/>
            </a:xfrm>
            <a:prstGeom prst="rect">
              <a:avLst/>
            </a:prstGeom>
            <a:noFill/>
          </p:spPr>
          <p:txBody>
            <a:bodyPr wrap="square" rtlCol="0">
              <a:spAutoFit/>
            </a:bodyPr>
            <a:lstStyle/>
            <a:p>
              <a:pPr algn="ctr"/>
              <a:r>
                <a:rPr lang="en-GB" dirty="0" smtClean="0"/>
                <a:t>Cross</a:t>
              </a:r>
            </a:p>
            <a:p>
              <a:pPr algn="ctr"/>
              <a:r>
                <a:rPr lang="en-GB" dirty="0" smtClean="0"/>
                <a:t>Licence</a:t>
              </a:r>
              <a:endParaRPr lang="en-GB" dirty="0"/>
            </a:p>
          </p:txBody>
        </p:sp>
        <p:cxnSp>
          <p:nvCxnSpPr>
            <p:cNvPr id="22" name="Straight Connector 21"/>
            <p:cNvCxnSpPr/>
            <p:nvPr/>
          </p:nvCxnSpPr>
          <p:spPr>
            <a:xfrm rot="16200000" flipV="1">
              <a:off x="3654989" y="3686305"/>
              <a:ext cx="754494" cy="250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4078452" y="395240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183472" y="5450229"/>
              <a:ext cx="1524000" cy="646331"/>
            </a:xfrm>
            <a:prstGeom prst="rect">
              <a:avLst/>
            </a:prstGeom>
            <a:noFill/>
          </p:spPr>
          <p:txBody>
            <a:bodyPr wrap="square" rtlCol="0">
              <a:spAutoFit/>
            </a:bodyPr>
            <a:lstStyle/>
            <a:p>
              <a:pPr algn="ctr"/>
              <a:r>
                <a:rPr lang="en-GB" dirty="0" smtClean="0"/>
                <a:t>Exclusive</a:t>
              </a:r>
            </a:p>
            <a:p>
              <a:pPr algn="ctr"/>
              <a:r>
                <a:rPr lang="en-GB" dirty="0" smtClean="0"/>
                <a:t>Licence</a:t>
              </a:r>
              <a:endParaRPr lang="en-GB" dirty="0"/>
            </a:p>
          </p:txBody>
        </p:sp>
        <p:sp>
          <p:nvSpPr>
            <p:cNvPr id="25" name="TextBox 24"/>
            <p:cNvSpPr txBox="1"/>
            <p:nvPr/>
          </p:nvSpPr>
          <p:spPr>
            <a:xfrm>
              <a:off x="5031344" y="4090216"/>
              <a:ext cx="1678939" cy="646331"/>
            </a:xfrm>
            <a:prstGeom prst="rect">
              <a:avLst/>
            </a:prstGeom>
            <a:noFill/>
          </p:spPr>
          <p:txBody>
            <a:bodyPr wrap="square" rtlCol="0">
              <a:spAutoFit/>
            </a:bodyPr>
            <a:lstStyle/>
            <a:p>
              <a:pPr algn="ctr"/>
              <a:r>
                <a:rPr lang="en-GB" dirty="0" smtClean="0"/>
                <a:t>Non-Exclusive</a:t>
              </a:r>
            </a:p>
            <a:p>
              <a:pPr algn="ctr"/>
              <a:r>
                <a:rPr lang="en-GB" dirty="0" smtClean="0"/>
                <a:t>Licence</a:t>
              </a:r>
              <a:endParaRPr lang="en-GB" dirty="0"/>
            </a:p>
          </p:txBody>
        </p:sp>
        <p:cxnSp>
          <p:nvCxnSpPr>
            <p:cNvPr id="26" name="Straight Connector 25"/>
            <p:cNvCxnSpPr/>
            <p:nvPr/>
          </p:nvCxnSpPr>
          <p:spPr>
            <a:xfrm rot="16200000" flipV="1">
              <a:off x="7145826" y="3676315"/>
              <a:ext cx="754494" cy="250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642410" y="4652632"/>
              <a:ext cx="1524000" cy="646331"/>
            </a:xfrm>
            <a:prstGeom prst="rect">
              <a:avLst/>
            </a:prstGeom>
            <a:noFill/>
          </p:spPr>
          <p:txBody>
            <a:bodyPr wrap="square" rtlCol="0">
              <a:spAutoFit/>
            </a:bodyPr>
            <a:lstStyle/>
            <a:p>
              <a:pPr algn="ctr"/>
              <a:r>
                <a:rPr lang="en-GB" dirty="0" smtClean="0"/>
                <a:t>Sole</a:t>
              </a:r>
            </a:p>
            <a:p>
              <a:pPr algn="ctr"/>
              <a:r>
                <a:rPr lang="en-GB" dirty="0" smtClean="0"/>
                <a:t>Licence</a:t>
              </a:r>
              <a:endParaRPr lang="en-GB" dirty="0"/>
            </a:p>
          </p:txBody>
        </p:sp>
        <p:cxnSp>
          <p:nvCxnSpPr>
            <p:cNvPr id="28" name="Straight Connector 27"/>
            <p:cNvCxnSpPr/>
            <p:nvPr/>
          </p:nvCxnSpPr>
          <p:spPr>
            <a:xfrm rot="5400000" flipH="1" flipV="1">
              <a:off x="5744842" y="395490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407081" y="5458877"/>
              <a:ext cx="2038662" cy="646331"/>
            </a:xfrm>
            <a:prstGeom prst="rect">
              <a:avLst/>
            </a:prstGeom>
            <a:noFill/>
          </p:spPr>
          <p:txBody>
            <a:bodyPr wrap="square" rtlCol="0">
              <a:spAutoFit/>
            </a:bodyPr>
            <a:lstStyle/>
            <a:p>
              <a:pPr algn="ctr"/>
              <a:r>
                <a:rPr lang="en-GB" dirty="0" smtClean="0"/>
                <a:t>Mutually-Assured Destruction</a:t>
              </a:r>
              <a:endParaRPr lang="en-GB" dirty="0"/>
            </a:p>
          </p:txBody>
        </p:sp>
        <p:cxnSp>
          <p:nvCxnSpPr>
            <p:cNvPr id="30" name="Straight Connector 29"/>
            <p:cNvCxnSpPr>
              <a:stCxn id="29" idx="0"/>
            </p:cNvCxnSpPr>
            <p:nvPr/>
          </p:nvCxnSpPr>
          <p:spPr>
            <a:xfrm rot="5400000" flipH="1" flipV="1">
              <a:off x="2349634" y="4382099"/>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919415" y="4093984"/>
              <a:ext cx="1201613" cy="369332"/>
            </a:xfrm>
            <a:prstGeom prst="rect">
              <a:avLst/>
            </a:prstGeom>
            <a:noFill/>
          </p:spPr>
          <p:txBody>
            <a:bodyPr wrap="square" rtlCol="0">
              <a:spAutoFit/>
            </a:bodyPr>
            <a:lstStyle/>
            <a:p>
              <a:pPr algn="ctr"/>
              <a:r>
                <a:rPr lang="en-GB" dirty="0" smtClean="0"/>
                <a:t>Securitize</a:t>
              </a:r>
              <a:endParaRPr lang="en-GB" dirty="0"/>
            </a:p>
          </p:txBody>
        </p:sp>
        <p:cxnSp>
          <p:nvCxnSpPr>
            <p:cNvPr id="32" name="Straight Connector 31"/>
            <p:cNvCxnSpPr/>
            <p:nvPr/>
          </p:nvCxnSpPr>
          <p:spPr>
            <a:xfrm rot="5400000" flipH="1" flipV="1">
              <a:off x="7440833" y="397239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7728520" y="4683696"/>
              <a:ext cx="731912" cy="369332"/>
            </a:xfrm>
            <a:prstGeom prst="rect">
              <a:avLst/>
            </a:prstGeom>
            <a:noFill/>
          </p:spPr>
          <p:txBody>
            <a:bodyPr wrap="square" rtlCol="0">
              <a:spAutoFit/>
            </a:bodyPr>
            <a:lstStyle/>
            <a:p>
              <a:pPr algn="ctr"/>
              <a:r>
                <a:rPr lang="en-GB" dirty="0" smtClean="0"/>
                <a:t>Sale</a:t>
              </a:r>
              <a:endParaRPr lang="en-GB" dirty="0"/>
            </a:p>
          </p:txBody>
        </p:sp>
        <p:cxnSp>
          <p:nvCxnSpPr>
            <p:cNvPr id="34" name="Straight Connector 33"/>
            <p:cNvCxnSpPr/>
            <p:nvPr/>
          </p:nvCxnSpPr>
          <p:spPr>
            <a:xfrm rot="5400000" flipH="1" flipV="1">
              <a:off x="4258010" y="4384599"/>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788024" y="5462136"/>
              <a:ext cx="1097536" cy="369332"/>
            </a:xfrm>
            <a:prstGeom prst="rect">
              <a:avLst/>
            </a:prstGeom>
            <a:noFill/>
          </p:spPr>
          <p:txBody>
            <a:bodyPr wrap="square" rtlCol="0">
              <a:spAutoFit/>
            </a:bodyPr>
            <a:lstStyle/>
            <a:p>
              <a:pPr algn="ctr"/>
              <a:r>
                <a:rPr lang="en-GB" dirty="0" smtClean="0"/>
                <a:t>Pooling</a:t>
              </a:r>
            </a:p>
          </p:txBody>
        </p:sp>
        <p:cxnSp>
          <p:nvCxnSpPr>
            <p:cNvPr id="36" name="Straight Connector 35"/>
            <p:cNvCxnSpPr/>
            <p:nvPr/>
          </p:nvCxnSpPr>
          <p:spPr>
            <a:xfrm rot="16200000" flipV="1">
              <a:off x="5489642" y="3677889"/>
              <a:ext cx="754494" cy="250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flipH="1" flipV="1">
              <a:off x="5871487" y="4378674"/>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8119488" y="5462136"/>
              <a:ext cx="989016" cy="369332"/>
            </a:xfrm>
            <a:prstGeom prst="rect">
              <a:avLst/>
            </a:prstGeom>
            <a:noFill/>
          </p:spPr>
          <p:txBody>
            <a:bodyPr wrap="square" rtlCol="0">
              <a:spAutoFit/>
            </a:bodyPr>
            <a:lstStyle/>
            <a:p>
              <a:pPr algn="ctr"/>
              <a:r>
                <a:rPr lang="en-GB" dirty="0" smtClean="0"/>
                <a:t>Donate</a:t>
              </a:r>
            </a:p>
          </p:txBody>
        </p:sp>
        <p:cxnSp>
          <p:nvCxnSpPr>
            <p:cNvPr id="39" name="Straight Connector 38"/>
            <p:cNvCxnSpPr/>
            <p:nvPr/>
          </p:nvCxnSpPr>
          <p:spPr>
            <a:xfrm rot="5400000" flipH="1" flipV="1">
              <a:off x="7527671" y="4375477"/>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257" y="6471096"/>
            <a:ext cx="2148997" cy="276999"/>
          </a:xfrm>
          <a:prstGeom prst="rect">
            <a:avLst/>
          </a:prstGeom>
          <a:noFill/>
        </p:spPr>
        <p:txBody>
          <a:bodyPr wrap="square" rtlCol="0">
            <a:spAutoFit/>
          </a:bodyPr>
          <a:lstStyle/>
          <a:p>
            <a:r>
              <a:rPr lang="en-GB" sz="1200" dirty="0" smtClean="0">
                <a:solidFill>
                  <a:srgbClr val="5F5F5F"/>
                </a:solidFill>
              </a:rPr>
              <a:t>© IP Hartwell 2010</a:t>
            </a:r>
            <a:endParaRPr lang="en-GB" sz="1200" dirty="0">
              <a:solidFill>
                <a:srgbClr val="5F5F5F"/>
              </a:solidFill>
            </a:endParaRPr>
          </a:p>
        </p:txBody>
      </p:sp>
      <p:sp>
        <p:nvSpPr>
          <p:cNvPr id="6" name="Rectangle 8"/>
          <p:cNvSpPr>
            <a:spLocks noGrp="1" noChangeArrowheads="1"/>
          </p:cNvSpPr>
          <p:nvPr>
            <p:ph type="title"/>
          </p:nvPr>
        </p:nvSpPr>
        <p:spPr>
          <a:xfrm>
            <a:off x="146050" y="131763"/>
            <a:ext cx="4206875" cy="1143000"/>
          </a:xfrm>
        </p:spPr>
        <p:txBody>
          <a:bodyPr/>
          <a:lstStyle/>
          <a:p>
            <a:pPr eaLnBrk="1" hangingPunct="1"/>
            <a:r>
              <a:rPr lang="en-GB" dirty="0" smtClean="0"/>
              <a:t>Strategic Use of Intellectual Property for</a:t>
            </a:r>
            <a:br>
              <a:rPr lang="en-GB" dirty="0" smtClean="0"/>
            </a:br>
            <a:r>
              <a:rPr lang="en-GB" dirty="0" smtClean="0"/>
              <a:t>Business Growth</a:t>
            </a:r>
          </a:p>
        </p:txBody>
      </p:sp>
      <p:sp>
        <p:nvSpPr>
          <p:cNvPr id="117" name="Up Arrow 116"/>
          <p:cNvSpPr/>
          <p:nvPr/>
        </p:nvSpPr>
        <p:spPr>
          <a:xfrm>
            <a:off x="2365812" y="3327400"/>
            <a:ext cx="381000" cy="1600200"/>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Up Arrow 49"/>
          <p:cNvSpPr/>
          <p:nvPr/>
        </p:nvSpPr>
        <p:spPr>
          <a:xfrm>
            <a:off x="4539376" y="3302000"/>
            <a:ext cx="381000" cy="1600200"/>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9"/>
          <p:cNvSpPr txBox="1">
            <a:spLocks noChangeArrowheads="1"/>
          </p:cNvSpPr>
          <p:nvPr/>
        </p:nvSpPr>
        <p:spPr bwMode="auto">
          <a:xfrm>
            <a:off x="2832668" y="1395769"/>
            <a:ext cx="5977766" cy="628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69875" marR="0" lvl="0" indent="3175" algn="r" defTabSz="914400" rtl="0" eaLnBrk="1" fontAlgn="base" latinLnBrk="0" hangingPunct="1">
              <a:lnSpc>
                <a:spcPct val="100000"/>
              </a:lnSpc>
              <a:spcBef>
                <a:spcPct val="20000"/>
              </a:spcBef>
              <a:spcAft>
                <a:spcPct val="0"/>
              </a:spcAft>
              <a:buClrTx/>
              <a:buSzTx/>
              <a:buFontTx/>
              <a:buNone/>
              <a:tabLst/>
              <a:defRPr/>
            </a:pPr>
            <a:r>
              <a:rPr kumimoji="0" lang="en-GB" sz="2600" b="1" i="0" strike="noStrike" kern="0" cap="none" spc="0" normalizeH="0" noProof="0" dirty="0" smtClean="0">
                <a:ln>
                  <a:noFill/>
                </a:ln>
                <a:solidFill>
                  <a:schemeClr val="tx1"/>
                </a:solidFill>
                <a:effectLst/>
                <a:uLnTx/>
                <a:uFillTx/>
                <a:latin typeface="+mn-lt"/>
                <a:ea typeface="+mn-ea"/>
                <a:cs typeface="+mn-cs"/>
              </a:rPr>
              <a:t>IP business models can evolve</a:t>
            </a:r>
            <a:endParaRPr kumimoji="0" lang="en-GB" sz="2600" b="1" i="0" strike="noStrike" kern="0" cap="none" spc="0" normalizeH="0" baseline="0" noProof="0" dirty="0" smtClean="0">
              <a:ln>
                <a:noFill/>
              </a:ln>
              <a:solidFill>
                <a:schemeClr val="tx1"/>
              </a:solidFill>
              <a:effectLst/>
              <a:uLnTx/>
              <a:uFillTx/>
              <a:latin typeface="+mn-lt"/>
              <a:ea typeface="+mn-ea"/>
              <a:cs typeface="+mn-cs"/>
            </a:endParaRPr>
          </a:p>
        </p:txBody>
      </p:sp>
      <p:grpSp>
        <p:nvGrpSpPr>
          <p:cNvPr id="2" name="Group 6"/>
          <p:cNvGrpSpPr/>
          <p:nvPr/>
        </p:nvGrpSpPr>
        <p:grpSpPr>
          <a:xfrm>
            <a:off x="50680" y="2395923"/>
            <a:ext cx="9057824" cy="3709285"/>
            <a:chOff x="50680" y="2395923"/>
            <a:chExt cx="9057824" cy="3709285"/>
          </a:xfrm>
        </p:grpSpPr>
        <p:cxnSp>
          <p:nvCxnSpPr>
            <p:cNvPr id="8" name="Straight Connector 7"/>
            <p:cNvCxnSpPr/>
            <p:nvPr/>
          </p:nvCxnSpPr>
          <p:spPr>
            <a:xfrm flipV="1">
              <a:off x="611560" y="3275341"/>
              <a:ext cx="7809875" cy="14998"/>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1084994" y="2855618"/>
              <a:ext cx="869430" cy="0"/>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0680" y="2531195"/>
              <a:ext cx="1514007" cy="646331"/>
            </a:xfrm>
            <a:prstGeom prst="rect">
              <a:avLst/>
            </a:prstGeom>
            <a:noFill/>
          </p:spPr>
          <p:txBody>
            <a:bodyPr wrap="square" rtlCol="0">
              <a:spAutoFit/>
            </a:bodyPr>
            <a:lstStyle/>
            <a:p>
              <a:pPr algn="ctr"/>
              <a:r>
                <a:rPr lang="en-GB" dirty="0" smtClean="0"/>
                <a:t>SUPPRESS</a:t>
              </a:r>
            </a:p>
            <a:p>
              <a:pPr algn="ctr"/>
              <a:r>
                <a:rPr lang="en-GB" dirty="0" smtClean="0"/>
                <a:t>IP</a:t>
              </a:r>
              <a:endParaRPr lang="en-GB" dirty="0"/>
            </a:p>
          </p:txBody>
        </p:sp>
        <p:sp>
          <p:nvSpPr>
            <p:cNvPr id="11" name="TextBox 10"/>
            <p:cNvSpPr txBox="1"/>
            <p:nvPr/>
          </p:nvSpPr>
          <p:spPr>
            <a:xfrm>
              <a:off x="1866978" y="2533695"/>
              <a:ext cx="1811322" cy="646331"/>
            </a:xfrm>
            <a:prstGeom prst="rect">
              <a:avLst/>
            </a:prstGeom>
            <a:noFill/>
          </p:spPr>
          <p:txBody>
            <a:bodyPr wrap="square" rtlCol="0">
              <a:spAutoFit/>
            </a:bodyPr>
            <a:lstStyle/>
            <a:p>
              <a:pPr algn="ctr"/>
              <a:r>
                <a:rPr lang="en-GB" dirty="0" smtClean="0"/>
                <a:t>MONOPOLISE</a:t>
              </a:r>
            </a:p>
            <a:p>
              <a:pPr algn="ctr"/>
              <a:r>
                <a:rPr lang="en-GB" dirty="0" smtClean="0"/>
                <a:t>IP</a:t>
              </a:r>
              <a:endParaRPr lang="en-GB" dirty="0"/>
            </a:p>
          </p:txBody>
        </p:sp>
        <p:sp>
          <p:nvSpPr>
            <p:cNvPr id="12" name="TextBox 11"/>
            <p:cNvSpPr txBox="1"/>
            <p:nvPr/>
          </p:nvSpPr>
          <p:spPr>
            <a:xfrm>
              <a:off x="5055411" y="2536195"/>
              <a:ext cx="1376600" cy="646331"/>
            </a:xfrm>
            <a:prstGeom prst="rect">
              <a:avLst/>
            </a:prstGeom>
            <a:noFill/>
          </p:spPr>
          <p:txBody>
            <a:bodyPr wrap="square" rtlCol="0">
              <a:spAutoFit/>
            </a:bodyPr>
            <a:lstStyle/>
            <a:p>
              <a:pPr algn="ctr"/>
              <a:r>
                <a:rPr lang="en-GB" dirty="0" smtClean="0"/>
                <a:t>LICENSE</a:t>
              </a:r>
            </a:p>
            <a:p>
              <a:pPr algn="ctr"/>
              <a:r>
                <a:rPr lang="en-GB" dirty="0" smtClean="0"/>
                <a:t>IP</a:t>
              </a:r>
              <a:endParaRPr lang="en-GB" dirty="0"/>
            </a:p>
          </p:txBody>
        </p:sp>
        <p:sp>
          <p:nvSpPr>
            <p:cNvPr id="13" name="TextBox 12"/>
            <p:cNvSpPr txBox="1"/>
            <p:nvPr/>
          </p:nvSpPr>
          <p:spPr>
            <a:xfrm>
              <a:off x="7308304" y="2537353"/>
              <a:ext cx="1376600" cy="646331"/>
            </a:xfrm>
            <a:prstGeom prst="rect">
              <a:avLst/>
            </a:prstGeom>
            <a:noFill/>
          </p:spPr>
          <p:txBody>
            <a:bodyPr wrap="square" rtlCol="0">
              <a:spAutoFit/>
            </a:bodyPr>
            <a:lstStyle/>
            <a:p>
              <a:pPr algn="ctr"/>
              <a:r>
                <a:rPr lang="en-GB" dirty="0" smtClean="0"/>
                <a:t>SELL</a:t>
              </a:r>
            </a:p>
            <a:p>
              <a:pPr algn="ctr"/>
              <a:r>
                <a:rPr lang="en-GB" dirty="0" smtClean="0"/>
                <a:t>IP</a:t>
              </a:r>
              <a:endParaRPr lang="en-GB" dirty="0"/>
            </a:p>
          </p:txBody>
        </p:sp>
        <p:cxnSp>
          <p:nvCxnSpPr>
            <p:cNvPr id="14" name="Straight Connector 13"/>
            <p:cNvCxnSpPr/>
            <p:nvPr/>
          </p:nvCxnSpPr>
          <p:spPr>
            <a:xfrm rot="5400000" flipH="1" flipV="1">
              <a:off x="3665774" y="2843128"/>
              <a:ext cx="869430" cy="0"/>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6945597" y="2830638"/>
              <a:ext cx="869430" cy="0"/>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1270316" y="3742528"/>
              <a:ext cx="869430" cy="0"/>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943040" y="4194717"/>
              <a:ext cx="1524000" cy="369332"/>
            </a:xfrm>
            <a:prstGeom prst="rect">
              <a:avLst/>
            </a:prstGeom>
            <a:noFill/>
          </p:spPr>
          <p:txBody>
            <a:bodyPr wrap="square" rtlCol="0">
              <a:spAutoFit/>
            </a:bodyPr>
            <a:lstStyle/>
            <a:p>
              <a:pPr algn="ctr"/>
              <a:r>
                <a:rPr lang="en-GB" dirty="0" smtClean="0"/>
                <a:t>Manufacture</a:t>
              </a:r>
              <a:endParaRPr lang="en-GB" dirty="0"/>
            </a:p>
          </p:txBody>
        </p:sp>
        <p:cxnSp>
          <p:nvCxnSpPr>
            <p:cNvPr id="18" name="Straight Connector 17"/>
            <p:cNvCxnSpPr/>
            <p:nvPr/>
          </p:nvCxnSpPr>
          <p:spPr>
            <a:xfrm rot="5400000" flipH="1" flipV="1">
              <a:off x="1902402" y="396489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799970" y="4646917"/>
              <a:ext cx="1524000" cy="646331"/>
            </a:xfrm>
            <a:prstGeom prst="rect">
              <a:avLst/>
            </a:prstGeom>
            <a:noFill/>
          </p:spPr>
          <p:txBody>
            <a:bodyPr wrap="square" rtlCol="0">
              <a:spAutoFit/>
            </a:bodyPr>
            <a:lstStyle/>
            <a:p>
              <a:pPr algn="ctr"/>
              <a:r>
                <a:rPr lang="en-GB" dirty="0" smtClean="0"/>
                <a:t>Contract</a:t>
              </a:r>
            </a:p>
            <a:p>
              <a:pPr algn="ctr"/>
              <a:r>
                <a:rPr lang="en-GB" dirty="0" smtClean="0"/>
                <a:t>Manufacture</a:t>
              </a:r>
              <a:endParaRPr lang="en-GB" dirty="0"/>
            </a:p>
          </p:txBody>
        </p:sp>
        <p:sp>
          <p:nvSpPr>
            <p:cNvPr id="20" name="TextBox 19"/>
            <p:cNvSpPr txBox="1"/>
            <p:nvPr/>
          </p:nvSpPr>
          <p:spPr>
            <a:xfrm>
              <a:off x="3976020" y="4664407"/>
              <a:ext cx="1524000" cy="646331"/>
            </a:xfrm>
            <a:prstGeom prst="rect">
              <a:avLst/>
            </a:prstGeom>
            <a:noFill/>
          </p:spPr>
          <p:txBody>
            <a:bodyPr wrap="square" rtlCol="0">
              <a:spAutoFit/>
            </a:bodyPr>
            <a:lstStyle/>
            <a:p>
              <a:pPr algn="ctr"/>
              <a:r>
                <a:rPr lang="en-GB" dirty="0" smtClean="0"/>
                <a:t>Joint</a:t>
              </a:r>
            </a:p>
            <a:p>
              <a:pPr algn="ctr"/>
              <a:r>
                <a:rPr lang="en-GB" dirty="0" smtClean="0"/>
                <a:t>Venture</a:t>
              </a:r>
              <a:endParaRPr lang="en-GB" dirty="0"/>
            </a:p>
          </p:txBody>
        </p:sp>
        <p:sp>
          <p:nvSpPr>
            <p:cNvPr id="21" name="TextBox 20"/>
            <p:cNvSpPr txBox="1"/>
            <p:nvPr/>
          </p:nvSpPr>
          <p:spPr>
            <a:xfrm>
              <a:off x="3271490" y="4079797"/>
              <a:ext cx="1524000" cy="646331"/>
            </a:xfrm>
            <a:prstGeom prst="rect">
              <a:avLst/>
            </a:prstGeom>
            <a:noFill/>
          </p:spPr>
          <p:txBody>
            <a:bodyPr wrap="square" rtlCol="0">
              <a:spAutoFit/>
            </a:bodyPr>
            <a:lstStyle/>
            <a:p>
              <a:pPr algn="ctr"/>
              <a:r>
                <a:rPr lang="en-GB" dirty="0" smtClean="0"/>
                <a:t>Cross</a:t>
              </a:r>
            </a:p>
            <a:p>
              <a:pPr algn="ctr"/>
              <a:r>
                <a:rPr lang="en-GB" dirty="0" smtClean="0"/>
                <a:t>Licence</a:t>
              </a:r>
              <a:endParaRPr lang="en-GB" dirty="0"/>
            </a:p>
          </p:txBody>
        </p:sp>
        <p:cxnSp>
          <p:nvCxnSpPr>
            <p:cNvPr id="22" name="Straight Connector 21"/>
            <p:cNvCxnSpPr/>
            <p:nvPr/>
          </p:nvCxnSpPr>
          <p:spPr>
            <a:xfrm rot="16200000" flipV="1">
              <a:off x="3654989" y="3686305"/>
              <a:ext cx="754494" cy="250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4078452" y="395240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183472" y="5450229"/>
              <a:ext cx="1524000" cy="646331"/>
            </a:xfrm>
            <a:prstGeom prst="rect">
              <a:avLst/>
            </a:prstGeom>
            <a:noFill/>
          </p:spPr>
          <p:txBody>
            <a:bodyPr wrap="square" rtlCol="0">
              <a:spAutoFit/>
            </a:bodyPr>
            <a:lstStyle/>
            <a:p>
              <a:pPr algn="ctr"/>
              <a:r>
                <a:rPr lang="en-GB" dirty="0" smtClean="0"/>
                <a:t>Exclusive</a:t>
              </a:r>
            </a:p>
            <a:p>
              <a:pPr algn="ctr"/>
              <a:r>
                <a:rPr lang="en-GB" dirty="0" smtClean="0"/>
                <a:t>Licence</a:t>
              </a:r>
              <a:endParaRPr lang="en-GB" dirty="0"/>
            </a:p>
          </p:txBody>
        </p:sp>
        <p:sp>
          <p:nvSpPr>
            <p:cNvPr id="25" name="TextBox 24"/>
            <p:cNvSpPr txBox="1"/>
            <p:nvPr/>
          </p:nvSpPr>
          <p:spPr>
            <a:xfrm>
              <a:off x="5031344" y="4090216"/>
              <a:ext cx="1678939" cy="646331"/>
            </a:xfrm>
            <a:prstGeom prst="rect">
              <a:avLst/>
            </a:prstGeom>
            <a:noFill/>
          </p:spPr>
          <p:txBody>
            <a:bodyPr wrap="square" rtlCol="0">
              <a:spAutoFit/>
            </a:bodyPr>
            <a:lstStyle/>
            <a:p>
              <a:pPr algn="ctr"/>
              <a:r>
                <a:rPr lang="en-GB" dirty="0" smtClean="0"/>
                <a:t>Non-Exclusive</a:t>
              </a:r>
            </a:p>
            <a:p>
              <a:pPr algn="ctr"/>
              <a:r>
                <a:rPr lang="en-GB" dirty="0" smtClean="0"/>
                <a:t>Licence</a:t>
              </a:r>
              <a:endParaRPr lang="en-GB" dirty="0"/>
            </a:p>
          </p:txBody>
        </p:sp>
        <p:cxnSp>
          <p:nvCxnSpPr>
            <p:cNvPr id="26" name="Straight Connector 25"/>
            <p:cNvCxnSpPr/>
            <p:nvPr/>
          </p:nvCxnSpPr>
          <p:spPr>
            <a:xfrm rot="16200000" flipV="1">
              <a:off x="7145826" y="3676315"/>
              <a:ext cx="754494" cy="250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642410" y="4652632"/>
              <a:ext cx="1524000" cy="646331"/>
            </a:xfrm>
            <a:prstGeom prst="rect">
              <a:avLst/>
            </a:prstGeom>
            <a:noFill/>
          </p:spPr>
          <p:txBody>
            <a:bodyPr wrap="square" rtlCol="0">
              <a:spAutoFit/>
            </a:bodyPr>
            <a:lstStyle/>
            <a:p>
              <a:pPr algn="ctr"/>
              <a:r>
                <a:rPr lang="en-GB" dirty="0" smtClean="0"/>
                <a:t>Sole</a:t>
              </a:r>
            </a:p>
            <a:p>
              <a:pPr algn="ctr"/>
              <a:r>
                <a:rPr lang="en-GB" dirty="0" smtClean="0"/>
                <a:t>Licence</a:t>
              </a:r>
              <a:endParaRPr lang="en-GB" dirty="0"/>
            </a:p>
          </p:txBody>
        </p:sp>
        <p:cxnSp>
          <p:nvCxnSpPr>
            <p:cNvPr id="28" name="Straight Connector 27"/>
            <p:cNvCxnSpPr/>
            <p:nvPr/>
          </p:nvCxnSpPr>
          <p:spPr>
            <a:xfrm rot="5400000" flipH="1" flipV="1">
              <a:off x="5744842" y="395490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407081" y="5458877"/>
              <a:ext cx="2038662" cy="646331"/>
            </a:xfrm>
            <a:prstGeom prst="rect">
              <a:avLst/>
            </a:prstGeom>
            <a:noFill/>
          </p:spPr>
          <p:txBody>
            <a:bodyPr wrap="square" rtlCol="0">
              <a:spAutoFit/>
            </a:bodyPr>
            <a:lstStyle/>
            <a:p>
              <a:pPr algn="ctr"/>
              <a:r>
                <a:rPr lang="en-GB" dirty="0" smtClean="0"/>
                <a:t>Mutually-Assured Destruction</a:t>
              </a:r>
              <a:endParaRPr lang="en-GB" dirty="0"/>
            </a:p>
          </p:txBody>
        </p:sp>
        <p:cxnSp>
          <p:nvCxnSpPr>
            <p:cNvPr id="30" name="Straight Connector 29"/>
            <p:cNvCxnSpPr>
              <a:stCxn id="29" idx="0"/>
            </p:cNvCxnSpPr>
            <p:nvPr/>
          </p:nvCxnSpPr>
          <p:spPr>
            <a:xfrm rot="5400000" flipH="1" flipV="1">
              <a:off x="2349634" y="4382099"/>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919415" y="4093984"/>
              <a:ext cx="1201613" cy="369332"/>
            </a:xfrm>
            <a:prstGeom prst="rect">
              <a:avLst/>
            </a:prstGeom>
            <a:noFill/>
          </p:spPr>
          <p:txBody>
            <a:bodyPr wrap="square" rtlCol="0">
              <a:spAutoFit/>
            </a:bodyPr>
            <a:lstStyle/>
            <a:p>
              <a:pPr algn="ctr"/>
              <a:r>
                <a:rPr lang="en-GB" dirty="0" smtClean="0"/>
                <a:t>Securitize</a:t>
              </a:r>
              <a:endParaRPr lang="en-GB" dirty="0"/>
            </a:p>
          </p:txBody>
        </p:sp>
        <p:cxnSp>
          <p:nvCxnSpPr>
            <p:cNvPr id="32" name="Straight Connector 31"/>
            <p:cNvCxnSpPr/>
            <p:nvPr/>
          </p:nvCxnSpPr>
          <p:spPr>
            <a:xfrm rot="5400000" flipH="1" flipV="1">
              <a:off x="7440833" y="397239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7728520" y="4683696"/>
              <a:ext cx="731912" cy="369332"/>
            </a:xfrm>
            <a:prstGeom prst="rect">
              <a:avLst/>
            </a:prstGeom>
            <a:noFill/>
          </p:spPr>
          <p:txBody>
            <a:bodyPr wrap="square" rtlCol="0">
              <a:spAutoFit/>
            </a:bodyPr>
            <a:lstStyle/>
            <a:p>
              <a:pPr algn="ctr"/>
              <a:r>
                <a:rPr lang="en-GB" dirty="0" smtClean="0"/>
                <a:t>Sale</a:t>
              </a:r>
              <a:endParaRPr lang="en-GB" dirty="0"/>
            </a:p>
          </p:txBody>
        </p:sp>
        <p:cxnSp>
          <p:nvCxnSpPr>
            <p:cNvPr id="34" name="Straight Connector 33"/>
            <p:cNvCxnSpPr/>
            <p:nvPr/>
          </p:nvCxnSpPr>
          <p:spPr>
            <a:xfrm rot="5400000" flipH="1" flipV="1">
              <a:off x="4258010" y="4384599"/>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788024" y="5462136"/>
              <a:ext cx="1097536" cy="369332"/>
            </a:xfrm>
            <a:prstGeom prst="rect">
              <a:avLst/>
            </a:prstGeom>
            <a:noFill/>
          </p:spPr>
          <p:txBody>
            <a:bodyPr wrap="square" rtlCol="0">
              <a:spAutoFit/>
            </a:bodyPr>
            <a:lstStyle/>
            <a:p>
              <a:pPr algn="ctr"/>
              <a:r>
                <a:rPr lang="en-GB" dirty="0" smtClean="0"/>
                <a:t>Pooling</a:t>
              </a:r>
            </a:p>
          </p:txBody>
        </p:sp>
        <p:cxnSp>
          <p:nvCxnSpPr>
            <p:cNvPr id="36" name="Straight Connector 35"/>
            <p:cNvCxnSpPr/>
            <p:nvPr/>
          </p:nvCxnSpPr>
          <p:spPr>
            <a:xfrm rot="16200000" flipV="1">
              <a:off x="5489642" y="3677889"/>
              <a:ext cx="754494" cy="250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flipH="1" flipV="1">
              <a:off x="5871487" y="4378674"/>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8119488" y="5462136"/>
              <a:ext cx="989016" cy="369332"/>
            </a:xfrm>
            <a:prstGeom prst="rect">
              <a:avLst/>
            </a:prstGeom>
            <a:noFill/>
          </p:spPr>
          <p:txBody>
            <a:bodyPr wrap="square" rtlCol="0">
              <a:spAutoFit/>
            </a:bodyPr>
            <a:lstStyle/>
            <a:p>
              <a:pPr algn="ctr"/>
              <a:r>
                <a:rPr lang="en-GB" dirty="0" smtClean="0"/>
                <a:t>Donate</a:t>
              </a:r>
            </a:p>
          </p:txBody>
        </p:sp>
        <p:cxnSp>
          <p:nvCxnSpPr>
            <p:cNvPr id="39" name="Straight Connector 38"/>
            <p:cNvCxnSpPr/>
            <p:nvPr/>
          </p:nvCxnSpPr>
          <p:spPr>
            <a:xfrm rot="5400000" flipH="1" flipV="1">
              <a:off x="7527671" y="4375477"/>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Up Arrow 49"/>
          <p:cNvSpPr/>
          <p:nvPr/>
        </p:nvSpPr>
        <p:spPr>
          <a:xfrm>
            <a:off x="4423264" y="3033483"/>
            <a:ext cx="613196" cy="1984829"/>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7" name="Up Arrow 116"/>
          <p:cNvSpPr/>
          <p:nvPr/>
        </p:nvSpPr>
        <p:spPr>
          <a:xfrm>
            <a:off x="2410606" y="3471288"/>
            <a:ext cx="289051" cy="1057166"/>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7257" y="6471096"/>
            <a:ext cx="2148997" cy="276999"/>
          </a:xfrm>
          <a:prstGeom prst="rect">
            <a:avLst/>
          </a:prstGeom>
          <a:noFill/>
        </p:spPr>
        <p:txBody>
          <a:bodyPr wrap="square" rtlCol="0">
            <a:spAutoFit/>
          </a:bodyPr>
          <a:lstStyle/>
          <a:p>
            <a:r>
              <a:rPr lang="en-GB" sz="1200" dirty="0" smtClean="0">
                <a:solidFill>
                  <a:srgbClr val="5F5F5F"/>
                </a:solidFill>
              </a:rPr>
              <a:t>© IP Hartwell 2010</a:t>
            </a:r>
            <a:endParaRPr lang="en-GB" sz="1200" dirty="0">
              <a:solidFill>
                <a:srgbClr val="5F5F5F"/>
              </a:solidFill>
            </a:endParaRPr>
          </a:p>
        </p:txBody>
      </p:sp>
      <p:sp>
        <p:nvSpPr>
          <p:cNvPr id="6" name="Rectangle 8"/>
          <p:cNvSpPr>
            <a:spLocks noGrp="1" noChangeArrowheads="1"/>
          </p:cNvSpPr>
          <p:nvPr>
            <p:ph type="title"/>
          </p:nvPr>
        </p:nvSpPr>
        <p:spPr>
          <a:xfrm>
            <a:off x="146050" y="131763"/>
            <a:ext cx="4206875" cy="1143000"/>
          </a:xfrm>
        </p:spPr>
        <p:txBody>
          <a:bodyPr/>
          <a:lstStyle/>
          <a:p>
            <a:pPr eaLnBrk="1" hangingPunct="1"/>
            <a:r>
              <a:rPr lang="en-GB" dirty="0" smtClean="0"/>
              <a:t>Strategic Use of Intellectual Property for</a:t>
            </a:r>
            <a:br>
              <a:rPr lang="en-GB" dirty="0" smtClean="0"/>
            </a:br>
            <a:r>
              <a:rPr lang="en-GB" dirty="0" smtClean="0"/>
              <a:t>Business Growth</a:t>
            </a:r>
          </a:p>
        </p:txBody>
      </p:sp>
      <p:grpSp>
        <p:nvGrpSpPr>
          <p:cNvPr id="2" name="Group 6"/>
          <p:cNvGrpSpPr/>
          <p:nvPr/>
        </p:nvGrpSpPr>
        <p:grpSpPr>
          <a:xfrm>
            <a:off x="50680" y="2395923"/>
            <a:ext cx="9057824" cy="3709285"/>
            <a:chOff x="50680" y="2395923"/>
            <a:chExt cx="9057824" cy="3709285"/>
          </a:xfrm>
        </p:grpSpPr>
        <p:cxnSp>
          <p:nvCxnSpPr>
            <p:cNvPr id="8" name="Straight Connector 7"/>
            <p:cNvCxnSpPr/>
            <p:nvPr/>
          </p:nvCxnSpPr>
          <p:spPr>
            <a:xfrm flipV="1">
              <a:off x="611560" y="3275341"/>
              <a:ext cx="7809875" cy="14998"/>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1084994" y="2855618"/>
              <a:ext cx="869430" cy="0"/>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0680" y="2531195"/>
              <a:ext cx="1514007" cy="646331"/>
            </a:xfrm>
            <a:prstGeom prst="rect">
              <a:avLst/>
            </a:prstGeom>
            <a:noFill/>
          </p:spPr>
          <p:txBody>
            <a:bodyPr wrap="square" rtlCol="0">
              <a:spAutoFit/>
            </a:bodyPr>
            <a:lstStyle/>
            <a:p>
              <a:pPr algn="ctr"/>
              <a:r>
                <a:rPr lang="en-GB" dirty="0" smtClean="0"/>
                <a:t>SUPPRESS</a:t>
              </a:r>
            </a:p>
            <a:p>
              <a:pPr algn="ctr"/>
              <a:r>
                <a:rPr lang="en-GB" dirty="0" smtClean="0"/>
                <a:t>IP</a:t>
              </a:r>
              <a:endParaRPr lang="en-GB" dirty="0"/>
            </a:p>
          </p:txBody>
        </p:sp>
        <p:sp>
          <p:nvSpPr>
            <p:cNvPr id="11" name="TextBox 10"/>
            <p:cNvSpPr txBox="1"/>
            <p:nvPr/>
          </p:nvSpPr>
          <p:spPr>
            <a:xfrm>
              <a:off x="1866978" y="2533695"/>
              <a:ext cx="1811322" cy="646331"/>
            </a:xfrm>
            <a:prstGeom prst="rect">
              <a:avLst/>
            </a:prstGeom>
            <a:noFill/>
          </p:spPr>
          <p:txBody>
            <a:bodyPr wrap="square" rtlCol="0">
              <a:spAutoFit/>
            </a:bodyPr>
            <a:lstStyle/>
            <a:p>
              <a:pPr algn="ctr"/>
              <a:r>
                <a:rPr lang="en-GB" dirty="0" smtClean="0"/>
                <a:t>MONOPOLISE</a:t>
              </a:r>
            </a:p>
            <a:p>
              <a:pPr algn="ctr"/>
              <a:r>
                <a:rPr lang="en-GB" dirty="0" smtClean="0"/>
                <a:t>IP</a:t>
              </a:r>
              <a:endParaRPr lang="en-GB" dirty="0"/>
            </a:p>
          </p:txBody>
        </p:sp>
        <p:sp>
          <p:nvSpPr>
            <p:cNvPr id="12" name="TextBox 11"/>
            <p:cNvSpPr txBox="1"/>
            <p:nvPr/>
          </p:nvSpPr>
          <p:spPr>
            <a:xfrm>
              <a:off x="5055411" y="2536195"/>
              <a:ext cx="1376600" cy="646331"/>
            </a:xfrm>
            <a:prstGeom prst="rect">
              <a:avLst/>
            </a:prstGeom>
            <a:noFill/>
          </p:spPr>
          <p:txBody>
            <a:bodyPr wrap="square" rtlCol="0">
              <a:spAutoFit/>
            </a:bodyPr>
            <a:lstStyle/>
            <a:p>
              <a:pPr algn="ctr"/>
              <a:r>
                <a:rPr lang="en-GB" dirty="0" smtClean="0"/>
                <a:t>LICENSE</a:t>
              </a:r>
            </a:p>
            <a:p>
              <a:pPr algn="ctr"/>
              <a:r>
                <a:rPr lang="en-GB" dirty="0" smtClean="0"/>
                <a:t>IP</a:t>
              </a:r>
              <a:endParaRPr lang="en-GB" dirty="0"/>
            </a:p>
          </p:txBody>
        </p:sp>
        <p:sp>
          <p:nvSpPr>
            <p:cNvPr id="13" name="TextBox 12"/>
            <p:cNvSpPr txBox="1"/>
            <p:nvPr/>
          </p:nvSpPr>
          <p:spPr>
            <a:xfrm>
              <a:off x="7308304" y="2537353"/>
              <a:ext cx="1376600" cy="646331"/>
            </a:xfrm>
            <a:prstGeom prst="rect">
              <a:avLst/>
            </a:prstGeom>
            <a:noFill/>
          </p:spPr>
          <p:txBody>
            <a:bodyPr wrap="square" rtlCol="0">
              <a:spAutoFit/>
            </a:bodyPr>
            <a:lstStyle/>
            <a:p>
              <a:pPr algn="ctr"/>
              <a:r>
                <a:rPr lang="en-GB" dirty="0" smtClean="0"/>
                <a:t>SELL</a:t>
              </a:r>
            </a:p>
            <a:p>
              <a:pPr algn="ctr"/>
              <a:r>
                <a:rPr lang="en-GB" dirty="0" smtClean="0"/>
                <a:t>IP</a:t>
              </a:r>
              <a:endParaRPr lang="en-GB" dirty="0"/>
            </a:p>
          </p:txBody>
        </p:sp>
        <p:cxnSp>
          <p:nvCxnSpPr>
            <p:cNvPr id="14" name="Straight Connector 13"/>
            <p:cNvCxnSpPr/>
            <p:nvPr/>
          </p:nvCxnSpPr>
          <p:spPr>
            <a:xfrm rot="5400000" flipH="1" flipV="1">
              <a:off x="3665774" y="2843128"/>
              <a:ext cx="869430" cy="0"/>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6945597" y="2830638"/>
              <a:ext cx="869430" cy="0"/>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1270316" y="3742528"/>
              <a:ext cx="869430" cy="0"/>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943040" y="4194717"/>
              <a:ext cx="1524000" cy="369332"/>
            </a:xfrm>
            <a:prstGeom prst="rect">
              <a:avLst/>
            </a:prstGeom>
            <a:noFill/>
          </p:spPr>
          <p:txBody>
            <a:bodyPr wrap="square" rtlCol="0">
              <a:spAutoFit/>
            </a:bodyPr>
            <a:lstStyle/>
            <a:p>
              <a:pPr algn="ctr"/>
              <a:r>
                <a:rPr lang="en-GB" dirty="0" smtClean="0"/>
                <a:t>Manufacture</a:t>
              </a:r>
              <a:endParaRPr lang="en-GB" dirty="0"/>
            </a:p>
          </p:txBody>
        </p:sp>
        <p:cxnSp>
          <p:nvCxnSpPr>
            <p:cNvPr id="18" name="Straight Connector 17"/>
            <p:cNvCxnSpPr/>
            <p:nvPr/>
          </p:nvCxnSpPr>
          <p:spPr>
            <a:xfrm rot="5400000" flipH="1" flipV="1">
              <a:off x="1902402" y="396489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799970" y="4646917"/>
              <a:ext cx="1524000" cy="646331"/>
            </a:xfrm>
            <a:prstGeom prst="rect">
              <a:avLst/>
            </a:prstGeom>
            <a:noFill/>
          </p:spPr>
          <p:txBody>
            <a:bodyPr wrap="square" rtlCol="0">
              <a:spAutoFit/>
            </a:bodyPr>
            <a:lstStyle/>
            <a:p>
              <a:pPr algn="ctr"/>
              <a:r>
                <a:rPr lang="en-GB" dirty="0" smtClean="0"/>
                <a:t>Contract</a:t>
              </a:r>
            </a:p>
            <a:p>
              <a:pPr algn="ctr"/>
              <a:r>
                <a:rPr lang="en-GB" dirty="0" smtClean="0"/>
                <a:t>Manufacture</a:t>
              </a:r>
              <a:endParaRPr lang="en-GB" dirty="0"/>
            </a:p>
          </p:txBody>
        </p:sp>
        <p:sp>
          <p:nvSpPr>
            <p:cNvPr id="20" name="TextBox 19"/>
            <p:cNvSpPr txBox="1"/>
            <p:nvPr/>
          </p:nvSpPr>
          <p:spPr>
            <a:xfrm>
              <a:off x="3976020" y="4664407"/>
              <a:ext cx="1524000" cy="646331"/>
            </a:xfrm>
            <a:prstGeom prst="rect">
              <a:avLst/>
            </a:prstGeom>
            <a:noFill/>
          </p:spPr>
          <p:txBody>
            <a:bodyPr wrap="square" rtlCol="0">
              <a:spAutoFit/>
            </a:bodyPr>
            <a:lstStyle/>
            <a:p>
              <a:pPr algn="ctr"/>
              <a:r>
                <a:rPr lang="en-GB" dirty="0" smtClean="0"/>
                <a:t>Joint</a:t>
              </a:r>
            </a:p>
            <a:p>
              <a:pPr algn="ctr"/>
              <a:r>
                <a:rPr lang="en-GB" dirty="0" smtClean="0"/>
                <a:t>Venture</a:t>
              </a:r>
              <a:endParaRPr lang="en-GB" dirty="0"/>
            </a:p>
          </p:txBody>
        </p:sp>
        <p:sp>
          <p:nvSpPr>
            <p:cNvPr id="21" name="TextBox 20"/>
            <p:cNvSpPr txBox="1"/>
            <p:nvPr/>
          </p:nvSpPr>
          <p:spPr>
            <a:xfrm>
              <a:off x="3271490" y="4079797"/>
              <a:ext cx="1524000" cy="646331"/>
            </a:xfrm>
            <a:prstGeom prst="rect">
              <a:avLst/>
            </a:prstGeom>
            <a:noFill/>
          </p:spPr>
          <p:txBody>
            <a:bodyPr wrap="square" rtlCol="0">
              <a:spAutoFit/>
            </a:bodyPr>
            <a:lstStyle/>
            <a:p>
              <a:pPr algn="ctr"/>
              <a:r>
                <a:rPr lang="en-GB" dirty="0" smtClean="0"/>
                <a:t>Cross</a:t>
              </a:r>
            </a:p>
            <a:p>
              <a:pPr algn="ctr"/>
              <a:r>
                <a:rPr lang="en-GB" dirty="0" smtClean="0"/>
                <a:t>Licence</a:t>
              </a:r>
              <a:endParaRPr lang="en-GB" dirty="0"/>
            </a:p>
          </p:txBody>
        </p:sp>
        <p:cxnSp>
          <p:nvCxnSpPr>
            <p:cNvPr id="22" name="Straight Connector 21"/>
            <p:cNvCxnSpPr/>
            <p:nvPr/>
          </p:nvCxnSpPr>
          <p:spPr>
            <a:xfrm rot="16200000" flipV="1">
              <a:off x="3654989" y="3686305"/>
              <a:ext cx="754494" cy="250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4078452" y="395240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183472" y="5450229"/>
              <a:ext cx="1524000" cy="646331"/>
            </a:xfrm>
            <a:prstGeom prst="rect">
              <a:avLst/>
            </a:prstGeom>
            <a:noFill/>
          </p:spPr>
          <p:txBody>
            <a:bodyPr wrap="square" rtlCol="0">
              <a:spAutoFit/>
            </a:bodyPr>
            <a:lstStyle/>
            <a:p>
              <a:pPr algn="ctr"/>
              <a:r>
                <a:rPr lang="en-GB" dirty="0" smtClean="0"/>
                <a:t>Exclusive</a:t>
              </a:r>
            </a:p>
            <a:p>
              <a:pPr algn="ctr"/>
              <a:r>
                <a:rPr lang="en-GB" dirty="0" smtClean="0"/>
                <a:t>Licence</a:t>
              </a:r>
              <a:endParaRPr lang="en-GB" dirty="0"/>
            </a:p>
          </p:txBody>
        </p:sp>
        <p:sp>
          <p:nvSpPr>
            <p:cNvPr id="25" name="TextBox 24"/>
            <p:cNvSpPr txBox="1"/>
            <p:nvPr/>
          </p:nvSpPr>
          <p:spPr>
            <a:xfrm>
              <a:off x="5031344" y="4090216"/>
              <a:ext cx="1678939" cy="646331"/>
            </a:xfrm>
            <a:prstGeom prst="rect">
              <a:avLst/>
            </a:prstGeom>
            <a:noFill/>
          </p:spPr>
          <p:txBody>
            <a:bodyPr wrap="square" rtlCol="0">
              <a:spAutoFit/>
            </a:bodyPr>
            <a:lstStyle/>
            <a:p>
              <a:pPr algn="ctr"/>
              <a:r>
                <a:rPr lang="en-GB" dirty="0" smtClean="0"/>
                <a:t>Non-Exclusive</a:t>
              </a:r>
            </a:p>
            <a:p>
              <a:pPr algn="ctr"/>
              <a:r>
                <a:rPr lang="en-GB" dirty="0" smtClean="0"/>
                <a:t>Licence</a:t>
              </a:r>
              <a:endParaRPr lang="en-GB" dirty="0"/>
            </a:p>
          </p:txBody>
        </p:sp>
        <p:cxnSp>
          <p:nvCxnSpPr>
            <p:cNvPr id="26" name="Straight Connector 25"/>
            <p:cNvCxnSpPr/>
            <p:nvPr/>
          </p:nvCxnSpPr>
          <p:spPr>
            <a:xfrm rot="16200000" flipV="1">
              <a:off x="7145826" y="3676315"/>
              <a:ext cx="754494" cy="250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642410" y="4652632"/>
              <a:ext cx="1524000" cy="646331"/>
            </a:xfrm>
            <a:prstGeom prst="rect">
              <a:avLst/>
            </a:prstGeom>
            <a:noFill/>
          </p:spPr>
          <p:txBody>
            <a:bodyPr wrap="square" rtlCol="0">
              <a:spAutoFit/>
            </a:bodyPr>
            <a:lstStyle/>
            <a:p>
              <a:pPr algn="ctr"/>
              <a:r>
                <a:rPr lang="en-GB" dirty="0" smtClean="0"/>
                <a:t>Sole</a:t>
              </a:r>
            </a:p>
            <a:p>
              <a:pPr algn="ctr"/>
              <a:r>
                <a:rPr lang="en-GB" dirty="0" smtClean="0"/>
                <a:t>Licence</a:t>
              </a:r>
              <a:endParaRPr lang="en-GB" dirty="0"/>
            </a:p>
          </p:txBody>
        </p:sp>
        <p:cxnSp>
          <p:nvCxnSpPr>
            <p:cNvPr id="28" name="Straight Connector 27"/>
            <p:cNvCxnSpPr/>
            <p:nvPr/>
          </p:nvCxnSpPr>
          <p:spPr>
            <a:xfrm rot="5400000" flipH="1" flipV="1">
              <a:off x="5744842" y="395490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407081" y="5458877"/>
              <a:ext cx="2038662" cy="646331"/>
            </a:xfrm>
            <a:prstGeom prst="rect">
              <a:avLst/>
            </a:prstGeom>
            <a:noFill/>
          </p:spPr>
          <p:txBody>
            <a:bodyPr wrap="square" rtlCol="0">
              <a:spAutoFit/>
            </a:bodyPr>
            <a:lstStyle/>
            <a:p>
              <a:pPr algn="ctr"/>
              <a:r>
                <a:rPr lang="en-GB" dirty="0" smtClean="0"/>
                <a:t>Mutually-Assured Destruction</a:t>
              </a:r>
              <a:endParaRPr lang="en-GB" dirty="0"/>
            </a:p>
          </p:txBody>
        </p:sp>
        <p:cxnSp>
          <p:nvCxnSpPr>
            <p:cNvPr id="30" name="Straight Connector 29"/>
            <p:cNvCxnSpPr>
              <a:stCxn id="29" idx="0"/>
            </p:cNvCxnSpPr>
            <p:nvPr/>
          </p:nvCxnSpPr>
          <p:spPr>
            <a:xfrm rot="5400000" flipH="1" flipV="1">
              <a:off x="2349634" y="4382099"/>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919415" y="4093984"/>
              <a:ext cx="1201613" cy="369332"/>
            </a:xfrm>
            <a:prstGeom prst="rect">
              <a:avLst/>
            </a:prstGeom>
            <a:noFill/>
          </p:spPr>
          <p:txBody>
            <a:bodyPr wrap="square" rtlCol="0">
              <a:spAutoFit/>
            </a:bodyPr>
            <a:lstStyle/>
            <a:p>
              <a:pPr algn="ctr"/>
              <a:r>
                <a:rPr lang="en-GB" dirty="0" smtClean="0"/>
                <a:t>Securitize</a:t>
              </a:r>
              <a:endParaRPr lang="en-GB" dirty="0"/>
            </a:p>
          </p:txBody>
        </p:sp>
        <p:cxnSp>
          <p:nvCxnSpPr>
            <p:cNvPr id="32" name="Straight Connector 31"/>
            <p:cNvCxnSpPr/>
            <p:nvPr/>
          </p:nvCxnSpPr>
          <p:spPr>
            <a:xfrm rot="5400000" flipH="1" flipV="1">
              <a:off x="7440833" y="397239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7728520" y="4683696"/>
              <a:ext cx="731912" cy="369332"/>
            </a:xfrm>
            <a:prstGeom prst="rect">
              <a:avLst/>
            </a:prstGeom>
            <a:noFill/>
          </p:spPr>
          <p:txBody>
            <a:bodyPr wrap="square" rtlCol="0">
              <a:spAutoFit/>
            </a:bodyPr>
            <a:lstStyle/>
            <a:p>
              <a:pPr algn="ctr"/>
              <a:r>
                <a:rPr lang="en-GB" dirty="0" smtClean="0"/>
                <a:t>Sale</a:t>
              </a:r>
              <a:endParaRPr lang="en-GB" dirty="0"/>
            </a:p>
          </p:txBody>
        </p:sp>
        <p:cxnSp>
          <p:nvCxnSpPr>
            <p:cNvPr id="34" name="Straight Connector 33"/>
            <p:cNvCxnSpPr/>
            <p:nvPr/>
          </p:nvCxnSpPr>
          <p:spPr>
            <a:xfrm rot="5400000" flipH="1" flipV="1">
              <a:off x="4258010" y="4384599"/>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788024" y="5462136"/>
              <a:ext cx="1097536" cy="369332"/>
            </a:xfrm>
            <a:prstGeom prst="rect">
              <a:avLst/>
            </a:prstGeom>
            <a:noFill/>
          </p:spPr>
          <p:txBody>
            <a:bodyPr wrap="square" rtlCol="0">
              <a:spAutoFit/>
            </a:bodyPr>
            <a:lstStyle/>
            <a:p>
              <a:pPr algn="ctr"/>
              <a:r>
                <a:rPr lang="en-GB" dirty="0" smtClean="0"/>
                <a:t>Pooling</a:t>
              </a:r>
            </a:p>
          </p:txBody>
        </p:sp>
        <p:cxnSp>
          <p:nvCxnSpPr>
            <p:cNvPr id="36" name="Straight Connector 35"/>
            <p:cNvCxnSpPr/>
            <p:nvPr/>
          </p:nvCxnSpPr>
          <p:spPr>
            <a:xfrm rot="16200000" flipV="1">
              <a:off x="5489642" y="3677889"/>
              <a:ext cx="754494" cy="250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flipH="1" flipV="1">
              <a:off x="5871487" y="4378674"/>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8119488" y="5462136"/>
              <a:ext cx="989016" cy="369332"/>
            </a:xfrm>
            <a:prstGeom prst="rect">
              <a:avLst/>
            </a:prstGeom>
            <a:noFill/>
          </p:spPr>
          <p:txBody>
            <a:bodyPr wrap="square" rtlCol="0">
              <a:spAutoFit/>
            </a:bodyPr>
            <a:lstStyle/>
            <a:p>
              <a:pPr algn="ctr"/>
              <a:r>
                <a:rPr lang="en-GB" dirty="0" smtClean="0"/>
                <a:t>Donate</a:t>
              </a:r>
            </a:p>
          </p:txBody>
        </p:sp>
        <p:cxnSp>
          <p:nvCxnSpPr>
            <p:cNvPr id="39" name="Straight Connector 38"/>
            <p:cNvCxnSpPr/>
            <p:nvPr/>
          </p:nvCxnSpPr>
          <p:spPr>
            <a:xfrm rot="5400000" flipH="1" flipV="1">
              <a:off x="7527671" y="4375477"/>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grpSp>
      <p:sp>
        <p:nvSpPr>
          <p:cNvPr id="40" name="Rectangle 9"/>
          <p:cNvSpPr txBox="1">
            <a:spLocks noChangeArrowheads="1"/>
          </p:cNvSpPr>
          <p:nvPr/>
        </p:nvSpPr>
        <p:spPr bwMode="auto">
          <a:xfrm>
            <a:off x="2832668" y="1207087"/>
            <a:ext cx="5977766" cy="628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69875" marR="0" lvl="0" indent="3175" algn="r" defTabSz="914400" rtl="0" eaLnBrk="1" fontAlgn="base" latinLnBrk="0" hangingPunct="1">
              <a:lnSpc>
                <a:spcPct val="100000"/>
              </a:lnSpc>
              <a:spcBef>
                <a:spcPct val="20000"/>
              </a:spcBef>
              <a:spcAft>
                <a:spcPct val="0"/>
              </a:spcAft>
              <a:buClrTx/>
              <a:buSzTx/>
              <a:buFontTx/>
              <a:buNone/>
              <a:tabLst/>
              <a:defRPr/>
            </a:pPr>
            <a:r>
              <a:rPr kumimoji="0" lang="en-GB" sz="2600" b="1" i="0" strike="noStrike" kern="0" cap="none" spc="0" normalizeH="0" noProof="0" dirty="0" smtClean="0">
                <a:ln>
                  <a:noFill/>
                </a:ln>
                <a:solidFill>
                  <a:schemeClr val="tx1"/>
                </a:solidFill>
                <a:effectLst/>
                <a:uLnTx/>
                <a:uFillTx/>
                <a:latin typeface="+mn-lt"/>
                <a:ea typeface="+mn-ea"/>
                <a:cs typeface="+mn-cs"/>
              </a:rPr>
              <a:t>Most obvious not necessarily</a:t>
            </a:r>
          </a:p>
          <a:p>
            <a:pPr marL="269875" marR="0" lvl="0" indent="3175" algn="r" defTabSz="914400" rtl="0" eaLnBrk="1" fontAlgn="base" latinLnBrk="0" hangingPunct="1">
              <a:lnSpc>
                <a:spcPct val="100000"/>
              </a:lnSpc>
              <a:spcBef>
                <a:spcPts val="0"/>
              </a:spcBef>
              <a:spcAft>
                <a:spcPct val="0"/>
              </a:spcAft>
              <a:buClrTx/>
              <a:buSzTx/>
              <a:buFontTx/>
              <a:buNone/>
              <a:tabLst/>
              <a:defRPr/>
            </a:pPr>
            <a:r>
              <a:rPr kumimoji="0" lang="en-GB" sz="2600" b="1" i="0" strike="noStrike" kern="0" cap="none" spc="0" normalizeH="0" noProof="0" dirty="0" smtClean="0">
                <a:ln>
                  <a:noFill/>
                </a:ln>
                <a:solidFill>
                  <a:schemeClr val="tx1"/>
                </a:solidFill>
                <a:effectLst/>
                <a:uLnTx/>
                <a:uFillTx/>
                <a:latin typeface="+mn-lt"/>
                <a:ea typeface="+mn-ea"/>
                <a:cs typeface="+mn-cs"/>
              </a:rPr>
              <a:t>the most successful</a:t>
            </a:r>
            <a:endParaRPr kumimoji="0" lang="en-GB" sz="2600" b="1" i="0" strike="noStrike" kern="0" cap="none" spc="0" normalizeH="0" baseline="0" noProof="0" dirty="0" smtClean="0">
              <a:ln>
                <a:noFill/>
              </a:ln>
              <a:solidFill>
                <a:schemeClr val="tx1"/>
              </a:solidFill>
              <a:effectLst/>
              <a:uLnTx/>
              <a:uFillTx/>
              <a:latin typeface="+mn-lt"/>
              <a:ea typeface="+mn-ea"/>
              <a:cs typeface="+mn-cs"/>
            </a:endParaRPr>
          </a:p>
        </p:txBody>
      </p:sp>
      <p:sp>
        <p:nvSpPr>
          <p:cNvPr id="41" name="TextBox 40"/>
          <p:cNvSpPr txBox="1"/>
          <p:nvPr/>
        </p:nvSpPr>
        <p:spPr>
          <a:xfrm>
            <a:off x="5927834" y="4686891"/>
            <a:ext cx="3087563" cy="2092881"/>
          </a:xfrm>
          <a:prstGeom prst="rect">
            <a:avLst/>
          </a:prstGeom>
          <a:solidFill>
            <a:schemeClr val="bg1"/>
          </a:solidFill>
        </p:spPr>
        <p:txBody>
          <a:bodyPr wrap="square" rtlCol="0">
            <a:spAutoFit/>
          </a:bodyPr>
          <a:lstStyle/>
          <a:p>
            <a:pPr algn="ctr"/>
            <a:endParaRPr lang="en-GB" sz="2600" b="1" dirty="0" smtClean="0"/>
          </a:p>
          <a:p>
            <a:pPr algn="ctr"/>
            <a:r>
              <a:rPr lang="en-GB" sz="2600" b="1" dirty="0" smtClean="0"/>
              <a:t>… and structure the IP portfolio accordingly</a:t>
            </a:r>
          </a:p>
          <a:p>
            <a:pPr algn="ctr"/>
            <a:endParaRPr lang="en-GB" sz="26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9"/>
          <p:cNvSpPr>
            <a:spLocks noGrp="1" noChangeArrowheads="1"/>
          </p:cNvSpPr>
          <p:nvPr>
            <p:ph type="body" idx="1"/>
          </p:nvPr>
        </p:nvSpPr>
        <p:spPr>
          <a:xfrm>
            <a:off x="421372" y="1492144"/>
            <a:ext cx="8422377" cy="1701425"/>
          </a:xfrm>
        </p:spPr>
        <p:txBody>
          <a:bodyPr/>
          <a:lstStyle/>
          <a:p>
            <a:pPr indent="3175" algn="just" eaLnBrk="1" hangingPunct="1">
              <a:buNone/>
            </a:pPr>
            <a:r>
              <a:rPr lang="en-GB" dirty="0" smtClean="0">
                <a:solidFill>
                  <a:schemeClr val="tx1"/>
                </a:solidFill>
              </a:rPr>
              <a:t>			</a:t>
            </a:r>
            <a:r>
              <a:rPr lang="en-GB" b="1" dirty="0" smtClean="0">
                <a:solidFill>
                  <a:schemeClr val="tx1"/>
                </a:solidFill>
              </a:rPr>
              <a:t>Illustration: Xaar plc</a:t>
            </a:r>
          </a:p>
          <a:p>
            <a:pPr algn="just" eaLnBrk="1" hangingPunct="1">
              <a:buNone/>
            </a:pPr>
            <a:endParaRPr lang="en-GB" sz="1600" dirty="0" smtClean="0">
              <a:solidFill>
                <a:schemeClr val="tx1"/>
              </a:solidFill>
            </a:endParaRPr>
          </a:p>
          <a:p>
            <a:pPr marL="0" indent="0" algn="just">
              <a:buNone/>
            </a:pPr>
            <a:r>
              <a:rPr lang="en-GB" sz="2400" dirty="0" smtClean="0">
                <a:solidFill>
                  <a:schemeClr val="tx1"/>
                </a:solidFill>
              </a:rPr>
              <a:t>Analysed by Credit Suisse First Boston in 1999:</a:t>
            </a:r>
          </a:p>
          <a:p>
            <a:pPr marL="0" indent="0" algn="just">
              <a:buNone/>
            </a:pPr>
            <a:endParaRPr lang="en-GB" sz="1600" i="1" dirty="0" smtClean="0">
              <a:solidFill>
                <a:schemeClr val="tx1"/>
              </a:solidFill>
            </a:endParaRPr>
          </a:p>
          <a:p>
            <a:pPr marL="0" indent="0" algn="just">
              <a:buNone/>
            </a:pPr>
            <a:endParaRPr lang="en-GB" sz="1600" i="1" dirty="0" smtClean="0">
              <a:solidFill>
                <a:schemeClr val="tx1"/>
              </a:solidFill>
            </a:endParaRPr>
          </a:p>
          <a:p>
            <a:pPr marL="0" indent="0" algn="just">
              <a:buNone/>
            </a:pPr>
            <a:endParaRPr lang="en-GB" sz="1600" i="1" dirty="0" smtClean="0">
              <a:solidFill>
                <a:schemeClr val="tx1"/>
              </a:solidFill>
            </a:endParaRPr>
          </a:p>
          <a:p>
            <a:pPr marL="0" indent="0" algn="just">
              <a:buNone/>
            </a:pPr>
            <a:endParaRPr lang="en-GB" sz="1600" i="1" dirty="0" smtClean="0">
              <a:solidFill>
                <a:schemeClr val="tx1"/>
              </a:solidFill>
            </a:endParaRPr>
          </a:p>
          <a:p>
            <a:pPr marL="0" indent="0" algn="just">
              <a:buNone/>
            </a:pPr>
            <a:endParaRPr lang="en-GB" sz="1600" i="1" dirty="0" smtClean="0">
              <a:solidFill>
                <a:schemeClr val="tx1"/>
              </a:solidFill>
            </a:endParaRPr>
          </a:p>
          <a:p>
            <a:pPr marL="0" indent="0" algn="just">
              <a:buNone/>
            </a:pPr>
            <a:endParaRPr lang="en-GB" sz="1600" i="1" dirty="0" smtClean="0">
              <a:solidFill>
                <a:schemeClr val="tx1"/>
              </a:solidFill>
            </a:endParaRPr>
          </a:p>
          <a:p>
            <a:pPr marL="0" indent="0" algn="just">
              <a:buNone/>
            </a:pPr>
            <a:endParaRPr lang="en-GB" sz="1600" i="1" dirty="0" smtClean="0">
              <a:solidFill>
                <a:schemeClr val="tx1"/>
              </a:solidFill>
            </a:endParaRPr>
          </a:p>
          <a:p>
            <a:pPr marL="0" indent="0" algn="just">
              <a:buNone/>
            </a:pPr>
            <a:endParaRPr lang="en-GB" sz="1600" i="1" dirty="0" smtClean="0">
              <a:solidFill>
                <a:schemeClr val="tx1"/>
              </a:solidFill>
            </a:endParaRPr>
          </a:p>
          <a:p>
            <a:pPr marL="0" indent="0" algn="just">
              <a:buNone/>
            </a:pPr>
            <a:endParaRPr lang="en-GB" sz="1600" i="1" dirty="0" smtClean="0">
              <a:solidFill>
                <a:schemeClr val="tx1"/>
              </a:solidFill>
            </a:endParaRPr>
          </a:p>
          <a:p>
            <a:pPr marL="0" indent="0" algn="just">
              <a:buNone/>
            </a:pPr>
            <a:endParaRPr lang="en-GB" sz="1600" i="1" dirty="0" smtClean="0">
              <a:solidFill>
                <a:schemeClr val="tx1"/>
              </a:solidFill>
            </a:endParaRPr>
          </a:p>
          <a:p>
            <a:pPr marL="0" indent="0" algn="r">
              <a:buNone/>
            </a:pPr>
            <a:r>
              <a:rPr lang="en-GB" sz="1600" dirty="0" smtClean="0">
                <a:solidFill>
                  <a:schemeClr val="tx1"/>
                </a:solidFill>
              </a:rPr>
              <a:t> Report “Technology Licensing: Intellectual property rights and wrongs”</a:t>
            </a:r>
          </a:p>
          <a:p>
            <a:pPr marL="0" indent="0" algn="r">
              <a:buNone/>
            </a:pPr>
            <a:r>
              <a:rPr lang="en-GB" sz="1600" dirty="0" smtClean="0">
                <a:solidFill>
                  <a:schemeClr val="tx1"/>
                </a:solidFill>
              </a:rPr>
              <a:t>Credit Suisse First Boston (Europe) Ltd, October 1999</a:t>
            </a:r>
          </a:p>
        </p:txBody>
      </p:sp>
      <p:sp>
        <p:nvSpPr>
          <p:cNvPr id="4" name="TextBox 3"/>
          <p:cNvSpPr txBox="1"/>
          <p:nvPr/>
        </p:nvSpPr>
        <p:spPr>
          <a:xfrm>
            <a:off x="7257" y="6471096"/>
            <a:ext cx="2148997" cy="276999"/>
          </a:xfrm>
          <a:prstGeom prst="rect">
            <a:avLst/>
          </a:prstGeom>
          <a:noFill/>
        </p:spPr>
        <p:txBody>
          <a:bodyPr wrap="square" rtlCol="0">
            <a:spAutoFit/>
          </a:bodyPr>
          <a:lstStyle/>
          <a:p>
            <a:r>
              <a:rPr lang="en-GB" sz="1200" dirty="0" smtClean="0">
                <a:solidFill>
                  <a:srgbClr val="5F5F5F"/>
                </a:solidFill>
              </a:rPr>
              <a:t>© IP Hartwell 2010</a:t>
            </a:r>
            <a:endParaRPr lang="en-GB" sz="1200" dirty="0">
              <a:solidFill>
                <a:srgbClr val="5F5F5F"/>
              </a:solidFill>
            </a:endParaRPr>
          </a:p>
        </p:txBody>
      </p:sp>
      <p:sp>
        <p:nvSpPr>
          <p:cNvPr id="6" name="Rectangle 8"/>
          <p:cNvSpPr>
            <a:spLocks noGrp="1" noChangeArrowheads="1"/>
          </p:cNvSpPr>
          <p:nvPr>
            <p:ph type="title"/>
          </p:nvPr>
        </p:nvSpPr>
        <p:spPr>
          <a:xfrm>
            <a:off x="146050" y="131763"/>
            <a:ext cx="4206875" cy="1143000"/>
          </a:xfrm>
        </p:spPr>
        <p:txBody>
          <a:bodyPr/>
          <a:lstStyle/>
          <a:p>
            <a:pPr eaLnBrk="1" hangingPunct="1"/>
            <a:r>
              <a:rPr lang="en-GB" dirty="0" smtClean="0"/>
              <a:t>Strategic Use of Intellectual Property for</a:t>
            </a:r>
            <a:br>
              <a:rPr lang="en-GB" dirty="0" smtClean="0"/>
            </a:br>
            <a:r>
              <a:rPr lang="en-GB" dirty="0" smtClean="0"/>
              <a:t>Business Growth</a:t>
            </a:r>
          </a:p>
        </p:txBody>
      </p:sp>
      <p:sp>
        <p:nvSpPr>
          <p:cNvPr id="5" name="Rectangle 9"/>
          <p:cNvSpPr txBox="1">
            <a:spLocks noChangeArrowheads="1"/>
          </p:cNvSpPr>
          <p:nvPr/>
        </p:nvSpPr>
        <p:spPr bwMode="auto">
          <a:xfrm>
            <a:off x="672357" y="3214993"/>
            <a:ext cx="7642328" cy="1701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69875" marR="0" lvl="0" indent="3175" algn="just" defTabSz="914400" rtl="0" eaLnBrk="1" fontAlgn="base" latinLnBrk="0" hangingPunct="1">
              <a:lnSpc>
                <a:spcPct val="100000"/>
              </a:lnSpc>
              <a:spcBef>
                <a:spcPct val="20000"/>
              </a:spcBef>
              <a:spcAft>
                <a:spcPct val="0"/>
              </a:spcAft>
              <a:buClrTx/>
              <a:buSzTx/>
              <a:buFontTx/>
              <a:buNone/>
              <a:tabLst/>
              <a:defRPr/>
            </a:pPr>
            <a:r>
              <a:rPr kumimoji="0" lang="en-GB" sz="2400" b="0" i="1" u="none" strike="noStrike" kern="0" cap="none" spc="0" normalizeH="0" baseline="0" noProof="0" dirty="0" smtClean="0">
                <a:ln>
                  <a:noFill/>
                </a:ln>
                <a:solidFill>
                  <a:schemeClr val="tx1"/>
                </a:solidFill>
                <a:effectLst/>
                <a:uLnTx/>
                <a:uFillTx/>
                <a:latin typeface="+mn-lt"/>
                <a:ea typeface="+mn-ea"/>
                <a:cs typeface="+mn-cs"/>
              </a:rPr>
              <a:t>“The company is both an IP licensing and a product sales company, active in the ink-jet printing device market. We believe there are significant growth opportunities for Xaar in the office equipment market and … the fragmented industrial printing sector”</a:t>
            </a:r>
            <a:endParaRPr kumimoji="0" lang="en-GB" sz="24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Up Arrow 39"/>
          <p:cNvSpPr/>
          <p:nvPr/>
        </p:nvSpPr>
        <p:spPr>
          <a:xfrm>
            <a:off x="4640409" y="3322140"/>
            <a:ext cx="183840" cy="1155268"/>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7" name="Up Arrow 116"/>
          <p:cNvSpPr/>
          <p:nvPr/>
        </p:nvSpPr>
        <p:spPr>
          <a:xfrm>
            <a:off x="1306290" y="3327399"/>
            <a:ext cx="769256" cy="1868715"/>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Up Arrow 49"/>
          <p:cNvSpPr/>
          <p:nvPr/>
        </p:nvSpPr>
        <p:spPr>
          <a:xfrm>
            <a:off x="5450466" y="3286233"/>
            <a:ext cx="855738" cy="2152869"/>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7257" y="6471096"/>
            <a:ext cx="2148997" cy="276999"/>
          </a:xfrm>
          <a:prstGeom prst="rect">
            <a:avLst/>
          </a:prstGeom>
          <a:noFill/>
        </p:spPr>
        <p:txBody>
          <a:bodyPr wrap="square" rtlCol="0">
            <a:spAutoFit/>
          </a:bodyPr>
          <a:lstStyle/>
          <a:p>
            <a:r>
              <a:rPr lang="en-GB" sz="1200" dirty="0" smtClean="0">
                <a:solidFill>
                  <a:srgbClr val="5F5F5F"/>
                </a:solidFill>
              </a:rPr>
              <a:t>© IP Hartwell 2010</a:t>
            </a:r>
            <a:endParaRPr lang="en-GB" sz="1200" dirty="0">
              <a:solidFill>
                <a:srgbClr val="5F5F5F"/>
              </a:solidFill>
            </a:endParaRPr>
          </a:p>
        </p:txBody>
      </p:sp>
      <p:sp>
        <p:nvSpPr>
          <p:cNvPr id="6" name="Rectangle 8"/>
          <p:cNvSpPr>
            <a:spLocks noGrp="1" noChangeArrowheads="1"/>
          </p:cNvSpPr>
          <p:nvPr>
            <p:ph type="title"/>
          </p:nvPr>
        </p:nvSpPr>
        <p:spPr>
          <a:xfrm>
            <a:off x="146050" y="131763"/>
            <a:ext cx="4206875" cy="1143000"/>
          </a:xfrm>
        </p:spPr>
        <p:txBody>
          <a:bodyPr/>
          <a:lstStyle/>
          <a:p>
            <a:pPr eaLnBrk="1" hangingPunct="1"/>
            <a:r>
              <a:rPr lang="en-GB" dirty="0" smtClean="0"/>
              <a:t>Strategic Use of Intellectual Property for</a:t>
            </a:r>
            <a:br>
              <a:rPr lang="en-GB" dirty="0" smtClean="0"/>
            </a:br>
            <a:r>
              <a:rPr lang="en-GB" dirty="0" smtClean="0"/>
              <a:t>Business Growth</a:t>
            </a:r>
          </a:p>
        </p:txBody>
      </p:sp>
      <p:grpSp>
        <p:nvGrpSpPr>
          <p:cNvPr id="2" name="Group 6"/>
          <p:cNvGrpSpPr/>
          <p:nvPr/>
        </p:nvGrpSpPr>
        <p:grpSpPr>
          <a:xfrm>
            <a:off x="50680" y="2395923"/>
            <a:ext cx="9057824" cy="3709285"/>
            <a:chOff x="50680" y="2395923"/>
            <a:chExt cx="9057824" cy="3709285"/>
          </a:xfrm>
        </p:grpSpPr>
        <p:cxnSp>
          <p:nvCxnSpPr>
            <p:cNvPr id="8" name="Straight Connector 7"/>
            <p:cNvCxnSpPr/>
            <p:nvPr/>
          </p:nvCxnSpPr>
          <p:spPr>
            <a:xfrm flipV="1">
              <a:off x="611560" y="3275341"/>
              <a:ext cx="7809875" cy="14998"/>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1084994" y="2855618"/>
              <a:ext cx="869430" cy="0"/>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0680" y="2531195"/>
              <a:ext cx="1514007" cy="646331"/>
            </a:xfrm>
            <a:prstGeom prst="rect">
              <a:avLst/>
            </a:prstGeom>
            <a:noFill/>
          </p:spPr>
          <p:txBody>
            <a:bodyPr wrap="square" rtlCol="0">
              <a:spAutoFit/>
            </a:bodyPr>
            <a:lstStyle/>
            <a:p>
              <a:pPr algn="ctr"/>
              <a:r>
                <a:rPr lang="en-GB" dirty="0" smtClean="0"/>
                <a:t>SUPPRESS</a:t>
              </a:r>
            </a:p>
            <a:p>
              <a:pPr algn="ctr"/>
              <a:r>
                <a:rPr lang="en-GB" dirty="0" smtClean="0"/>
                <a:t>IP</a:t>
              </a:r>
              <a:endParaRPr lang="en-GB" dirty="0"/>
            </a:p>
          </p:txBody>
        </p:sp>
        <p:sp>
          <p:nvSpPr>
            <p:cNvPr id="11" name="TextBox 10"/>
            <p:cNvSpPr txBox="1"/>
            <p:nvPr/>
          </p:nvSpPr>
          <p:spPr>
            <a:xfrm>
              <a:off x="1866978" y="2533695"/>
              <a:ext cx="1811322" cy="646331"/>
            </a:xfrm>
            <a:prstGeom prst="rect">
              <a:avLst/>
            </a:prstGeom>
            <a:noFill/>
          </p:spPr>
          <p:txBody>
            <a:bodyPr wrap="square" rtlCol="0">
              <a:spAutoFit/>
            </a:bodyPr>
            <a:lstStyle/>
            <a:p>
              <a:pPr algn="ctr"/>
              <a:r>
                <a:rPr lang="en-GB" dirty="0" smtClean="0"/>
                <a:t>MONOPOLISE</a:t>
              </a:r>
            </a:p>
            <a:p>
              <a:pPr algn="ctr"/>
              <a:r>
                <a:rPr lang="en-GB" dirty="0" smtClean="0"/>
                <a:t>IP</a:t>
              </a:r>
              <a:endParaRPr lang="en-GB" dirty="0"/>
            </a:p>
          </p:txBody>
        </p:sp>
        <p:sp>
          <p:nvSpPr>
            <p:cNvPr id="12" name="TextBox 11"/>
            <p:cNvSpPr txBox="1"/>
            <p:nvPr/>
          </p:nvSpPr>
          <p:spPr>
            <a:xfrm>
              <a:off x="5055411" y="2536195"/>
              <a:ext cx="1376600" cy="646331"/>
            </a:xfrm>
            <a:prstGeom prst="rect">
              <a:avLst/>
            </a:prstGeom>
            <a:noFill/>
          </p:spPr>
          <p:txBody>
            <a:bodyPr wrap="square" rtlCol="0">
              <a:spAutoFit/>
            </a:bodyPr>
            <a:lstStyle/>
            <a:p>
              <a:pPr algn="ctr"/>
              <a:r>
                <a:rPr lang="en-GB" dirty="0" smtClean="0"/>
                <a:t>LICENSE</a:t>
              </a:r>
            </a:p>
            <a:p>
              <a:pPr algn="ctr"/>
              <a:r>
                <a:rPr lang="en-GB" dirty="0" smtClean="0"/>
                <a:t>IP</a:t>
              </a:r>
              <a:endParaRPr lang="en-GB" dirty="0"/>
            </a:p>
          </p:txBody>
        </p:sp>
        <p:sp>
          <p:nvSpPr>
            <p:cNvPr id="13" name="TextBox 12"/>
            <p:cNvSpPr txBox="1"/>
            <p:nvPr/>
          </p:nvSpPr>
          <p:spPr>
            <a:xfrm>
              <a:off x="7308304" y="2537353"/>
              <a:ext cx="1376600" cy="646331"/>
            </a:xfrm>
            <a:prstGeom prst="rect">
              <a:avLst/>
            </a:prstGeom>
            <a:noFill/>
          </p:spPr>
          <p:txBody>
            <a:bodyPr wrap="square" rtlCol="0">
              <a:spAutoFit/>
            </a:bodyPr>
            <a:lstStyle/>
            <a:p>
              <a:pPr algn="ctr"/>
              <a:r>
                <a:rPr lang="en-GB" dirty="0" smtClean="0"/>
                <a:t>SELL</a:t>
              </a:r>
            </a:p>
            <a:p>
              <a:pPr algn="ctr"/>
              <a:r>
                <a:rPr lang="en-GB" dirty="0" smtClean="0"/>
                <a:t>IP</a:t>
              </a:r>
              <a:endParaRPr lang="en-GB" dirty="0"/>
            </a:p>
          </p:txBody>
        </p:sp>
        <p:cxnSp>
          <p:nvCxnSpPr>
            <p:cNvPr id="14" name="Straight Connector 13"/>
            <p:cNvCxnSpPr/>
            <p:nvPr/>
          </p:nvCxnSpPr>
          <p:spPr>
            <a:xfrm rot="5400000" flipH="1" flipV="1">
              <a:off x="3665774" y="2843128"/>
              <a:ext cx="869430" cy="0"/>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6945597" y="2830638"/>
              <a:ext cx="869430" cy="0"/>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1270316" y="3742528"/>
              <a:ext cx="869430" cy="0"/>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943040" y="4194717"/>
              <a:ext cx="1524000" cy="369332"/>
            </a:xfrm>
            <a:prstGeom prst="rect">
              <a:avLst/>
            </a:prstGeom>
            <a:noFill/>
          </p:spPr>
          <p:txBody>
            <a:bodyPr wrap="square" rtlCol="0">
              <a:spAutoFit/>
            </a:bodyPr>
            <a:lstStyle/>
            <a:p>
              <a:pPr algn="ctr"/>
              <a:r>
                <a:rPr lang="en-GB" dirty="0" smtClean="0"/>
                <a:t>Manufacture</a:t>
              </a:r>
              <a:endParaRPr lang="en-GB" dirty="0"/>
            </a:p>
          </p:txBody>
        </p:sp>
        <p:cxnSp>
          <p:nvCxnSpPr>
            <p:cNvPr id="18" name="Straight Connector 17"/>
            <p:cNvCxnSpPr/>
            <p:nvPr/>
          </p:nvCxnSpPr>
          <p:spPr>
            <a:xfrm rot="5400000" flipH="1" flipV="1">
              <a:off x="1902402" y="396489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799970" y="4646917"/>
              <a:ext cx="1524000" cy="646331"/>
            </a:xfrm>
            <a:prstGeom prst="rect">
              <a:avLst/>
            </a:prstGeom>
            <a:noFill/>
          </p:spPr>
          <p:txBody>
            <a:bodyPr wrap="square" rtlCol="0">
              <a:spAutoFit/>
            </a:bodyPr>
            <a:lstStyle/>
            <a:p>
              <a:pPr algn="ctr"/>
              <a:r>
                <a:rPr lang="en-GB" dirty="0" smtClean="0"/>
                <a:t>Contract</a:t>
              </a:r>
            </a:p>
            <a:p>
              <a:pPr algn="ctr"/>
              <a:r>
                <a:rPr lang="en-GB" dirty="0" smtClean="0"/>
                <a:t>Manufacture</a:t>
              </a:r>
              <a:endParaRPr lang="en-GB" dirty="0"/>
            </a:p>
          </p:txBody>
        </p:sp>
        <p:sp>
          <p:nvSpPr>
            <p:cNvPr id="20" name="TextBox 19"/>
            <p:cNvSpPr txBox="1"/>
            <p:nvPr/>
          </p:nvSpPr>
          <p:spPr>
            <a:xfrm>
              <a:off x="3976020" y="4664407"/>
              <a:ext cx="1524000" cy="646331"/>
            </a:xfrm>
            <a:prstGeom prst="rect">
              <a:avLst/>
            </a:prstGeom>
            <a:noFill/>
          </p:spPr>
          <p:txBody>
            <a:bodyPr wrap="square" rtlCol="0">
              <a:spAutoFit/>
            </a:bodyPr>
            <a:lstStyle/>
            <a:p>
              <a:pPr algn="ctr"/>
              <a:r>
                <a:rPr lang="en-GB" dirty="0" smtClean="0"/>
                <a:t>Joint</a:t>
              </a:r>
            </a:p>
            <a:p>
              <a:pPr algn="ctr"/>
              <a:r>
                <a:rPr lang="en-GB" dirty="0" smtClean="0"/>
                <a:t>Venture</a:t>
              </a:r>
              <a:endParaRPr lang="en-GB" dirty="0"/>
            </a:p>
          </p:txBody>
        </p:sp>
        <p:sp>
          <p:nvSpPr>
            <p:cNvPr id="21" name="TextBox 20"/>
            <p:cNvSpPr txBox="1"/>
            <p:nvPr/>
          </p:nvSpPr>
          <p:spPr>
            <a:xfrm>
              <a:off x="3271490" y="4079797"/>
              <a:ext cx="1524000" cy="646331"/>
            </a:xfrm>
            <a:prstGeom prst="rect">
              <a:avLst/>
            </a:prstGeom>
            <a:noFill/>
          </p:spPr>
          <p:txBody>
            <a:bodyPr wrap="square" rtlCol="0">
              <a:spAutoFit/>
            </a:bodyPr>
            <a:lstStyle/>
            <a:p>
              <a:pPr algn="ctr"/>
              <a:r>
                <a:rPr lang="en-GB" dirty="0" smtClean="0"/>
                <a:t>Cross</a:t>
              </a:r>
            </a:p>
            <a:p>
              <a:pPr algn="ctr"/>
              <a:r>
                <a:rPr lang="en-GB" dirty="0" smtClean="0"/>
                <a:t>Licence</a:t>
              </a:r>
              <a:endParaRPr lang="en-GB" dirty="0"/>
            </a:p>
          </p:txBody>
        </p:sp>
        <p:cxnSp>
          <p:nvCxnSpPr>
            <p:cNvPr id="22" name="Straight Connector 21"/>
            <p:cNvCxnSpPr/>
            <p:nvPr/>
          </p:nvCxnSpPr>
          <p:spPr>
            <a:xfrm rot="16200000" flipV="1">
              <a:off x="3654989" y="3686305"/>
              <a:ext cx="754494" cy="250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4078452" y="395240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183472" y="5450229"/>
              <a:ext cx="1524000" cy="646331"/>
            </a:xfrm>
            <a:prstGeom prst="rect">
              <a:avLst/>
            </a:prstGeom>
            <a:noFill/>
          </p:spPr>
          <p:txBody>
            <a:bodyPr wrap="square" rtlCol="0">
              <a:spAutoFit/>
            </a:bodyPr>
            <a:lstStyle/>
            <a:p>
              <a:pPr algn="ctr"/>
              <a:r>
                <a:rPr lang="en-GB" dirty="0" smtClean="0"/>
                <a:t>Exclusive</a:t>
              </a:r>
            </a:p>
            <a:p>
              <a:pPr algn="ctr"/>
              <a:r>
                <a:rPr lang="en-GB" dirty="0" smtClean="0"/>
                <a:t>Licence</a:t>
              </a:r>
              <a:endParaRPr lang="en-GB" dirty="0"/>
            </a:p>
          </p:txBody>
        </p:sp>
        <p:sp>
          <p:nvSpPr>
            <p:cNvPr id="25" name="TextBox 24"/>
            <p:cNvSpPr txBox="1"/>
            <p:nvPr/>
          </p:nvSpPr>
          <p:spPr>
            <a:xfrm>
              <a:off x="5031344" y="4090216"/>
              <a:ext cx="1678939" cy="646331"/>
            </a:xfrm>
            <a:prstGeom prst="rect">
              <a:avLst/>
            </a:prstGeom>
            <a:noFill/>
          </p:spPr>
          <p:txBody>
            <a:bodyPr wrap="square" rtlCol="0">
              <a:spAutoFit/>
            </a:bodyPr>
            <a:lstStyle/>
            <a:p>
              <a:pPr algn="ctr"/>
              <a:r>
                <a:rPr lang="en-GB" dirty="0" smtClean="0"/>
                <a:t>Non-Exclusive</a:t>
              </a:r>
            </a:p>
            <a:p>
              <a:pPr algn="ctr"/>
              <a:r>
                <a:rPr lang="en-GB" dirty="0" smtClean="0"/>
                <a:t>Licence</a:t>
              </a:r>
              <a:endParaRPr lang="en-GB" dirty="0"/>
            </a:p>
          </p:txBody>
        </p:sp>
        <p:cxnSp>
          <p:nvCxnSpPr>
            <p:cNvPr id="26" name="Straight Connector 25"/>
            <p:cNvCxnSpPr/>
            <p:nvPr/>
          </p:nvCxnSpPr>
          <p:spPr>
            <a:xfrm rot="16200000" flipV="1">
              <a:off x="7145826" y="3676315"/>
              <a:ext cx="754494" cy="250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642410" y="4652632"/>
              <a:ext cx="1524000" cy="646331"/>
            </a:xfrm>
            <a:prstGeom prst="rect">
              <a:avLst/>
            </a:prstGeom>
            <a:noFill/>
          </p:spPr>
          <p:txBody>
            <a:bodyPr wrap="square" rtlCol="0">
              <a:spAutoFit/>
            </a:bodyPr>
            <a:lstStyle/>
            <a:p>
              <a:pPr algn="ctr"/>
              <a:r>
                <a:rPr lang="en-GB" dirty="0" smtClean="0"/>
                <a:t>Sole</a:t>
              </a:r>
            </a:p>
            <a:p>
              <a:pPr algn="ctr"/>
              <a:r>
                <a:rPr lang="en-GB" dirty="0" smtClean="0"/>
                <a:t>Licence</a:t>
              </a:r>
              <a:endParaRPr lang="en-GB" dirty="0"/>
            </a:p>
          </p:txBody>
        </p:sp>
        <p:cxnSp>
          <p:nvCxnSpPr>
            <p:cNvPr id="28" name="Straight Connector 27"/>
            <p:cNvCxnSpPr/>
            <p:nvPr/>
          </p:nvCxnSpPr>
          <p:spPr>
            <a:xfrm rot="5400000" flipH="1" flipV="1">
              <a:off x="5744842" y="395490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407081" y="5458877"/>
              <a:ext cx="2038662" cy="646331"/>
            </a:xfrm>
            <a:prstGeom prst="rect">
              <a:avLst/>
            </a:prstGeom>
            <a:noFill/>
          </p:spPr>
          <p:txBody>
            <a:bodyPr wrap="square" rtlCol="0">
              <a:spAutoFit/>
            </a:bodyPr>
            <a:lstStyle/>
            <a:p>
              <a:pPr algn="ctr"/>
              <a:r>
                <a:rPr lang="en-GB" dirty="0" smtClean="0"/>
                <a:t>Mutually-Assured Destruction</a:t>
              </a:r>
              <a:endParaRPr lang="en-GB" dirty="0"/>
            </a:p>
          </p:txBody>
        </p:sp>
        <p:cxnSp>
          <p:nvCxnSpPr>
            <p:cNvPr id="30" name="Straight Connector 29"/>
            <p:cNvCxnSpPr>
              <a:stCxn id="29" idx="0"/>
            </p:cNvCxnSpPr>
            <p:nvPr/>
          </p:nvCxnSpPr>
          <p:spPr>
            <a:xfrm rot="5400000" flipH="1" flipV="1">
              <a:off x="2349634" y="4382099"/>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919415" y="4093984"/>
              <a:ext cx="1201613" cy="369332"/>
            </a:xfrm>
            <a:prstGeom prst="rect">
              <a:avLst/>
            </a:prstGeom>
            <a:noFill/>
          </p:spPr>
          <p:txBody>
            <a:bodyPr wrap="square" rtlCol="0">
              <a:spAutoFit/>
            </a:bodyPr>
            <a:lstStyle/>
            <a:p>
              <a:pPr algn="ctr"/>
              <a:r>
                <a:rPr lang="en-GB" dirty="0" smtClean="0"/>
                <a:t>Securitize</a:t>
              </a:r>
              <a:endParaRPr lang="en-GB" dirty="0"/>
            </a:p>
          </p:txBody>
        </p:sp>
        <p:cxnSp>
          <p:nvCxnSpPr>
            <p:cNvPr id="32" name="Straight Connector 31"/>
            <p:cNvCxnSpPr/>
            <p:nvPr/>
          </p:nvCxnSpPr>
          <p:spPr>
            <a:xfrm rot="5400000" flipH="1" flipV="1">
              <a:off x="7440833" y="3972396"/>
              <a:ext cx="1314139" cy="497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7728520" y="4683696"/>
              <a:ext cx="731912" cy="369332"/>
            </a:xfrm>
            <a:prstGeom prst="rect">
              <a:avLst/>
            </a:prstGeom>
            <a:noFill/>
          </p:spPr>
          <p:txBody>
            <a:bodyPr wrap="square" rtlCol="0">
              <a:spAutoFit/>
            </a:bodyPr>
            <a:lstStyle/>
            <a:p>
              <a:pPr algn="ctr"/>
              <a:r>
                <a:rPr lang="en-GB" dirty="0" smtClean="0"/>
                <a:t>Sale</a:t>
              </a:r>
              <a:endParaRPr lang="en-GB" dirty="0"/>
            </a:p>
          </p:txBody>
        </p:sp>
        <p:cxnSp>
          <p:nvCxnSpPr>
            <p:cNvPr id="34" name="Straight Connector 33"/>
            <p:cNvCxnSpPr/>
            <p:nvPr/>
          </p:nvCxnSpPr>
          <p:spPr>
            <a:xfrm rot="5400000" flipH="1" flipV="1">
              <a:off x="4258010" y="4384599"/>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788024" y="5462136"/>
              <a:ext cx="1097536" cy="369332"/>
            </a:xfrm>
            <a:prstGeom prst="rect">
              <a:avLst/>
            </a:prstGeom>
            <a:noFill/>
          </p:spPr>
          <p:txBody>
            <a:bodyPr wrap="square" rtlCol="0">
              <a:spAutoFit/>
            </a:bodyPr>
            <a:lstStyle/>
            <a:p>
              <a:pPr algn="ctr"/>
              <a:r>
                <a:rPr lang="en-GB" dirty="0" smtClean="0"/>
                <a:t>Pooling</a:t>
              </a:r>
            </a:p>
          </p:txBody>
        </p:sp>
        <p:cxnSp>
          <p:nvCxnSpPr>
            <p:cNvPr id="36" name="Straight Connector 35"/>
            <p:cNvCxnSpPr/>
            <p:nvPr/>
          </p:nvCxnSpPr>
          <p:spPr>
            <a:xfrm rot="16200000" flipV="1">
              <a:off x="5489642" y="3677889"/>
              <a:ext cx="754494" cy="2509"/>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flipH="1" flipV="1">
              <a:off x="5871487" y="4378674"/>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8119488" y="5462136"/>
              <a:ext cx="989016" cy="369332"/>
            </a:xfrm>
            <a:prstGeom prst="rect">
              <a:avLst/>
            </a:prstGeom>
            <a:noFill/>
          </p:spPr>
          <p:txBody>
            <a:bodyPr wrap="square" rtlCol="0">
              <a:spAutoFit/>
            </a:bodyPr>
            <a:lstStyle/>
            <a:p>
              <a:pPr algn="ctr"/>
              <a:r>
                <a:rPr lang="en-GB" dirty="0" smtClean="0"/>
                <a:t>Donate</a:t>
              </a:r>
            </a:p>
          </p:txBody>
        </p:sp>
        <p:cxnSp>
          <p:nvCxnSpPr>
            <p:cNvPr id="39" name="Straight Connector 38"/>
            <p:cNvCxnSpPr/>
            <p:nvPr/>
          </p:nvCxnSpPr>
          <p:spPr>
            <a:xfrm rot="5400000" flipH="1" flipV="1">
              <a:off x="7527671" y="4375477"/>
              <a:ext cx="2153556" cy="1"/>
            </a:xfrm>
            <a:prstGeom prst="line">
              <a:avLst/>
            </a:prstGeom>
            <a:ln>
              <a:solidFill>
                <a:srgbClr val="5F5F5F"/>
              </a:solidFill>
              <a:tailEnd type="stealth" w="lg" len="lg"/>
            </a:ln>
          </p:spPr>
          <p:style>
            <a:lnRef idx="1">
              <a:schemeClr val="accent1"/>
            </a:lnRef>
            <a:fillRef idx="0">
              <a:schemeClr val="accent1"/>
            </a:fillRef>
            <a:effectRef idx="0">
              <a:schemeClr val="accent1"/>
            </a:effectRef>
            <a:fontRef idx="minor">
              <a:schemeClr val="tx1"/>
            </a:fontRef>
          </p:style>
        </p:cxnSp>
      </p:grpSp>
      <p:sp>
        <p:nvSpPr>
          <p:cNvPr id="41" name="Rectangle 9"/>
          <p:cNvSpPr txBox="1">
            <a:spLocks noChangeArrowheads="1"/>
          </p:cNvSpPr>
          <p:nvPr/>
        </p:nvSpPr>
        <p:spPr bwMode="auto">
          <a:xfrm>
            <a:off x="2832668" y="1065193"/>
            <a:ext cx="5977766" cy="628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69875" marR="0" lvl="0" indent="3175" algn="r" defTabSz="914400" rtl="0" eaLnBrk="1" fontAlgn="base" latinLnBrk="0" hangingPunct="1">
              <a:lnSpc>
                <a:spcPct val="100000"/>
              </a:lnSpc>
              <a:spcBef>
                <a:spcPts val="0"/>
              </a:spcBef>
              <a:spcAft>
                <a:spcPct val="0"/>
              </a:spcAft>
              <a:buClrTx/>
              <a:buSzTx/>
              <a:buFontTx/>
              <a:buNone/>
              <a:tabLst/>
              <a:defRPr/>
            </a:pPr>
            <a:r>
              <a:rPr kumimoji="0" lang="en-GB" sz="2600" b="1" i="0" strike="noStrike" kern="0" cap="none" spc="0" normalizeH="0" noProof="0" dirty="0" smtClean="0">
                <a:ln>
                  <a:noFill/>
                </a:ln>
                <a:solidFill>
                  <a:schemeClr val="tx1"/>
                </a:solidFill>
                <a:effectLst/>
                <a:uLnTx/>
                <a:uFillTx/>
                <a:latin typeface="+mn-lt"/>
                <a:ea typeface="+mn-ea"/>
                <a:cs typeface="+mn-cs"/>
              </a:rPr>
              <a:t>IP Business Model</a:t>
            </a:r>
          </a:p>
          <a:p>
            <a:pPr marL="269875" marR="0" lvl="0" indent="3175" algn="r" defTabSz="914400" rtl="0" eaLnBrk="1" fontAlgn="base" latinLnBrk="0" hangingPunct="1">
              <a:lnSpc>
                <a:spcPct val="100000"/>
              </a:lnSpc>
              <a:spcBef>
                <a:spcPts val="0"/>
              </a:spcBef>
              <a:spcAft>
                <a:spcPct val="0"/>
              </a:spcAft>
              <a:buClrTx/>
              <a:buSzTx/>
              <a:buFontTx/>
              <a:buNone/>
              <a:tabLst/>
              <a:defRPr/>
            </a:pPr>
            <a:r>
              <a:rPr lang="en-GB" sz="2600" b="1" kern="0" baseline="0" dirty="0" smtClean="0">
                <a:latin typeface="+mn-lt"/>
              </a:rPr>
              <a:t>Xaar plc, 1999</a:t>
            </a:r>
            <a:endParaRPr kumimoji="0" lang="en-GB" sz="2600" b="1" i="0"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ranfieldTemplate">
  <a:themeElements>
    <a:clrScheme name="CranfieldPreferr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ranfieldPreferred">
      <a:majorFont>
        <a:latin typeface="DefusedLigh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ranfieldPreferr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ranfieldPreferr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ranfieldPreferr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ranfieldPreferr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ranfieldPreferr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ranfieldPreferr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ranfieldPreferr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ranfieldPreferr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ranfieldPreferr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ranfieldPreferr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ranfieldPreferr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ranfieldPreferr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ranfieldPlain">
  <a:themeElements>
    <a:clrScheme name="Picture Cranfield Bra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icture Cranfield Brand">
      <a:majorFont>
        <a:latin typeface="DefusedLigh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cture Cranfield Bra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icture Cranfield Bran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icture Cranfield Bran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icture Cranfield Bran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icture Cranfield Bran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icture Cranfield Bran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icture Cranfield Bran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icture Cranfield Bran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icture Cranfield Bran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icture Cranfield Bran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icture Cranfield Bran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icture Cranfield Bran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6B4E1498D49B34D80EE2733869F13FC" ma:contentTypeVersion="1" ma:contentTypeDescription="Create a new document." ma:contentTypeScope="" ma:versionID="086980c0d375e26d5399b9fcd0d322a9">
  <xsd:schema xmlns:xsd="http://www.w3.org/2001/XMLSchema" xmlns:p="http://schemas.microsoft.com/office/2006/metadata/properties" xmlns:ns1="http://schemas.microsoft.com/sharepoint/v3" xmlns:ns2="4cd35da3-83ae-4f65-abb8-8c805dda85d5" targetNamespace="http://schemas.microsoft.com/office/2006/metadata/properties" ma:root="true" ma:fieldsID="b3be9b5e622bff037f4edb43854b1fdb" ns1:_="" ns2:_="">
    <xsd:import namespace="http://schemas.microsoft.com/sharepoint/v3"/>
    <xsd:import namespace="4cd35da3-83ae-4f65-abb8-8c805dda85d5"/>
    <xsd:element name="properties">
      <xsd:complexType>
        <xsd:sequence>
          <xsd:element name="documentManagement">
            <xsd:complexType>
              <xsd:all>
                <xsd:element ref="ns1:PublishingStartDate" minOccurs="0"/>
                <xsd:element ref="ns1:PublishingExpirationDate" minOccurs="0"/>
                <xsd:element ref="ns2:SortNo"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dms="http://schemas.microsoft.com/office/2006/documentManagement/types" targetNamespace="4cd35da3-83ae-4f65-abb8-8c805dda85d5" elementFormDefault="qualified">
    <xsd:import namespace="http://schemas.microsoft.com/office/2006/documentManagement/types"/>
    <xsd:element name="SortNo" ma:index="10" nillable="true" ma:displayName="SortNo" ma:internalName="SortNo" ma:percentage="FALSE">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SortNo xmlns="4cd35da3-83ae-4f65-abb8-8c805dda85d5" xsi:nil="true"/>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BDDA750-BAEB-4210-96E3-803FF18C04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cd35da3-83ae-4f65-abb8-8c805dda85d5"/>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B1CA1A1B-BDD0-43E3-8D15-F659D0B46B20}">
  <ds:schemaRefs>
    <ds:schemaRef ds:uri="http://schemas.microsoft.com/sharepoint/v3/contenttype/forms"/>
  </ds:schemaRefs>
</ds:datastoreItem>
</file>

<file path=customXml/itemProps3.xml><?xml version="1.0" encoding="utf-8"?>
<ds:datastoreItem xmlns:ds="http://schemas.openxmlformats.org/officeDocument/2006/customXml" ds:itemID="{3B1F7F70-36BF-44BC-B6C3-19DC470C65B2}">
  <ds:schemaRefs>
    <ds:schemaRef ds:uri="http://schemas.microsoft.com/office/2006/metadata/properties"/>
    <ds:schemaRef ds:uri="4cd35da3-83ae-4f65-abb8-8c805dda85d5"/>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CranfieldTemplate</Template>
  <TotalTime>547</TotalTime>
  <Words>656</Words>
  <Application>Microsoft Office PowerPoint</Application>
  <PresentationFormat>On-screen Show (4:3)</PresentationFormat>
  <Paragraphs>374</Paragraphs>
  <Slides>15</Slides>
  <Notes>15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DefusedLight</vt:lpstr>
      <vt:lpstr>BrowalliaUPC</vt:lpstr>
      <vt:lpstr>CranfieldTemplate</vt:lpstr>
      <vt:lpstr>CranfieldPlain</vt:lpstr>
      <vt:lpstr>Strategic Use of Intellectual Property for Business Growth and Financing</vt:lpstr>
      <vt:lpstr>Strategic Use of Intellectual Property for Business Growth</vt:lpstr>
      <vt:lpstr>Strategic Use of Intellectual Property for Business Growth</vt:lpstr>
      <vt:lpstr>Strategic Use of Intellectual Property for Business Growth</vt:lpstr>
      <vt:lpstr>Strategic Use of Intellectual Property for Business Growth</vt:lpstr>
      <vt:lpstr>Strategic Use of Intellectual Property for Business Growth</vt:lpstr>
      <vt:lpstr>Strategic Use of Intellectual Property for Business Growth</vt:lpstr>
      <vt:lpstr>Strategic Use of Intellectual Property for Business Growth</vt:lpstr>
      <vt:lpstr>Strategic Use of Intellectual Property for Business Growth</vt:lpstr>
      <vt:lpstr>Strategic Use of Intellectual Property for Business Growth</vt:lpstr>
      <vt:lpstr>Strategic Use of Intellectual Property for Business Growth</vt:lpstr>
      <vt:lpstr>Strategic Use of Intellectual Property for Business Growth</vt:lpstr>
      <vt:lpstr>Strategic Use of Intellectual Property for Business Growth</vt:lpstr>
      <vt:lpstr>Strategic Use of Intellectual Property for Business Growth</vt:lpstr>
      <vt:lpstr>Strategic Use of Intellectual Property for Business Growth and Financing</vt:lpstr>
    </vt:vector>
  </TitlesOfParts>
  <Company>Cranfield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30pt  Date, defused light 20pt  Presenter’s Full Name, defused light 16pt Position, defused light 16pt</dc:title>
  <dc:creator>Angelisa Conby</dc:creator>
  <cp:lastModifiedBy>Ian</cp:lastModifiedBy>
  <cp:revision>38</cp:revision>
  <dcterms:created xsi:type="dcterms:W3CDTF">2010-08-18T07:56:49Z</dcterms:created>
  <dcterms:modified xsi:type="dcterms:W3CDTF">2010-11-25T16:18:10Z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0x01010046B4E1498D49B34D80EE2733869F13FC</vt:lpwstr>
  </property>
</Properties>
</file>