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54"/>
  </p:notesMasterIdLst>
  <p:sldIdLst>
    <p:sldId id="291" r:id="rId6"/>
    <p:sldId id="320" r:id="rId7"/>
    <p:sldId id="321" r:id="rId8"/>
    <p:sldId id="346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7" r:id="rId34"/>
    <p:sldId id="294" r:id="rId35"/>
    <p:sldId id="308" r:id="rId36"/>
    <p:sldId id="299" r:id="rId37"/>
    <p:sldId id="316" r:id="rId38"/>
    <p:sldId id="300" r:id="rId39"/>
    <p:sldId id="295" r:id="rId40"/>
    <p:sldId id="317" r:id="rId41"/>
    <p:sldId id="296" r:id="rId42"/>
    <p:sldId id="311" r:id="rId43"/>
    <p:sldId id="318" r:id="rId44"/>
    <p:sldId id="301" r:id="rId45"/>
    <p:sldId id="297" r:id="rId46"/>
    <p:sldId id="319" r:id="rId47"/>
    <p:sldId id="306" r:id="rId48"/>
    <p:sldId id="349" r:id="rId49"/>
    <p:sldId id="305" r:id="rId50"/>
    <p:sldId id="348" r:id="rId51"/>
    <p:sldId id="315" r:id="rId52"/>
    <p:sldId id="313" r:id="rId53"/>
  </p:sldIdLst>
  <p:sldSz cx="10691813" cy="7559675"/>
  <p:notesSz cx="6746875" cy="9913938"/>
  <p:defaultTextStyle>
    <a:defPPr>
      <a:defRPr lang="en-GB"/>
    </a:defPPr>
    <a:lvl1pPr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Frutiger 55 Roman" pitchFamily="32" charset="0"/>
      <a:defRPr kern="1200">
        <a:solidFill>
          <a:schemeClr val="bg1"/>
        </a:solidFill>
        <a:latin typeface="Frutiger 55 Roman" pitchFamily="32" charset="0"/>
        <a:ea typeface="+mn-ea"/>
        <a:cs typeface="Lucida Sans Unicode" charset="0"/>
      </a:defRPr>
    </a:lvl1pPr>
    <a:lvl2pPr marL="457200"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Frutiger 55 Roman" pitchFamily="32" charset="0"/>
      <a:defRPr kern="1200">
        <a:solidFill>
          <a:schemeClr val="bg1"/>
        </a:solidFill>
        <a:latin typeface="Frutiger 55 Roman" pitchFamily="32" charset="0"/>
        <a:ea typeface="+mn-ea"/>
        <a:cs typeface="Lucida Sans Unicode" charset="0"/>
      </a:defRPr>
    </a:lvl2pPr>
    <a:lvl3pPr marL="914400"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Frutiger 55 Roman" pitchFamily="32" charset="0"/>
      <a:defRPr kern="1200">
        <a:solidFill>
          <a:schemeClr val="bg1"/>
        </a:solidFill>
        <a:latin typeface="Frutiger 55 Roman" pitchFamily="32" charset="0"/>
        <a:ea typeface="+mn-ea"/>
        <a:cs typeface="Lucida Sans Unicode" charset="0"/>
      </a:defRPr>
    </a:lvl3pPr>
    <a:lvl4pPr marL="1371600"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Frutiger 55 Roman" pitchFamily="32" charset="0"/>
      <a:defRPr kern="1200">
        <a:solidFill>
          <a:schemeClr val="bg1"/>
        </a:solidFill>
        <a:latin typeface="Frutiger 55 Roman" pitchFamily="32" charset="0"/>
        <a:ea typeface="+mn-ea"/>
        <a:cs typeface="Lucida Sans Unicode" charset="0"/>
      </a:defRPr>
    </a:lvl4pPr>
    <a:lvl5pPr marL="1828800"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Frutiger 55 Roman" pitchFamily="32" charset="0"/>
      <a:defRPr kern="1200">
        <a:solidFill>
          <a:schemeClr val="bg1"/>
        </a:solidFill>
        <a:latin typeface="Frutiger 55 Roman" pitchFamily="32" charset="0"/>
        <a:ea typeface="+mn-ea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Frutiger 55 Roman" pitchFamily="32" charset="0"/>
        <a:ea typeface="+mn-ea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Frutiger 55 Roman" pitchFamily="32" charset="0"/>
        <a:ea typeface="+mn-ea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Frutiger 55 Roman" pitchFamily="32" charset="0"/>
        <a:ea typeface="+mn-ea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Frutiger 55 Roman" pitchFamily="32" charset="0"/>
        <a:ea typeface="+mn-ea"/>
        <a:cs typeface="Lucida Sans Unicode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.tobias" initials="m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942" autoAdjust="0"/>
  </p:normalViewPr>
  <p:slideViewPr>
    <p:cSldViewPr>
      <p:cViewPr>
        <p:scale>
          <a:sx n="66" d="100"/>
          <a:sy n="66" d="100"/>
        </p:scale>
        <p:origin x="-234" y="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7" Type="http://schemas.openxmlformats.org/officeDocument/2006/relationships/slide" Target="slides/slide28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22.xml"/><Relationship Id="rId5" Type="http://schemas.openxmlformats.org/officeDocument/2006/relationships/slide" Target="slides/slide13.xml"/><Relationship Id="rId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ppe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plotArea>
      <c:layout/>
      <c:barChart>
        <c:barDir val="col"/>
        <c:grouping val="clustered"/>
        <c:ser>
          <c:idx val="0"/>
          <c:order val="0"/>
          <c:cat>
            <c:strRef>
              <c:f>Tabelle1!$A$1:$A$4</c:f>
              <c:strCache>
                <c:ptCount val="4"/>
                <c:pt idx="0">
                  <c:v>Patents</c:v>
                </c:pt>
                <c:pt idx="1">
                  <c:v>Trademarks/Labels</c:v>
                </c:pt>
                <c:pt idx="2">
                  <c:v>Copyrights</c:v>
                </c:pt>
                <c:pt idx="3">
                  <c:v>Geographical Indications</c:v>
                </c:pt>
              </c:strCache>
            </c:strRef>
          </c:cat>
          <c:val>
            <c:numRef>
              <c:f>Tabelle1!$B$1:$B$4</c:f>
              <c:numCache>
                <c:formatCode>General</c:formatCode>
                <c:ptCount val="4"/>
                <c:pt idx="0">
                  <c:v>78</c:v>
                </c:pt>
                <c:pt idx="1">
                  <c:v>75</c:v>
                </c:pt>
                <c:pt idx="2">
                  <c:v>70</c:v>
                </c:pt>
                <c:pt idx="3">
                  <c:v>19</c:v>
                </c:pt>
              </c:numCache>
            </c:numRef>
          </c:val>
        </c:ser>
        <c:axId val="78100352"/>
        <c:axId val="78101888"/>
      </c:barChart>
      <c:catAx>
        <c:axId val="78100352"/>
        <c:scaling>
          <c:orientation val="minMax"/>
        </c:scaling>
        <c:axPos val="b"/>
        <c:tickLblPos val="nextTo"/>
        <c:crossAx val="78101888"/>
        <c:crosses val="autoZero"/>
        <c:auto val="1"/>
        <c:lblAlgn val="ctr"/>
        <c:lblOffset val="100"/>
      </c:catAx>
      <c:valAx>
        <c:axId val="78101888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78100352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093DC4-A110-4C09-9DDE-CE7B49CE88E0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A0FAE35-5A05-4EC2-9BC8-6FBD34EAF06C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noProof="0" dirty="0" smtClean="0"/>
            <a:t>Systemic Transfer</a:t>
          </a:r>
          <a:endParaRPr lang="en-US" noProof="0" dirty="0"/>
        </a:p>
      </dgm:t>
    </dgm:pt>
    <dgm:pt modelId="{23FA69D3-B0A7-4D6E-A228-C5F9021AD4C3}" type="parTrans" cxnId="{278687EB-15A5-46E6-91CC-5A50C08BD67B}">
      <dgm:prSet/>
      <dgm:spPr/>
      <dgm:t>
        <a:bodyPr/>
        <a:lstStyle/>
        <a:p>
          <a:endParaRPr lang="de-DE"/>
        </a:p>
      </dgm:t>
    </dgm:pt>
    <dgm:pt modelId="{861606B7-F708-4371-89BF-C1CEE657420D}" type="sibTrans" cxnId="{278687EB-15A5-46E6-91CC-5A50C08BD67B}">
      <dgm:prSet/>
      <dgm:spPr/>
      <dgm:t>
        <a:bodyPr/>
        <a:lstStyle/>
        <a:p>
          <a:endParaRPr lang="de-DE"/>
        </a:p>
      </dgm:t>
    </dgm:pt>
    <dgm:pt modelId="{366C3D87-4000-49D6-9CC6-238A2D3346EF}">
      <dgm:prSet phldrT="[Text]"/>
      <dgm:spPr/>
      <dgm:t>
        <a:bodyPr/>
        <a:lstStyle/>
        <a:p>
          <a:r>
            <a:rPr lang="de-DE" dirty="0" smtClean="0"/>
            <a:t>Science </a:t>
          </a:r>
        </a:p>
        <a:p>
          <a:r>
            <a:rPr lang="de-DE" dirty="0" smtClean="0">
              <a:sym typeface="Wingdings" pitchFamily="2" charset="2"/>
            </a:rPr>
            <a:t> Economy</a:t>
          </a:r>
        </a:p>
      </dgm:t>
    </dgm:pt>
    <dgm:pt modelId="{3BFB6703-9284-455C-8C5C-4918281F4C83}" type="parTrans" cxnId="{4E96C8C6-36F3-4EE8-AAF2-83EAF1FD8A22}">
      <dgm:prSet/>
      <dgm:spPr/>
      <dgm:t>
        <a:bodyPr/>
        <a:lstStyle/>
        <a:p>
          <a:endParaRPr lang="de-DE"/>
        </a:p>
      </dgm:t>
    </dgm:pt>
    <dgm:pt modelId="{F4F6064A-0064-4428-A1BE-00C663C1EAE8}" type="sibTrans" cxnId="{4E96C8C6-36F3-4EE8-AAF2-83EAF1FD8A22}">
      <dgm:prSet/>
      <dgm:spPr/>
      <dgm:t>
        <a:bodyPr/>
        <a:lstStyle/>
        <a:p>
          <a:endParaRPr lang="de-DE"/>
        </a:p>
      </dgm:t>
    </dgm:pt>
    <dgm:pt modelId="{4401C66C-AF2A-4A31-973D-2BF752623369}">
      <dgm:prSet phldrT="[Text]"/>
      <dgm:spPr/>
      <dgm:t>
        <a:bodyPr/>
        <a:lstStyle/>
        <a:p>
          <a:r>
            <a:rPr lang="de-DE" dirty="0" smtClean="0"/>
            <a:t>Economy </a:t>
          </a:r>
        </a:p>
        <a:p>
          <a:r>
            <a:rPr lang="de-DE" dirty="0" smtClean="0">
              <a:sym typeface="Wingdings" pitchFamily="2" charset="2"/>
            </a:rPr>
            <a:t> Politics </a:t>
          </a:r>
        </a:p>
      </dgm:t>
    </dgm:pt>
    <dgm:pt modelId="{53A00BE1-44F7-4F6E-9B06-252CB14956D0}" type="parTrans" cxnId="{88A06475-1C5E-4AB8-A9F4-DEFA00D1E15A}">
      <dgm:prSet/>
      <dgm:spPr/>
      <dgm:t>
        <a:bodyPr/>
        <a:lstStyle/>
        <a:p>
          <a:endParaRPr lang="de-DE"/>
        </a:p>
      </dgm:t>
    </dgm:pt>
    <dgm:pt modelId="{432984B7-415C-406D-BAD4-6DBB2D281B85}" type="sibTrans" cxnId="{88A06475-1C5E-4AB8-A9F4-DEFA00D1E15A}">
      <dgm:prSet/>
      <dgm:spPr/>
      <dgm:t>
        <a:bodyPr/>
        <a:lstStyle/>
        <a:p>
          <a:endParaRPr lang="de-DE"/>
        </a:p>
      </dgm:t>
    </dgm:pt>
    <dgm:pt modelId="{7A31A02E-3241-45C9-A3CC-3F1767E47EC9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noProof="0" dirty="0" smtClean="0"/>
            <a:t>Spatial Transfer </a:t>
          </a:r>
          <a:r>
            <a:rPr lang="en-US" noProof="0" dirty="0" err="1" smtClean="0"/>
            <a:t>Syste</a:t>
          </a:r>
          <a:r>
            <a:rPr lang="de-DE" dirty="0" smtClean="0"/>
            <a:t>ms</a:t>
          </a:r>
          <a:endParaRPr lang="de-DE" dirty="0"/>
        </a:p>
      </dgm:t>
    </dgm:pt>
    <dgm:pt modelId="{FBBE2255-DB96-45D8-B5B8-810D92DF3B77}" type="parTrans" cxnId="{BC30A117-10F3-40EF-9768-F56670F49335}">
      <dgm:prSet/>
      <dgm:spPr/>
      <dgm:t>
        <a:bodyPr/>
        <a:lstStyle/>
        <a:p>
          <a:endParaRPr lang="de-DE"/>
        </a:p>
      </dgm:t>
    </dgm:pt>
    <dgm:pt modelId="{BBD6F252-0FAE-4E08-947F-564B3C2C994D}" type="sibTrans" cxnId="{BC30A117-10F3-40EF-9768-F56670F49335}">
      <dgm:prSet/>
      <dgm:spPr/>
      <dgm:t>
        <a:bodyPr/>
        <a:lstStyle/>
        <a:p>
          <a:endParaRPr lang="de-DE"/>
        </a:p>
      </dgm:t>
    </dgm:pt>
    <dgm:pt modelId="{B6714EE8-D931-4D27-B445-F96B11764559}">
      <dgm:prSet phldrT="[Text]"/>
      <dgm:spPr/>
      <dgm:t>
        <a:bodyPr/>
        <a:lstStyle/>
        <a:p>
          <a:r>
            <a:rPr lang="de-DE" dirty="0" smtClean="0"/>
            <a:t>Europe</a:t>
          </a:r>
          <a:endParaRPr lang="de-DE" dirty="0"/>
        </a:p>
      </dgm:t>
    </dgm:pt>
    <dgm:pt modelId="{B0D7E0E5-2754-4F6B-A0B8-802DC75298F6}" type="parTrans" cxnId="{3482DAD7-4852-4F0E-A660-DD6B02A27ED8}">
      <dgm:prSet/>
      <dgm:spPr/>
      <dgm:t>
        <a:bodyPr/>
        <a:lstStyle/>
        <a:p>
          <a:endParaRPr lang="de-DE"/>
        </a:p>
      </dgm:t>
    </dgm:pt>
    <dgm:pt modelId="{95C5C535-A4A8-4707-91CA-871AEE5F8006}" type="sibTrans" cxnId="{3482DAD7-4852-4F0E-A660-DD6B02A27ED8}">
      <dgm:prSet/>
      <dgm:spPr/>
      <dgm:t>
        <a:bodyPr/>
        <a:lstStyle/>
        <a:p>
          <a:endParaRPr lang="de-DE"/>
        </a:p>
      </dgm:t>
    </dgm:pt>
    <dgm:pt modelId="{26D054C2-2D52-4BA8-971A-0D47EED4EA1A}">
      <dgm:prSet phldrT="[Text]"/>
      <dgm:spPr/>
      <dgm:t>
        <a:bodyPr/>
        <a:lstStyle/>
        <a:p>
          <a:r>
            <a:rPr lang="de-DE" dirty="0" smtClean="0"/>
            <a:t>Global</a:t>
          </a:r>
          <a:endParaRPr lang="de-DE" dirty="0"/>
        </a:p>
      </dgm:t>
    </dgm:pt>
    <dgm:pt modelId="{9716834B-6D5F-4950-BC21-E2AFF9DE0C97}" type="parTrans" cxnId="{8A6C3896-E71F-4B09-9AA5-9253CA27A16B}">
      <dgm:prSet/>
      <dgm:spPr/>
      <dgm:t>
        <a:bodyPr/>
        <a:lstStyle/>
        <a:p>
          <a:endParaRPr lang="de-DE"/>
        </a:p>
      </dgm:t>
    </dgm:pt>
    <dgm:pt modelId="{F84B3AF5-3F12-457B-8683-3FDD468A70E5}" type="sibTrans" cxnId="{8A6C3896-E71F-4B09-9AA5-9253CA27A16B}">
      <dgm:prSet/>
      <dgm:spPr/>
      <dgm:t>
        <a:bodyPr/>
        <a:lstStyle/>
        <a:p>
          <a:endParaRPr lang="de-DE"/>
        </a:p>
      </dgm:t>
    </dgm:pt>
    <dgm:pt modelId="{E68D3564-A6A0-420A-97B9-FCF159DD7544}" type="pres">
      <dgm:prSet presAssocID="{7D093DC4-A110-4C09-9DDE-CE7B49CE88E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A48C1AD7-EA9C-4BD4-92A1-EAE7091DB65C}" type="pres">
      <dgm:prSet presAssocID="{DA0FAE35-5A05-4EC2-9BC8-6FBD34EAF06C}" presName="root" presStyleCnt="0"/>
      <dgm:spPr/>
    </dgm:pt>
    <dgm:pt modelId="{21EC53B1-07C1-453F-B9F6-643782453102}" type="pres">
      <dgm:prSet presAssocID="{DA0FAE35-5A05-4EC2-9BC8-6FBD34EAF06C}" presName="rootComposite" presStyleCnt="0"/>
      <dgm:spPr/>
    </dgm:pt>
    <dgm:pt modelId="{D2A41FD8-AB17-47F6-929C-01DB38EA1B5E}" type="pres">
      <dgm:prSet presAssocID="{DA0FAE35-5A05-4EC2-9BC8-6FBD34EAF06C}" presName="rootText" presStyleLbl="node1" presStyleIdx="0" presStyleCnt="2"/>
      <dgm:spPr/>
      <dgm:t>
        <a:bodyPr/>
        <a:lstStyle/>
        <a:p>
          <a:endParaRPr lang="de-DE"/>
        </a:p>
      </dgm:t>
    </dgm:pt>
    <dgm:pt modelId="{2C0BE705-A816-49B6-966F-31552A301531}" type="pres">
      <dgm:prSet presAssocID="{DA0FAE35-5A05-4EC2-9BC8-6FBD34EAF06C}" presName="rootConnector" presStyleLbl="node1" presStyleIdx="0" presStyleCnt="2"/>
      <dgm:spPr/>
      <dgm:t>
        <a:bodyPr/>
        <a:lstStyle/>
        <a:p>
          <a:endParaRPr lang="de-DE"/>
        </a:p>
      </dgm:t>
    </dgm:pt>
    <dgm:pt modelId="{14F875C0-BF8D-4745-A9FC-DDEEF9F7F837}" type="pres">
      <dgm:prSet presAssocID="{DA0FAE35-5A05-4EC2-9BC8-6FBD34EAF06C}" presName="childShape" presStyleCnt="0"/>
      <dgm:spPr/>
    </dgm:pt>
    <dgm:pt modelId="{CEB7FB3D-F492-4F03-9C93-CDE8FDCDDBDD}" type="pres">
      <dgm:prSet presAssocID="{3BFB6703-9284-455C-8C5C-4918281F4C83}" presName="Name13" presStyleLbl="parChTrans1D2" presStyleIdx="0" presStyleCnt="4"/>
      <dgm:spPr/>
      <dgm:t>
        <a:bodyPr/>
        <a:lstStyle/>
        <a:p>
          <a:endParaRPr lang="de-DE"/>
        </a:p>
      </dgm:t>
    </dgm:pt>
    <dgm:pt modelId="{78250217-4829-4C35-A439-B8C1E2D9FEF4}" type="pres">
      <dgm:prSet presAssocID="{366C3D87-4000-49D6-9CC6-238A2D3346EF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56767A1-BA78-4610-A5FB-457FF9745395}" type="pres">
      <dgm:prSet presAssocID="{53A00BE1-44F7-4F6E-9B06-252CB14956D0}" presName="Name13" presStyleLbl="parChTrans1D2" presStyleIdx="1" presStyleCnt="4"/>
      <dgm:spPr/>
      <dgm:t>
        <a:bodyPr/>
        <a:lstStyle/>
        <a:p>
          <a:endParaRPr lang="de-DE"/>
        </a:p>
      </dgm:t>
    </dgm:pt>
    <dgm:pt modelId="{5897FEB0-16D0-4FDB-A24D-E711674346AB}" type="pres">
      <dgm:prSet presAssocID="{4401C66C-AF2A-4A31-973D-2BF752623369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0930373-47C7-4F15-911C-221490D12352}" type="pres">
      <dgm:prSet presAssocID="{7A31A02E-3241-45C9-A3CC-3F1767E47EC9}" presName="root" presStyleCnt="0"/>
      <dgm:spPr/>
    </dgm:pt>
    <dgm:pt modelId="{C30DCBCF-AB26-46BC-AADA-B6C8F01FBBF5}" type="pres">
      <dgm:prSet presAssocID="{7A31A02E-3241-45C9-A3CC-3F1767E47EC9}" presName="rootComposite" presStyleCnt="0"/>
      <dgm:spPr/>
    </dgm:pt>
    <dgm:pt modelId="{70B231B4-7CA1-4B81-8F19-B107C1A81B69}" type="pres">
      <dgm:prSet presAssocID="{7A31A02E-3241-45C9-A3CC-3F1767E47EC9}" presName="rootText" presStyleLbl="node1" presStyleIdx="1" presStyleCnt="2"/>
      <dgm:spPr/>
      <dgm:t>
        <a:bodyPr/>
        <a:lstStyle/>
        <a:p>
          <a:endParaRPr lang="de-DE"/>
        </a:p>
      </dgm:t>
    </dgm:pt>
    <dgm:pt modelId="{65D0A129-1F71-411A-B367-D8CB53D94D2B}" type="pres">
      <dgm:prSet presAssocID="{7A31A02E-3241-45C9-A3CC-3F1767E47EC9}" presName="rootConnector" presStyleLbl="node1" presStyleIdx="1" presStyleCnt="2"/>
      <dgm:spPr/>
      <dgm:t>
        <a:bodyPr/>
        <a:lstStyle/>
        <a:p>
          <a:endParaRPr lang="de-DE"/>
        </a:p>
      </dgm:t>
    </dgm:pt>
    <dgm:pt modelId="{0D9F4341-6369-45B9-9756-8FF801C3733E}" type="pres">
      <dgm:prSet presAssocID="{7A31A02E-3241-45C9-A3CC-3F1767E47EC9}" presName="childShape" presStyleCnt="0"/>
      <dgm:spPr/>
    </dgm:pt>
    <dgm:pt modelId="{2E661182-30A2-4B26-8ED1-2441AEAFD53D}" type="pres">
      <dgm:prSet presAssocID="{B0D7E0E5-2754-4F6B-A0B8-802DC75298F6}" presName="Name13" presStyleLbl="parChTrans1D2" presStyleIdx="2" presStyleCnt="4"/>
      <dgm:spPr/>
      <dgm:t>
        <a:bodyPr/>
        <a:lstStyle/>
        <a:p>
          <a:endParaRPr lang="de-DE"/>
        </a:p>
      </dgm:t>
    </dgm:pt>
    <dgm:pt modelId="{4565F864-4C23-4BC6-A878-154E65CBEAE2}" type="pres">
      <dgm:prSet presAssocID="{B6714EE8-D931-4D27-B445-F96B11764559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D9DA464-35B7-4F7F-8CAF-F59B4257E371}" type="pres">
      <dgm:prSet presAssocID="{9716834B-6D5F-4950-BC21-E2AFF9DE0C97}" presName="Name13" presStyleLbl="parChTrans1D2" presStyleIdx="3" presStyleCnt="4"/>
      <dgm:spPr/>
      <dgm:t>
        <a:bodyPr/>
        <a:lstStyle/>
        <a:p>
          <a:endParaRPr lang="de-DE"/>
        </a:p>
      </dgm:t>
    </dgm:pt>
    <dgm:pt modelId="{6B3AE4E1-CECC-43E9-ABEA-CA1E12908FAD}" type="pres">
      <dgm:prSet presAssocID="{26D054C2-2D52-4BA8-971A-0D47EED4EA1A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CE8E0F2-AC73-443F-8918-BFFED12254D8}" type="presOf" srcId="{9716834B-6D5F-4950-BC21-E2AFF9DE0C97}" destId="{4D9DA464-35B7-4F7F-8CAF-F59B4257E371}" srcOrd="0" destOrd="0" presId="urn:microsoft.com/office/officeart/2005/8/layout/hierarchy3"/>
    <dgm:cxn modelId="{CDFF88A6-D453-47BD-B90F-662E5E281911}" type="presOf" srcId="{4401C66C-AF2A-4A31-973D-2BF752623369}" destId="{5897FEB0-16D0-4FDB-A24D-E711674346AB}" srcOrd="0" destOrd="0" presId="urn:microsoft.com/office/officeart/2005/8/layout/hierarchy3"/>
    <dgm:cxn modelId="{9273001D-AD69-4098-B198-D833687948B3}" type="presOf" srcId="{26D054C2-2D52-4BA8-971A-0D47EED4EA1A}" destId="{6B3AE4E1-CECC-43E9-ABEA-CA1E12908FAD}" srcOrd="0" destOrd="0" presId="urn:microsoft.com/office/officeart/2005/8/layout/hierarchy3"/>
    <dgm:cxn modelId="{EC3B458A-334C-43BF-9490-FDE8ECFBCDD8}" type="presOf" srcId="{53A00BE1-44F7-4F6E-9B06-252CB14956D0}" destId="{456767A1-BA78-4610-A5FB-457FF9745395}" srcOrd="0" destOrd="0" presId="urn:microsoft.com/office/officeart/2005/8/layout/hierarchy3"/>
    <dgm:cxn modelId="{BC30A117-10F3-40EF-9768-F56670F49335}" srcId="{7D093DC4-A110-4C09-9DDE-CE7B49CE88E0}" destId="{7A31A02E-3241-45C9-A3CC-3F1767E47EC9}" srcOrd="1" destOrd="0" parTransId="{FBBE2255-DB96-45D8-B5B8-810D92DF3B77}" sibTransId="{BBD6F252-0FAE-4E08-947F-564B3C2C994D}"/>
    <dgm:cxn modelId="{1D1D3ED2-AA1C-469F-9F6F-A116779C14AC}" type="presOf" srcId="{B0D7E0E5-2754-4F6B-A0B8-802DC75298F6}" destId="{2E661182-30A2-4B26-8ED1-2441AEAFD53D}" srcOrd="0" destOrd="0" presId="urn:microsoft.com/office/officeart/2005/8/layout/hierarchy3"/>
    <dgm:cxn modelId="{50CBBA1F-B650-4ECF-A442-9809D30CE6D1}" type="presOf" srcId="{7D093DC4-A110-4C09-9DDE-CE7B49CE88E0}" destId="{E68D3564-A6A0-420A-97B9-FCF159DD7544}" srcOrd="0" destOrd="0" presId="urn:microsoft.com/office/officeart/2005/8/layout/hierarchy3"/>
    <dgm:cxn modelId="{88A06475-1C5E-4AB8-A9F4-DEFA00D1E15A}" srcId="{DA0FAE35-5A05-4EC2-9BC8-6FBD34EAF06C}" destId="{4401C66C-AF2A-4A31-973D-2BF752623369}" srcOrd="1" destOrd="0" parTransId="{53A00BE1-44F7-4F6E-9B06-252CB14956D0}" sibTransId="{432984B7-415C-406D-BAD4-6DBB2D281B85}"/>
    <dgm:cxn modelId="{8A6C3896-E71F-4B09-9AA5-9253CA27A16B}" srcId="{7A31A02E-3241-45C9-A3CC-3F1767E47EC9}" destId="{26D054C2-2D52-4BA8-971A-0D47EED4EA1A}" srcOrd="1" destOrd="0" parTransId="{9716834B-6D5F-4950-BC21-E2AFF9DE0C97}" sibTransId="{F84B3AF5-3F12-457B-8683-3FDD468A70E5}"/>
    <dgm:cxn modelId="{8EAF036B-0274-467B-A9A0-31AE1CCD4F1E}" type="presOf" srcId="{3BFB6703-9284-455C-8C5C-4918281F4C83}" destId="{CEB7FB3D-F492-4F03-9C93-CDE8FDCDDBDD}" srcOrd="0" destOrd="0" presId="urn:microsoft.com/office/officeart/2005/8/layout/hierarchy3"/>
    <dgm:cxn modelId="{8BADF997-D806-428C-AC57-F3C4FA074871}" type="presOf" srcId="{7A31A02E-3241-45C9-A3CC-3F1767E47EC9}" destId="{70B231B4-7CA1-4B81-8F19-B107C1A81B69}" srcOrd="0" destOrd="0" presId="urn:microsoft.com/office/officeart/2005/8/layout/hierarchy3"/>
    <dgm:cxn modelId="{C4E12B26-6383-44CF-80A8-D2AC38654979}" type="presOf" srcId="{B6714EE8-D931-4D27-B445-F96B11764559}" destId="{4565F864-4C23-4BC6-A878-154E65CBEAE2}" srcOrd="0" destOrd="0" presId="urn:microsoft.com/office/officeart/2005/8/layout/hierarchy3"/>
    <dgm:cxn modelId="{9B709AB7-2ED8-47ED-924C-A5BD694F8A3C}" type="presOf" srcId="{DA0FAE35-5A05-4EC2-9BC8-6FBD34EAF06C}" destId="{D2A41FD8-AB17-47F6-929C-01DB38EA1B5E}" srcOrd="0" destOrd="0" presId="urn:microsoft.com/office/officeart/2005/8/layout/hierarchy3"/>
    <dgm:cxn modelId="{278687EB-15A5-46E6-91CC-5A50C08BD67B}" srcId="{7D093DC4-A110-4C09-9DDE-CE7B49CE88E0}" destId="{DA0FAE35-5A05-4EC2-9BC8-6FBD34EAF06C}" srcOrd="0" destOrd="0" parTransId="{23FA69D3-B0A7-4D6E-A228-C5F9021AD4C3}" sibTransId="{861606B7-F708-4371-89BF-C1CEE657420D}"/>
    <dgm:cxn modelId="{E31DE072-D800-4C9A-8385-5C391FE7C6B6}" type="presOf" srcId="{DA0FAE35-5A05-4EC2-9BC8-6FBD34EAF06C}" destId="{2C0BE705-A816-49B6-966F-31552A301531}" srcOrd="1" destOrd="0" presId="urn:microsoft.com/office/officeart/2005/8/layout/hierarchy3"/>
    <dgm:cxn modelId="{AC16C2BF-B9B2-4031-9EA6-A3A47905D52B}" type="presOf" srcId="{366C3D87-4000-49D6-9CC6-238A2D3346EF}" destId="{78250217-4829-4C35-A439-B8C1E2D9FEF4}" srcOrd="0" destOrd="0" presId="urn:microsoft.com/office/officeart/2005/8/layout/hierarchy3"/>
    <dgm:cxn modelId="{D9D6C7E5-682D-4AA5-81BF-51374DF756FB}" type="presOf" srcId="{7A31A02E-3241-45C9-A3CC-3F1767E47EC9}" destId="{65D0A129-1F71-411A-B367-D8CB53D94D2B}" srcOrd="1" destOrd="0" presId="urn:microsoft.com/office/officeart/2005/8/layout/hierarchy3"/>
    <dgm:cxn modelId="{3482DAD7-4852-4F0E-A660-DD6B02A27ED8}" srcId="{7A31A02E-3241-45C9-A3CC-3F1767E47EC9}" destId="{B6714EE8-D931-4D27-B445-F96B11764559}" srcOrd="0" destOrd="0" parTransId="{B0D7E0E5-2754-4F6B-A0B8-802DC75298F6}" sibTransId="{95C5C535-A4A8-4707-91CA-871AEE5F8006}"/>
    <dgm:cxn modelId="{4E96C8C6-36F3-4EE8-AAF2-83EAF1FD8A22}" srcId="{DA0FAE35-5A05-4EC2-9BC8-6FBD34EAF06C}" destId="{366C3D87-4000-49D6-9CC6-238A2D3346EF}" srcOrd="0" destOrd="0" parTransId="{3BFB6703-9284-455C-8C5C-4918281F4C83}" sibTransId="{F4F6064A-0064-4428-A1BE-00C663C1EAE8}"/>
    <dgm:cxn modelId="{5EF43589-D79B-48C9-B4A2-9E7E0C7B11CB}" type="presParOf" srcId="{E68D3564-A6A0-420A-97B9-FCF159DD7544}" destId="{A48C1AD7-EA9C-4BD4-92A1-EAE7091DB65C}" srcOrd="0" destOrd="0" presId="urn:microsoft.com/office/officeart/2005/8/layout/hierarchy3"/>
    <dgm:cxn modelId="{1522B520-1C47-4CE4-8BC0-34B7F3DAABD7}" type="presParOf" srcId="{A48C1AD7-EA9C-4BD4-92A1-EAE7091DB65C}" destId="{21EC53B1-07C1-453F-B9F6-643782453102}" srcOrd="0" destOrd="0" presId="urn:microsoft.com/office/officeart/2005/8/layout/hierarchy3"/>
    <dgm:cxn modelId="{6F4EC383-5F88-4456-92B7-23A3CB6FE083}" type="presParOf" srcId="{21EC53B1-07C1-453F-B9F6-643782453102}" destId="{D2A41FD8-AB17-47F6-929C-01DB38EA1B5E}" srcOrd="0" destOrd="0" presId="urn:microsoft.com/office/officeart/2005/8/layout/hierarchy3"/>
    <dgm:cxn modelId="{E15FD272-447A-46CC-9A20-F7A57B21DE87}" type="presParOf" srcId="{21EC53B1-07C1-453F-B9F6-643782453102}" destId="{2C0BE705-A816-49B6-966F-31552A301531}" srcOrd="1" destOrd="0" presId="urn:microsoft.com/office/officeart/2005/8/layout/hierarchy3"/>
    <dgm:cxn modelId="{DD6E07FF-8563-4049-AECA-B1D1A0C68C83}" type="presParOf" srcId="{A48C1AD7-EA9C-4BD4-92A1-EAE7091DB65C}" destId="{14F875C0-BF8D-4745-A9FC-DDEEF9F7F837}" srcOrd="1" destOrd="0" presId="urn:microsoft.com/office/officeart/2005/8/layout/hierarchy3"/>
    <dgm:cxn modelId="{227560BF-7EF9-4270-9888-B0C47667A0A1}" type="presParOf" srcId="{14F875C0-BF8D-4745-A9FC-DDEEF9F7F837}" destId="{CEB7FB3D-F492-4F03-9C93-CDE8FDCDDBDD}" srcOrd="0" destOrd="0" presId="urn:microsoft.com/office/officeart/2005/8/layout/hierarchy3"/>
    <dgm:cxn modelId="{A734B27E-0772-496D-B69E-C187715EFDA3}" type="presParOf" srcId="{14F875C0-BF8D-4745-A9FC-DDEEF9F7F837}" destId="{78250217-4829-4C35-A439-B8C1E2D9FEF4}" srcOrd="1" destOrd="0" presId="urn:microsoft.com/office/officeart/2005/8/layout/hierarchy3"/>
    <dgm:cxn modelId="{45CB9A81-1BF3-4B86-BBC8-06CD17F94DB1}" type="presParOf" srcId="{14F875C0-BF8D-4745-A9FC-DDEEF9F7F837}" destId="{456767A1-BA78-4610-A5FB-457FF9745395}" srcOrd="2" destOrd="0" presId="urn:microsoft.com/office/officeart/2005/8/layout/hierarchy3"/>
    <dgm:cxn modelId="{1BED0313-6AFA-4BC5-8458-0C4180F5BE99}" type="presParOf" srcId="{14F875C0-BF8D-4745-A9FC-DDEEF9F7F837}" destId="{5897FEB0-16D0-4FDB-A24D-E711674346AB}" srcOrd="3" destOrd="0" presId="urn:microsoft.com/office/officeart/2005/8/layout/hierarchy3"/>
    <dgm:cxn modelId="{CD306089-5A85-4D2F-8D5B-524B73E9CAF8}" type="presParOf" srcId="{E68D3564-A6A0-420A-97B9-FCF159DD7544}" destId="{50930373-47C7-4F15-911C-221490D12352}" srcOrd="1" destOrd="0" presId="urn:microsoft.com/office/officeart/2005/8/layout/hierarchy3"/>
    <dgm:cxn modelId="{75952531-ACC2-4E7C-A748-62A778631128}" type="presParOf" srcId="{50930373-47C7-4F15-911C-221490D12352}" destId="{C30DCBCF-AB26-46BC-AADA-B6C8F01FBBF5}" srcOrd="0" destOrd="0" presId="urn:microsoft.com/office/officeart/2005/8/layout/hierarchy3"/>
    <dgm:cxn modelId="{A4ACDA4F-6636-44DC-9B61-0FDF74894600}" type="presParOf" srcId="{C30DCBCF-AB26-46BC-AADA-B6C8F01FBBF5}" destId="{70B231B4-7CA1-4B81-8F19-B107C1A81B69}" srcOrd="0" destOrd="0" presId="urn:microsoft.com/office/officeart/2005/8/layout/hierarchy3"/>
    <dgm:cxn modelId="{992C01E7-68E9-4850-9120-34653CE56064}" type="presParOf" srcId="{C30DCBCF-AB26-46BC-AADA-B6C8F01FBBF5}" destId="{65D0A129-1F71-411A-B367-D8CB53D94D2B}" srcOrd="1" destOrd="0" presId="urn:microsoft.com/office/officeart/2005/8/layout/hierarchy3"/>
    <dgm:cxn modelId="{2EEE6405-A682-42E4-B320-8B54CF0D9712}" type="presParOf" srcId="{50930373-47C7-4F15-911C-221490D12352}" destId="{0D9F4341-6369-45B9-9756-8FF801C3733E}" srcOrd="1" destOrd="0" presId="urn:microsoft.com/office/officeart/2005/8/layout/hierarchy3"/>
    <dgm:cxn modelId="{109C16B0-6506-4D54-AE7C-5F6FD004AF05}" type="presParOf" srcId="{0D9F4341-6369-45B9-9756-8FF801C3733E}" destId="{2E661182-30A2-4B26-8ED1-2441AEAFD53D}" srcOrd="0" destOrd="0" presId="urn:microsoft.com/office/officeart/2005/8/layout/hierarchy3"/>
    <dgm:cxn modelId="{4BE819E5-787E-405C-B9DD-9A2F00C47532}" type="presParOf" srcId="{0D9F4341-6369-45B9-9756-8FF801C3733E}" destId="{4565F864-4C23-4BC6-A878-154E65CBEAE2}" srcOrd="1" destOrd="0" presId="urn:microsoft.com/office/officeart/2005/8/layout/hierarchy3"/>
    <dgm:cxn modelId="{E9203E24-21FF-4DD6-9C8C-8EB73A020808}" type="presParOf" srcId="{0D9F4341-6369-45B9-9756-8FF801C3733E}" destId="{4D9DA464-35B7-4F7F-8CAF-F59B4257E371}" srcOrd="2" destOrd="0" presId="urn:microsoft.com/office/officeart/2005/8/layout/hierarchy3"/>
    <dgm:cxn modelId="{49740D77-FF23-49E4-A426-361095B1FEDB}" type="presParOf" srcId="{0D9F4341-6369-45B9-9756-8FF801C3733E}" destId="{6B3AE4E1-CECC-43E9-ABEA-CA1E12908FA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A41FD8-AB17-47F6-929C-01DB38EA1B5E}">
      <dsp:nvSpPr>
        <dsp:cNvPr id="0" name=""/>
        <dsp:cNvSpPr/>
      </dsp:nvSpPr>
      <dsp:spPr>
        <a:xfrm>
          <a:off x="572" y="181473"/>
          <a:ext cx="2083843" cy="10419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 smtClean="0"/>
            <a:t>Systemic Transfer</a:t>
          </a:r>
          <a:endParaRPr lang="en-US" sz="2200" kern="1200" noProof="0" dirty="0"/>
        </a:p>
      </dsp:txBody>
      <dsp:txXfrm>
        <a:off x="572" y="181473"/>
        <a:ext cx="2083843" cy="1041921"/>
      </dsp:txXfrm>
    </dsp:sp>
    <dsp:sp modelId="{CEB7FB3D-F492-4F03-9C93-CDE8FDCDDBDD}">
      <dsp:nvSpPr>
        <dsp:cNvPr id="0" name=""/>
        <dsp:cNvSpPr/>
      </dsp:nvSpPr>
      <dsp:spPr>
        <a:xfrm>
          <a:off x="208956" y="1223395"/>
          <a:ext cx="208384" cy="781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1441"/>
              </a:lnTo>
              <a:lnTo>
                <a:pt x="208384" y="7814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50217-4829-4C35-A439-B8C1E2D9FEF4}">
      <dsp:nvSpPr>
        <dsp:cNvPr id="0" name=""/>
        <dsp:cNvSpPr/>
      </dsp:nvSpPr>
      <dsp:spPr>
        <a:xfrm>
          <a:off x="417341" y="1483875"/>
          <a:ext cx="1667074" cy="1041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Science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>
              <a:sym typeface="Wingdings" pitchFamily="2" charset="2"/>
            </a:rPr>
            <a:t> Economy</a:t>
          </a:r>
        </a:p>
      </dsp:txBody>
      <dsp:txXfrm>
        <a:off x="417341" y="1483875"/>
        <a:ext cx="1667074" cy="1041921"/>
      </dsp:txXfrm>
    </dsp:sp>
    <dsp:sp modelId="{456767A1-BA78-4610-A5FB-457FF9745395}">
      <dsp:nvSpPr>
        <dsp:cNvPr id="0" name=""/>
        <dsp:cNvSpPr/>
      </dsp:nvSpPr>
      <dsp:spPr>
        <a:xfrm>
          <a:off x="208956" y="1223395"/>
          <a:ext cx="208384" cy="2083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3843"/>
              </a:lnTo>
              <a:lnTo>
                <a:pt x="208384" y="2083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7FEB0-16D0-4FDB-A24D-E711674346AB}">
      <dsp:nvSpPr>
        <dsp:cNvPr id="0" name=""/>
        <dsp:cNvSpPr/>
      </dsp:nvSpPr>
      <dsp:spPr>
        <a:xfrm>
          <a:off x="417341" y="2786277"/>
          <a:ext cx="1667074" cy="1041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Economy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>
              <a:sym typeface="Wingdings" pitchFamily="2" charset="2"/>
            </a:rPr>
            <a:t> Politics </a:t>
          </a:r>
        </a:p>
      </dsp:txBody>
      <dsp:txXfrm>
        <a:off x="417341" y="2786277"/>
        <a:ext cx="1667074" cy="1041921"/>
      </dsp:txXfrm>
    </dsp:sp>
    <dsp:sp modelId="{70B231B4-7CA1-4B81-8F19-B107C1A81B69}">
      <dsp:nvSpPr>
        <dsp:cNvPr id="0" name=""/>
        <dsp:cNvSpPr/>
      </dsp:nvSpPr>
      <dsp:spPr>
        <a:xfrm>
          <a:off x="2605376" y="181473"/>
          <a:ext cx="2083843" cy="10419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 smtClean="0"/>
            <a:t>Spatial Transfer </a:t>
          </a:r>
          <a:r>
            <a:rPr lang="en-US" sz="2200" kern="1200" noProof="0" dirty="0" err="1" smtClean="0"/>
            <a:t>Syste</a:t>
          </a:r>
          <a:r>
            <a:rPr lang="de-DE" sz="2200" kern="1200" dirty="0" smtClean="0"/>
            <a:t>ms</a:t>
          </a:r>
          <a:endParaRPr lang="de-DE" sz="2200" kern="1200" dirty="0"/>
        </a:p>
      </dsp:txBody>
      <dsp:txXfrm>
        <a:off x="2605376" y="181473"/>
        <a:ext cx="2083843" cy="1041921"/>
      </dsp:txXfrm>
    </dsp:sp>
    <dsp:sp modelId="{2E661182-30A2-4B26-8ED1-2441AEAFD53D}">
      <dsp:nvSpPr>
        <dsp:cNvPr id="0" name=""/>
        <dsp:cNvSpPr/>
      </dsp:nvSpPr>
      <dsp:spPr>
        <a:xfrm>
          <a:off x="2813761" y="1223395"/>
          <a:ext cx="208384" cy="781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1441"/>
              </a:lnTo>
              <a:lnTo>
                <a:pt x="208384" y="7814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5F864-4C23-4BC6-A878-154E65CBEAE2}">
      <dsp:nvSpPr>
        <dsp:cNvPr id="0" name=""/>
        <dsp:cNvSpPr/>
      </dsp:nvSpPr>
      <dsp:spPr>
        <a:xfrm>
          <a:off x="3022145" y="1483875"/>
          <a:ext cx="1667074" cy="1041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Europe</a:t>
          </a:r>
          <a:endParaRPr lang="de-DE" sz="2100" kern="1200" dirty="0"/>
        </a:p>
      </dsp:txBody>
      <dsp:txXfrm>
        <a:off x="3022145" y="1483875"/>
        <a:ext cx="1667074" cy="1041921"/>
      </dsp:txXfrm>
    </dsp:sp>
    <dsp:sp modelId="{4D9DA464-35B7-4F7F-8CAF-F59B4257E371}">
      <dsp:nvSpPr>
        <dsp:cNvPr id="0" name=""/>
        <dsp:cNvSpPr/>
      </dsp:nvSpPr>
      <dsp:spPr>
        <a:xfrm>
          <a:off x="2813761" y="1223395"/>
          <a:ext cx="208384" cy="2083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3843"/>
              </a:lnTo>
              <a:lnTo>
                <a:pt x="208384" y="2083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3AE4E1-CECC-43E9-ABEA-CA1E12908FAD}">
      <dsp:nvSpPr>
        <dsp:cNvPr id="0" name=""/>
        <dsp:cNvSpPr/>
      </dsp:nvSpPr>
      <dsp:spPr>
        <a:xfrm>
          <a:off x="3022145" y="2786277"/>
          <a:ext cx="1667074" cy="1041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Global</a:t>
          </a:r>
          <a:endParaRPr lang="de-DE" sz="2100" kern="1200" dirty="0"/>
        </a:p>
      </dsp:txBody>
      <dsp:txXfrm>
        <a:off x="3022145" y="2786277"/>
        <a:ext cx="1667074" cy="1041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746875" cy="99155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0"/>
            <a:ext cx="6746875" cy="99155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9525"/>
            <a:ext cx="2924175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22700" y="9525"/>
            <a:ext cx="2924175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9439275"/>
            <a:ext cx="2924175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22700" y="9439275"/>
            <a:ext cx="29210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9080" tIns="0" rIns="1908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000" i="1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27FFBA8C-0B54-4D63-842C-65945CB718B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00113" y="4722813"/>
            <a:ext cx="4943475" cy="448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7657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01650" y="566738"/>
            <a:ext cx="5740400" cy="405923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1154479-0217-4853-AC35-D5C360CC4A55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822700" y="9439275"/>
            <a:ext cx="292417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2212BDC-5624-434F-BBD6-71B67899A97B}" type="slidenum">
              <a:rPr lang="en-GB" sz="1000" i="1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100000"/>
                </a:lnSpc>
                <a:buFont typeface="Times New Roman" pitchFamily="1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GB" sz="1000" i="1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501650" y="566738"/>
            <a:ext cx="5743575" cy="4060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/>
          </p:nvPr>
        </p:nvSpPr>
        <p:spPr>
          <a:xfrm>
            <a:off x="900113" y="4722813"/>
            <a:ext cx="4945062" cy="4483100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410026A-6CEB-4A1A-BCAA-4C89DCD1A2EA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10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3822494" y="9439882"/>
            <a:ext cx="2924381" cy="462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7D01628-F04E-4F95-A93E-1D6E90F2841C}" type="slidenum">
              <a:rPr lang="en-GB" sz="1000" i="1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en-GB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501054" y="566013"/>
            <a:ext cx="5744770" cy="40619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/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/>
          </p:nvPr>
        </p:nvSpPr>
        <p:spPr>
          <a:xfrm>
            <a:off x="899689" y="4723113"/>
            <a:ext cx="4945922" cy="4482120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2A2885E-085E-433D-A2CF-B29039DFA603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11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3822494" y="9439882"/>
            <a:ext cx="2924381" cy="462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693C9C8-0D86-405B-8C48-1C4AA671F795}" type="slidenum">
              <a:rPr lang="en-GB" sz="1000" i="1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en-GB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2" name="Text Box 2"/>
          <p:cNvSpPr txBox="1">
            <a:spLocks noChangeArrowheads="1"/>
          </p:cNvSpPr>
          <p:nvPr/>
        </p:nvSpPr>
        <p:spPr bwMode="auto">
          <a:xfrm>
            <a:off x="501054" y="566013"/>
            <a:ext cx="5744770" cy="40619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/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/>
          </p:nvPr>
        </p:nvSpPr>
        <p:spPr>
          <a:xfrm>
            <a:off x="899689" y="4723113"/>
            <a:ext cx="4945922" cy="4482120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AB8C883-2D3A-4A5C-88F2-9A35A885DDCA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12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3822494" y="9439882"/>
            <a:ext cx="2924381" cy="462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8D95A1A-BF8B-4033-8137-3F436587661D}" type="slidenum">
              <a:rPr lang="en-GB" sz="1000" i="1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en-GB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396" name="Text Box 2"/>
          <p:cNvSpPr txBox="1">
            <a:spLocks noChangeArrowheads="1"/>
          </p:cNvSpPr>
          <p:nvPr/>
        </p:nvSpPr>
        <p:spPr bwMode="auto">
          <a:xfrm>
            <a:off x="501054" y="566013"/>
            <a:ext cx="5744770" cy="40619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/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/>
          </p:nvPr>
        </p:nvSpPr>
        <p:spPr>
          <a:xfrm>
            <a:off x="899689" y="4723113"/>
            <a:ext cx="4945922" cy="4482120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31E11C7-C519-49AD-973D-11BF3F2FB639}" type="slidenum">
              <a:rPr lang="de-DE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13</a:t>
            </a:fld>
            <a:endParaRPr lang="de-DE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80975" indent="-180975" defTabSz="762000">
              <a:buClrTx/>
              <a:buSzPct val="80000"/>
              <a:buFont typeface="Wingdings" pitchFamily="2" charset="2"/>
              <a:buChar char=""/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F21A779-5362-4C42-B24A-10EC7054555C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14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3822494" y="9439882"/>
            <a:ext cx="2924381" cy="462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DF50214-8A1B-4EAA-8F7D-28541839E673}" type="slidenum">
              <a:rPr lang="en-GB" sz="1000" i="1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en-GB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501054" y="566013"/>
            <a:ext cx="5744770" cy="40619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/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/>
          </p:nvPr>
        </p:nvSpPr>
        <p:spPr>
          <a:xfrm>
            <a:off x="899689" y="4723113"/>
            <a:ext cx="4945922" cy="4482120"/>
          </a:xfrm>
          <a:noFill/>
          <a:ln/>
        </p:spPr>
        <p:txBody>
          <a:bodyPr wrap="none" anchor="ctr"/>
          <a:lstStyle/>
          <a:p>
            <a:endParaRPr 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7744D2B-E22D-4AFD-BFC1-69D06FEB5669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15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3822494" y="9439882"/>
            <a:ext cx="2924381" cy="462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68149DB-B739-494C-99A1-9DE0D8BE40E6}" type="slidenum">
              <a:rPr lang="en-GB" sz="1000" i="1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en-GB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420" name="Text Box 2"/>
          <p:cNvSpPr txBox="1">
            <a:spLocks noChangeArrowheads="1"/>
          </p:cNvSpPr>
          <p:nvPr/>
        </p:nvSpPr>
        <p:spPr bwMode="auto">
          <a:xfrm>
            <a:off x="501054" y="566013"/>
            <a:ext cx="5744770" cy="40619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/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/>
          </p:nvPr>
        </p:nvSpPr>
        <p:spPr>
          <a:xfrm>
            <a:off x="899689" y="4723113"/>
            <a:ext cx="4945922" cy="4482120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161F450-07F0-4312-BAC2-DCA4F0B71B90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16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3822494" y="9439882"/>
            <a:ext cx="2924381" cy="462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393E62F-9745-48AE-845C-170E029D845C}" type="slidenum">
              <a:rPr lang="en-GB" sz="1000" i="1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en-GB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4" name="Text Box 2"/>
          <p:cNvSpPr txBox="1">
            <a:spLocks noChangeArrowheads="1"/>
          </p:cNvSpPr>
          <p:nvPr/>
        </p:nvSpPr>
        <p:spPr bwMode="auto">
          <a:xfrm>
            <a:off x="501054" y="566013"/>
            <a:ext cx="5744770" cy="40619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/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/>
          </p:nvPr>
        </p:nvSpPr>
        <p:spPr>
          <a:xfrm>
            <a:off x="899689" y="4723113"/>
            <a:ext cx="4945922" cy="4482120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281BA39-3371-4A1A-B9D4-FFFEFC389E20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17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3822494" y="9439882"/>
            <a:ext cx="2924381" cy="462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5A15D81-D177-464B-B117-DDE33014A799}" type="slidenum">
              <a:rPr lang="en-GB" sz="1000" i="1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en-GB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501054" y="566013"/>
            <a:ext cx="5744770" cy="40619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/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/>
          </p:nvPr>
        </p:nvSpPr>
        <p:spPr>
          <a:xfrm>
            <a:off x="899689" y="4723113"/>
            <a:ext cx="4945922" cy="4482120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2E6A52D-65AE-4B46-A2B4-F230F5BB73F8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20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3822494" y="9439882"/>
            <a:ext cx="2924381" cy="462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0B7F04B-E024-4951-B6C4-43924864BBB7}" type="slidenum">
              <a:rPr lang="en-GB" sz="1000" i="1">
                <a:solidFill>
                  <a:srgbClr val="000000"/>
                </a:solidFill>
                <a:latin typeface="Times New Roman" pitchFamily="18" charset="0"/>
              </a:rPr>
              <a:pPr algn="r"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en-GB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501054" y="566013"/>
            <a:ext cx="5744770" cy="40619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/>
          </p:nvPr>
        </p:nvSpPr>
        <p:spPr>
          <a:xfrm>
            <a:off x="899689" y="4723113"/>
            <a:ext cx="4945922" cy="4482120"/>
          </a:xfrm>
          <a:noFill/>
          <a:ln/>
        </p:spPr>
        <p:txBody>
          <a:bodyPr wrap="none" anchor="ctr"/>
          <a:lstStyle/>
          <a:p>
            <a:endParaRPr 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2E6A52D-65AE-4B46-A2B4-F230F5BB73F8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21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3822494" y="9439882"/>
            <a:ext cx="2924381" cy="462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0B7F04B-E024-4951-B6C4-43924864BBB7}" type="slidenum">
              <a:rPr lang="en-GB" sz="1000" i="1">
                <a:solidFill>
                  <a:srgbClr val="000000"/>
                </a:solidFill>
                <a:latin typeface="Times New Roman" pitchFamily="18" charset="0"/>
              </a:rPr>
              <a:pPr algn="r"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en-GB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501054" y="566013"/>
            <a:ext cx="5744770" cy="40619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/>
          </p:nvPr>
        </p:nvSpPr>
        <p:spPr>
          <a:xfrm>
            <a:off x="899689" y="4723113"/>
            <a:ext cx="4945922" cy="4482120"/>
          </a:xfrm>
          <a:noFill/>
          <a:ln/>
        </p:spPr>
        <p:txBody>
          <a:bodyPr wrap="none" anchor="ctr"/>
          <a:lstStyle/>
          <a:p>
            <a:endParaRPr 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4C8DC76-69A5-4A2F-8F98-0FD2D77F21FF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22494" y="9439882"/>
            <a:ext cx="2924381" cy="462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26FFBF2-E733-42EA-B8D2-4F9C2DD5571B}" type="slidenum">
              <a:rPr lang="en-GB" sz="1000" i="1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GB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501054" y="566013"/>
            <a:ext cx="5744770" cy="40619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/>
          </a:p>
        </p:txBody>
      </p:sp>
      <p:sp>
        <p:nvSpPr>
          <p:cNvPr id="44037" name="Text Box 3"/>
          <p:cNvSpPr>
            <a:spLocks noGrp="1" noChangeArrowheads="1"/>
          </p:cNvSpPr>
          <p:nvPr>
            <p:ph type="body"/>
          </p:nvPr>
        </p:nvSpPr>
        <p:spPr>
          <a:xfrm>
            <a:off x="899690" y="4723113"/>
            <a:ext cx="4947498" cy="4482120"/>
          </a:xfrm>
          <a:noFill/>
          <a:ln/>
        </p:spPr>
        <p:txBody>
          <a:bodyPr/>
          <a:lstStyle/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31E11C7-C519-49AD-973D-11BF3F2FB639}" type="slidenum">
              <a:rPr lang="de-DE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22</a:t>
            </a:fld>
            <a:endParaRPr lang="de-DE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80975" indent="-180975" defTabSz="762000">
              <a:buClrTx/>
              <a:buSzPct val="80000"/>
              <a:buFont typeface="Wingdings" pitchFamily="2" charset="2"/>
              <a:buChar char=""/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F21A779-5362-4C42-B24A-10EC7054555C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23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3822494" y="9439882"/>
            <a:ext cx="2924381" cy="462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DF50214-8A1B-4EAA-8F7D-28541839E673}" type="slidenum">
              <a:rPr lang="en-GB" sz="1000" i="1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en-GB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501054" y="566013"/>
            <a:ext cx="5744770" cy="40619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/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/>
          </p:nvPr>
        </p:nvSpPr>
        <p:spPr>
          <a:xfrm>
            <a:off x="899689" y="4723113"/>
            <a:ext cx="4945922" cy="4482120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812FB92-16D2-42B7-81CD-6D9CE3341C3E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24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3822494" y="9439882"/>
            <a:ext cx="2924381" cy="462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F987934-B4ED-4C24-90CF-BD961480968E}" type="slidenum">
              <a:rPr lang="en-GB" sz="1000" i="1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en-GB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501054" y="566013"/>
            <a:ext cx="5744770" cy="40619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/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/>
          </p:nvPr>
        </p:nvSpPr>
        <p:spPr>
          <a:xfrm>
            <a:off x="899689" y="4723113"/>
            <a:ext cx="4945922" cy="4482120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D6E2F0C-99B6-4DCC-9550-0BB09B5FDC28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25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3822494" y="9439882"/>
            <a:ext cx="2924381" cy="462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A456E24-F97D-44DD-8C4A-3BDAF4C0D7B9}" type="slidenum">
              <a:rPr lang="en-GB" sz="1000" i="1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en-GB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0" name="Text Box 2"/>
          <p:cNvSpPr txBox="1">
            <a:spLocks noChangeArrowheads="1"/>
          </p:cNvSpPr>
          <p:nvPr/>
        </p:nvSpPr>
        <p:spPr bwMode="auto">
          <a:xfrm>
            <a:off x="501054" y="566013"/>
            <a:ext cx="5744770" cy="40619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/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/>
          </p:nvPr>
        </p:nvSpPr>
        <p:spPr>
          <a:xfrm>
            <a:off x="899689" y="4723113"/>
            <a:ext cx="4945922" cy="4482120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8ACA99E-ACE5-4C27-BE03-52B35B5C5EB5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26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3822494" y="9439882"/>
            <a:ext cx="2924381" cy="462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6B645E6-DBDF-4382-942C-6A1F7358EA89}" type="slidenum">
              <a:rPr lang="en-GB" sz="1000" i="1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en-GB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564" name="Text Box 2"/>
          <p:cNvSpPr txBox="1">
            <a:spLocks noChangeArrowheads="1"/>
          </p:cNvSpPr>
          <p:nvPr/>
        </p:nvSpPr>
        <p:spPr bwMode="auto">
          <a:xfrm>
            <a:off x="501054" y="566013"/>
            <a:ext cx="5744770" cy="40619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/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/>
          </p:nvPr>
        </p:nvSpPr>
        <p:spPr>
          <a:xfrm>
            <a:off x="899689" y="4723113"/>
            <a:ext cx="4945922" cy="4482120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B58BAD6-62C3-4F2B-96D9-736646676234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27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3822494" y="9439882"/>
            <a:ext cx="2924381" cy="462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1CB36F3-CE48-40CE-91CC-CC245CC6425F}" type="slidenum">
              <a:rPr lang="en-GB" sz="1000" i="1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en-GB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501054" y="566013"/>
            <a:ext cx="5744770" cy="40619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/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/>
          </p:nvPr>
        </p:nvSpPr>
        <p:spPr>
          <a:xfrm>
            <a:off x="899689" y="4723113"/>
            <a:ext cx="4945922" cy="4482120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7C2F894-8A44-4CC8-BC5F-EFAB7F5EE66E}" type="slidenum">
              <a:rPr lang="de-DE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28</a:t>
            </a:fld>
            <a:endParaRPr lang="de-DE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80975" indent="-180975">
              <a:buSzPct val="80000"/>
              <a:buFont typeface="Wingdings" pitchFamily="2" charset="2"/>
              <a:buNone/>
            </a:pPr>
            <a:endParaRPr lang="de-DE" smtClean="0">
              <a:latin typeface="Times New Roman" pitchFamily="18" charset="0"/>
            </a:endParaRPr>
          </a:p>
          <a:p>
            <a:pPr marL="180975" indent="-180975">
              <a:buSzPct val="80000"/>
              <a:buFont typeface="Wingdings" pitchFamily="2" charset="2"/>
              <a:buChar char="n"/>
            </a:pPr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1154479-0217-4853-AC35-D5C360CC4A55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822700" y="9439275"/>
            <a:ext cx="292417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2212BDC-5624-434F-BBD6-71B67899A97B}" type="slidenum">
              <a:rPr lang="en-GB" sz="1000" i="1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100000"/>
                </a:lnSpc>
                <a:buFont typeface="Times New Roman" pitchFamily="1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29</a:t>
            </a:fld>
            <a:endParaRPr lang="en-GB" sz="1000" i="1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501650" y="566738"/>
            <a:ext cx="5743575" cy="4060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/>
          </p:nvPr>
        </p:nvSpPr>
        <p:spPr>
          <a:xfrm>
            <a:off x="900113" y="4722813"/>
            <a:ext cx="4945062" cy="4483100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F2DD6A5-A442-4AF5-BB75-391D3DEEA903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30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22494" y="9439882"/>
            <a:ext cx="2924381" cy="462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EB36A51-8C61-44A5-97D8-AD2823475239}" type="slidenum">
              <a:rPr lang="en-GB" sz="1000" i="1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en-GB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501054" y="566013"/>
            <a:ext cx="5744770" cy="40619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/>
          </a:p>
        </p:txBody>
      </p:sp>
      <p:sp>
        <p:nvSpPr>
          <p:cNvPr id="43013" name="Text Box 3"/>
          <p:cNvSpPr>
            <a:spLocks noGrp="1" noChangeArrowheads="1"/>
          </p:cNvSpPr>
          <p:nvPr>
            <p:ph type="body"/>
          </p:nvPr>
        </p:nvSpPr>
        <p:spPr>
          <a:xfrm>
            <a:off x="899690" y="4723113"/>
            <a:ext cx="4947498" cy="4482120"/>
          </a:xfrm>
          <a:noFill/>
          <a:ln/>
        </p:spPr>
        <p:txBody>
          <a:bodyPr/>
          <a:lstStyle/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F2DD6A5-A442-4AF5-BB75-391D3DEEA903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31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22494" y="9439882"/>
            <a:ext cx="2924381" cy="462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EB36A51-8C61-44A5-97D8-AD2823475239}" type="slidenum">
              <a:rPr lang="en-GB" sz="1000" i="1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31</a:t>
            </a:fld>
            <a:endParaRPr lang="en-GB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501054" y="566013"/>
            <a:ext cx="5744770" cy="40619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/>
          </a:p>
        </p:txBody>
      </p:sp>
      <p:sp>
        <p:nvSpPr>
          <p:cNvPr id="43013" name="Text Box 3"/>
          <p:cNvSpPr>
            <a:spLocks noGrp="1" noChangeArrowheads="1"/>
          </p:cNvSpPr>
          <p:nvPr>
            <p:ph type="body"/>
          </p:nvPr>
        </p:nvSpPr>
        <p:spPr>
          <a:xfrm>
            <a:off x="899690" y="4723113"/>
            <a:ext cx="4947498" cy="4482120"/>
          </a:xfrm>
          <a:noFill/>
          <a:ln/>
        </p:spPr>
        <p:txBody>
          <a:bodyPr/>
          <a:lstStyle/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31E11C7-C519-49AD-973D-11BF3F2FB639}" type="slidenum">
              <a:rPr lang="de-DE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3</a:t>
            </a:fld>
            <a:endParaRPr lang="de-DE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80975" indent="-180975" defTabSz="762000">
              <a:buClrTx/>
              <a:buSzPct val="80000"/>
              <a:buFont typeface="Wingdings" pitchFamily="2" charset="2"/>
              <a:buChar char=""/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F2DD6A5-A442-4AF5-BB75-391D3DEEA903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32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22494" y="9439882"/>
            <a:ext cx="2924381" cy="462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EB36A51-8C61-44A5-97D8-AD2823475239}" type="slidenum">
              <a:rPr lang="en-GB" sz="1000" i="1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32</a:t>
            </a:fld>
            <a:endParaRPr lang="en-GB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501054" y="566013"/>
            <a:ext cx="5744770" cy="40619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/>
          </a:p>
        </p:txBody>
      </p:sp>
      <p:sp>
        <p:nvSpPr>
          <p:cNvPr id="43013" name="Text Box 3"/>
          <p:cNvSpPr>
            <a:spLocks noGrp="1" noChangeArrowheads="1"/>
          </p:cNvSpPr>
          <p:nvPr>
            <p:ph type="body"/>
          </p:nvPr>
        </p:nvSpPr>
        <p:spPr>
          <a:xfrm>
            <a:off x="899690" y="4723113"/>
            <a:ext cx="4947498" cy="4482120"/>
          </a:xfrm>
          <a:noFill/>
          <a:ln/>
        </p:spPr>
        <p:txBody>
          <a:bodyPr/>
          <a:lstStyle/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dirty="0" smtClean="0">
              <a:latin typeface="Frutiger 45 Light" pitchFamily="34" charset="0"/>
              <a:cs typeface="Lucida Sans Unicode" pitchFamily="34" charset="0"/>
            </a:endParaRPr>
          </a:p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dirty="0" smtClean="0">
              <a:latin typeface="Frutiger 45 Light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F2DD6A5-A442-4AF5-BB75-391D3DEEA903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33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22494" y="9439882"/>
            <a:ext cx="2924381" cy="462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EB36A51-8C61-44A5-97D8-AD2823475239}" type="slidenum">
              <a:rPr lang="en-GB" sz="1000" i="1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33</a:t>
            </a:fld>
            <a:endParaRPr lang="en-GB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501054" y="566013"/>
            <a:ext cx="5744770" cy="40619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/>
          </a:p>
        </p:txBody>
      </p:sp>
      <p:sp>
        <p:nvSpPr>
          <p:cNvPr id="43013" name="Text Box 3"/>
          <p:cNvSpPr>
            <a:spLocks noGrp="1" noChangeArrowheads="1"/>
          </p:cNvSpPr>
          <p:nvPr>
            <p:ph type="body"/>
          </p:nvPr>
        </p:nvSpPr>
        <p:spPr>
          <a:xfrm>
            <a:off x="899690" y="4723113"/>
            <a:ext cx="4947498" cy="4482120"/>
          </a:xfrm>
          <a:noFill/>
          <a:ln/>
        </p:spPr>
        <p:txBody>
          <a:bodyPr/>
          <a:lstStyle/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F2DD6A5-A442-4AF5-BB75-391D3DEEA903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34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22494" y="9439882"/>
            <a:ext cx="2924381" cy="462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EB36A51-8C61-44A5-97D8-AD2823475239}" type="slidenum">
              <a:rPr lang="en-GB" sz="1000" i="1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34</a:t>
            </a:fld>
            <a:endParaRPr lang="en-GB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501054" y="566013"/>
            <a:ext cx="5744770" cy="40619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/>
          </a:p>
        </p:txBody>
      </p:sp>
      <p:sp>
        <p:nvSpPr>
          <p:cNvPr id="43013" name="Text Box 3"/>
          <p:cNvSpPr>
            <a:spLocks noGrp="1" noChangeArrowheads="1"/>
          </p:cNvSpPr>
          <p:nvPr>
            <p:ph type="body"/>
          </p:nvPr>
        </p:nvSpPr>
        <p:spPr>
          <a:xfrm>
            <a:off x="899690" y="4723113"/>
            <a:ext cx="4947498" cy="4482120"/>
          </a:xfrm>
          <a:noFill/>
          <a:ln/>
        </p:spPr>
        <p:txBody>
          <a:bodyPr/>
          <a:lstStyle/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F2DD6A5-A442-4AF5-BB75-391D3DEEA903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35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22494" y="9439882"/>
            <a:ext cx="2924381" cy="462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EB36A51-8C61-44A5-97D8-AD2823475239}" type="slidenum">
              <a:rPr lang="en-GB" sz="1000" i="1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35</a:t>
            </a:fld>
            <a:endParaRPr lang="en-GB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501054" y="566013"/>
            <a:ext cx="5744770" cy="40619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/>
          </a:p>
        </p:txBody>
      </p:sp>
      <p:sp>
        <p:nvSpPr>
          <p:cNvPr id="43013" name="Text Box 3"/>
          <p:cNvSpPr>
            <a:spLocks noGrp="1" noChangeArrowheads="1"/>
          </p:cNvSpPr>
          <p:nvPr>
            <p:ph type="body"/>
          </p:nvPr>
        </p:nvSpPr>
        <p:spPr>
          <a:xfrm>
            <a:off x="899690" y="4723113"/>
            <a:ext cx="4947498" cy="4482120"/>
          </a:xfrm>
          <a:noFill/>
          <a:ln/>
        </p:spPr>
        <p:txBody>
          <a:bodyPr/>
          <a:lstStyle/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F2DD6A5-A442-4AF5-BB75-391D3DEEA903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36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22494" y="9439882"/>
            <a:ext cx="2924381" cy="462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EB36A51-8C61-44A5-97D8-AD2823475239}" type="slidenum">
              <a:rPr lang="en-GB" sz="1000" i="1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36</a:t>
            </a:fld>
            <a:endParaRPr lang="en-GB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501054" y="566013"/>
            <a:ext cx="5744770" cy="40619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/>
          </a:p>
        </p:txBody>
      </p:sp>
      <p:sp>
        <p:nvSpPr>
          <p:cNvPr id="43013" name="Text Box 3"/>
          <p:cNvSpPr>
            <a:spLocks noGrp="1" noChangeArrowheads="1"/>
          </p:cNvSpPr>
          <p:nvPr>
            <p:ph type="body"/>
          </p:nvPr>
        </p:nvSpPr>
        <p:spPr>
          <a:xfrm>
            <a:off x="899690" y="4723113"/>
            <a:ext cx="4947498" cy="4482120"/>
          </a:xfrm>
          <a:noFill/>
          <a:ln/>
        </p:spPr>
        <p:txBody>
          <a:bodyPr/>
          <a:lstStyle/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F2DD6A5-A442-4AF5-BB75-391D3DEEA903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37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22494" y="9439882"/>
            <a:ext cx="2924381" cy="462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EB36A51-8C61-44A5-97D8-AD2823475239}" type="slidenum">
              <a:rPr lang="en-GB" sz="1000" i="1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37</a:t>
            </a:fld>
            <a:endParaRPr lang="en-GB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501054" y="566013"/>
            <a:ext cx="5744770" cy="40619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/>
          </a:p>
        </p:txBody>
      </p:sp>
      <p:sp>
        <p:nvSpPr>
          <p:cNvPr id="43013" name="Text Box 3"/>
          <p:cNvSpPr>
            <a:spLocks noGrp="1" noChangeArrowheads="1"/>
          </p:cNvSpPr>
          <p:nvPr>
            <p:ph type="body"/>
          </p:nvPr>
        </p:nvSpPr>
        <p:spPr>
          <a:xfrm>
            <a:off x="899690" y="4723113"/>
            <a:ext cx="4947498" cy="4482120"/>
          </a:xfrm>
          <a:noFill/>
          <a:ln/>
        </p:spPr>
        <p:txBody>
          <a:bodyPr/>
          <a:lstStyle/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F2DD6A5-A442-4AF5-BB75-391D3DEEA903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38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22494" y="9439882"/>
            <a:ext cx="2924381" cy="462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EB36A51-8C61-44A5-97D8-AD2823475239}" type="slidenum">
              <a:rPr lang="en-GB" sz="1000" i="1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38</a:t>
            </a:fld>
            <a:endParaRPr lang="en-GB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501054" y="566013"/>
            <a:ext cx="5744770" cy="40619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/>
          </a:p>
        </p:txBody>
      </p:sp>
      <p:sp>
        <p:nvSpPr>
          <p:cNvPr id="43013" name="Text Box 3"/>
          <p:cNvSpPr>
            <a:spLocks noGrp="1" noChangeArrowheads="1"/>
          </p:cNvSpPr>
          <p:nvPr>
            <p:ph type="body"/>
          </p:nvPr>
        </p:nvSpPr>
        <p:spPr>
          <a:xfrm>
            <a:off x="899690" y="4723113"/>
            <a:ext cx="4947498" cy="4482120"/>
          </a:xfrm>
          <a:noFill/>
          <a:ln/>
        </p:spPr>
        <p:txBody>
          <a:bodyPr/>
          <a:lstStyle/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F2DD6A5-A442-4AF5-BB75-391D3DEEA903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39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22494" y="9439882"/>
            <a:ext cx="2924381" cy="462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EB36A51-8C61-44A5-97D8-AD2823475239}" type="slidenum">
              <a:rPr lang="en-GB" sz="1000" i="1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39</a:t>
            </a:fld>
            <a:endParaRPr lang="en-GB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501054" y="566013"/>
            <a:ext cx="5744770" cy="40619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/>
          </a:p>
        </p:txBody>
      </p:sp>
      <p:sp>
        <p:nvSpPr>
          <p:cNvPr id="43013" name="Text Box 3"/>
          <p:cNvSpPr>
            <a:spLocks noGrp="1" noChangeArrowheads="1"/>
          </p:cNvSpPr>
          <p:nvPr>
            <p:ph type="body"/>
          </p:nvPr>
        </p:nvSpPr>
        <p:spPr>
          <a:xfrm>
            <a:off x="899690" y="4723113"/>
            <a:ext cx="4947498" cy="4482120"/>
          </a:xfrm>
          <a:noFill/>
          <a:ln/>
        </p:spPr>
        <p:txBody>
          <a:bodyPr/>
          <a:lstStyle/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F2DD6A5-A442-4AF5-BB75-391D3DEEA903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40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22494" y="9439882"/>
            <a:ext cx="2924381" cy="462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EB36A51-8C61-44A5-97D8-AD2823475239}" type="slidenum">
              <a:rPr lang="en-GB" sz="1000" i="1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40</a:t>
            </a:fld>
            <a:endParaRPr lang="en-GB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501054" y="566013"/>
            <a:ext cx="5744770" cy="40619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/>
          </a:p>
        </p:txBody>
      </p:sp>
      <p:sp>
        <p:nvSpPr>
          <p:cNvPr id="43013" name="Text Box 3"/>
          <p:cNvSpPr>
            <a:spLocks noGrp="1" noChangeArrowheads="1"/>
          </p:cNvSpPr>
          <p:nvPr>
            <p:ph type="body"/>
          </p:nvPr>
        </p:nvSpPr>
        <p:spPr>
          <a:xfrm>
            <a:off x="899690" y="4723113"/>
            <a:ext cx="4947498" cy="4482120"/>
          </a:xfrm>
          <a:noFill/>
          <a:ln/>
        </p:spPr>
        <p:txBody>
          <a:bodyPr/>
          <a:lstStyle/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F2DD6A5-A442-4AF5-BB75-391D3DEEA903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41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22494" y="9439882"/>
            <a:ext cx="2924381" cy="462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EB36A51-8C61-44A5-97D8-AD2823475239}" type="slidenum">
              <a:rPr lang="en-GB" sz="1000" i="1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41</a:t>
            </a:fld>
            <a:endParaRPr lang="en-GB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501054" y="566013"/>
            <a:ext cx="5744770" cy="40619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/>
          </a:p>
        </p:txBody>
      </p:sp>
      <p:sp>
        <p:nvSpPr>
          <p:cNvPr id="43013" name="Text Box 3"/>
          <p:cNvSpPr>
            <a:spLocks noGrp="1" noChangeArrowheads="1"/>
          </p:cNvSpPr>
          <p:nvPr>
            <p:ph type="body"/>
          </p:nvPr>
        </p:nvSpPr>
        <p:spPr>
          <a:xfrm>
            <a:off x="899690" y="4723113"/>
            <a:ext cx="4947498" cy="4482120"/>
          </a:xfrm>
          <a:noFill/>
          <a:ln/>
        </p:spPr>
        <p:txBody>
          <a:bodyPr/>
          <a:lstStyle/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31E11C7-C519-49AD-973D-11BF3F2FB639}" type="slidenum">
              <a:rPr lang="de-DE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</a:t>
            </a:fld>
            <a:endParaRPr lang="de-DE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80975" indent="-180975" defTabSz="762000">
              <a:buClrTx/>
              <a:buSzPct val="80000"/>
              <a:buFont typeface="Wingdings" pitchFamily="2" charset="2"/>
              <a:buChar char=""/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F2DD6A5-A442-4AF5-BB75-391D3DEEA903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42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22494" y="9439882"/>
            <a:ext cx="2924381" cy="462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EB36A51-8C61-44A5-97D8-AD2823475239}" type="slidenum">
              <a:rPr lang="en-GB" sz="1000" i="1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42</a:t>
            </a:fld>
            <a:endParaRPr lang="en-GB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501054" y="566013"/>
            <a:ext cx="5744770" cy="40619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/>
          </a:p>
        </p:txBody>
      </p:sp>
      <p:sp>
        <p:nvSpPr>
          <p:cNvPr id="43013" name="Text Box 3"/>
          <p:cNvSpPr>
            <a:spLocks noGrp="1" noChangeArrowheads="1"/>
          </p:cNvSpPr>
          <p:nvPr>
            <p:ph type="body"/>
          </p:nvPr>
        </p:nvSpPr>
        <p:spPr>
          <a:xfrm>
            <a:off x="899690" y="4723113"/>
            <a:ext cx="4947498" cy="4482120"/>
          </a:xfrm>
          <a:noFill/>
          <a:ln/>
        </p:spPr>
        <p:txBody>
          <a:bodyPr/>
          <a:lstStyle/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F2DD6A5-A442-4AF5-BB75-391D3DEEA903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43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22494" y="9439882"/>
            <a:ext cx="2924381" cy="462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EB36A51-8C61-44A5-97D8-AD2823475239}" type="slidenum">
              <a:rPr lang="en-GB" sz="1000" i="1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43</a:t>
            </a:fld>
            <a:endParaRPr lang="en-GB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501054" y="566013"/>
            <a:ext cx="5744770" cy="40619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/>
          </a:p>
        </p:txBody>
      </p:sp>
      <p:sp>
        <p:nvSpPr>
          <p:cNvPr id="43013" name="Text Box 3"/>
          <p:cNvSpPr>
            <a:spLocks noGrp="1" noChangeArrowheads="1"/>
          </p:cNvSpPr>
          <p:nvPr>
            <p:ph type="body"/>
          </p:nvPr>
        </p:nvSpPr>
        <p:spPr>
          <a:xfrm>
            <a:off x="899690" y="4723113"/>
            <a:ext cx="4947498" cy="4482120"/>
          </a:xfrm>
          <a:noFill/>
          <a:ln/>
        </p:spPr>
        <p:txBody>
          <a:bodyPr/>
          <a:lstStyle/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F2DD6A5-A442-4AF5-BB75-391D3DEEA903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44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22494" y="9439882"/>
            <a:ext cx="2924381" cy="462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EB36A51-8C61-44A5-97D8-AD2823475239}" type="slidenum">
              <a:rPr lang="en-GB" sz="1000" i="1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44</a:t>
            </a:fld>
            <a:endParaRPr lang="en-GB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501054" y="566013"/>
            <a:ext cx="5744770" cy="40619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/>
          </a:p>
        </p:txBody>
      </p:sp>
      <p:sp>
        <p:nvSpPr>
          <p:cNvPr id="43013" name="Text Box 3"/>
          <p:cNvSpPr>
            <a:spLocks noGrp="1" noChangeArrowheads="1"/>
          </p:cNvSpPr>
          <p:nvPr>
            <p:ph type="body"/>
          </p:nvPr>
        </p:nvSpPr>
        <p:spPr>
          <a:xfrm>
            <a:off x="899690" y="4723113"/>
            <a:ext cx="4947498" cy="4482120"/>
          </a:xfrm>
          <a:noFill/>
          <a:ln/>
        </p:spPr>
        <p:txBody>
          <a:bodyPr/>
          <a:lstStyle/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F2DD6A5-A442-4AF5-BB75-391D3DEEA903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45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22494" y="9439882"/>
            <a:ext cx="2924381" cy="462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EB36A51-8C61-44A5-97D8-AD2823475239}" type="slidenum">
              <a:rPr lang="en-GB" sz="1000" i="1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45</a:t>
            </a:fld>
            <a:endParaRPr lang="en-GB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501054" y="566013"/>
            <a:ext cx="5744770" cy="40619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/>
          </a:p>
        </p:txBody>
      </p:sp>
      <p:sp>
        <p:nvSpPr>
          <p:cNvPr id="43013" name="Text Box 3"/>
          <p:cNvSpPr>
            <a:spLocks noGrp="1" noChangeArrowheads="1"/>
          </p:cNvSpPr>
          <p:nvPr>
            <p:ph type="body"/>
          </p:nvPr>
        </p:nvSpPr>
        <p:spPr>
          <a:xfrm>
            <a:off x="899690" y="4723113"/>
            <a:ext cx="4947498" cy="4482120"/>
          </a:xfrm>
          <a:noFill/>
          <a:ln/>
        </p:spPr>
        <p:txBody>
          <a:bodyPr/>
          <a:lstStyle/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F2DD6A5-A442-4AF5-BB75-391D3DEEA903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46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22494" y="9439882"/>
            <a:ext cx="2924381" cy="462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EB36A51-8C61-44A5-97D8-AD2823475239}" type="slidenum">
              <a:rPr lang="en-GB" sz="1000" i="1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46</a:t>
            </a:fld>
            <a:endParaRPr lang="en-GB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501054" y="566013"/>
            <a:ext cx="5744770" cy="40619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/>
          </a:p>
        </p:txBody>
      </p:sp>
      <p:sp>
        <p:nvSpPr>
          <p:cNvPr id="43013" name="Text Box 3"/>
          <p:cNvSpPr>
            <a:spLocks noGrp="1" noChangeArrowheads="1"/>
          </p:cNvSpPr>
          <p:nvPr>
            <p:ph type="body"/>
          </p:nvPr>
        </p:nvSpPr>
        <p:spPr>
          <a:xfrm>
            <a:off x="899690" y="4723113"/>
            <a:ext cx="4947498" cy="4482120"/>
          </a:xfrm>
          <a:noFill/>
          <a:ln/>
        </p:spPr>
        <p:txBody>
          <a:bodyPr/>
          <a:lstStyle/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F2DD6A5-A442-4AF5-BB75-391D3DEEA903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47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22494" y="9439882"/>
            <a:ext cx="2924381" cy="462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EB36A51-8C61-44A5-97D8-AD2823475239}" type="slidenum">
              <a:rPr lang="en-GB" sz="1000" i="1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47</a:t>
            </a:fld>
            <a:endParaRPr lang="en-GB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501054" y="566013"/>
            <a:ext cx="5744770" cy="40619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/>
          </a:p>
        </p:txBody>
      </p:sp>
      <p:sp>
        <p:nvSpPr>
          <p:cNvPr id="43013" name="Text Box 3"/>
          <p:cNvSpPr>
            <a:spLocks noGrp="1" noChangeArrowheads="1"/>
          </p:cNvSpPr>
          <p:nvPr>
            <p:ph type="body"/>
          </p:nvPr>
        </p:nvSpPr>
        <p:spPr>
          <a:xfrm>
            <a:off x="899690" y="4723113"/>
            <a:ext cx="4947498" cy="4482120"/>
          </a:xfrm>
          <a:noFill/>
          <a:ln/>
        </p:spPr>
        <p:txBody>
          <a:bodyPr/>
          <a:lstStyle/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4C8DC76-69A5-4A2F-8F98-0FD2D77F21FF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48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22494" y="9439882"/>
            <a:ext cx="2924381" cy="462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26FFBF2-E733-42EA-B8D2-4F9C2DD5571B}" type="slidenum">
              <a:rPr lang="en-GB" sz="1000" i="1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48</a:t>
            </a:fld>
            <a:endParaRPr lang="en-GB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501054" y="566013"/>
            <a:ext cx="5744770" cy="40619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/>
          </a:p>
        </p:txBody>
      </p:sp>
      <p:sp>
        <p:nvSpPr>
          <p:cNvPr id="44037" name="Text Box 3"/>
          <p:cNvSpPr>
            <a:spLocks noGrp="1" noChangeArrowheads="1"/>
          </p:cNvSpPr>
          <p:nvPr>
            <p:ph type="body"/>
          </p:nvPr>
        </p:nvSpPr>
        <p:spPr>
          <a:xfrm>
            <a:off x="899690" y="4723113"/>
            <a:ext cx="4947498" cy="4482120"/>
          </a:xfrm>
          <a:noFill/>
          <a:ln/>
        </p:spPr>
        <p:txBody>
          <a:bodyPr/>
          <a:lstStyle/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  <a:p>
            <a:pPr marL="177800" indent="-177800">
              <a:spcBef>
                <a:spcPts val="413"/>
              </a:spcBef>
              <a:buSzPct val="80000"/>
              <a:buFont typeface="Wingdings" pitchFamily="2" charset="2"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en-GB" sz="1100" smtClean="0">
              <a:latin typeface="Frutiger 45 Light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4ABB7C0-03D7-4ABA-A46F-8E66BF1DB249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5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22494" y="9439882"/>
            <a:ext cx="2924381" cy="462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3CE9AED-9E33-403C-B2DC-481AB420992A}" type="slidenum">
              <a:rPr lang="en-GB" sz="1000" i="1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GB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501054" y="566013"/>
            <a:ext cx="5744770" cy="40619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/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/>
          </p:nvPr>
        </p:nvSpPr>
        <p:spPr>
          <a:xfrm>
            <a:off x="899689" y="4723113"/>
            <a:ext cx="4945922" cy="4482120"/>
          </a:xfrm>
          <a:noFill/>
          <a:ln/>
        </p:spPr>
        <p:txBody>
          <a:bodyPr wrap="none" anchor="ctr"/>
          <a:lstStyle/>
          <a:p>
            <a:endParaRPr 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Times New Roman" pitchFamily="18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4CA2421-48B5-418F-8698-271F84DD0F0B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6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31E11C7-C519-49AD-973D-11BF3F2FB639}" type="slidenum">
              <a:rPr lang="de-DE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7</a:t>
            </a:fld>
            <a:endParaRPr lang="de-DE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80975" indent="-180975" defTabSz="762000">
              <a:buClrTx/>
              <a:buSzPct val="80000"/>
              <a:buFont typeface="Wingdings" pitchFamily="2" charset="2"/>
              <a:buChar char=""/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FEE0C5E-9112-480F-B597-5C67193E516D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8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822494" y="9439882"/>
            <a:ext cx="2924381" cy="462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0" rIns="19080" bIns="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4C11A12-8BA8-45ED-9B7F-EF936BD538BC}" type="slidenum">
              <a:rPr lang="en-GB" sz="1000" i="1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en-GB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300" name="Text Box 2"/>
          <p:cNvSpPr txBox="1">
            <a:spLocks noChangeArrowheads="1"/>
          </p:cNvSpPr>
          <p:nvPr/>
        </p:nvSpPr>
        <p:spPr bwMode="auto">
          <a:xfrm>
            <a:off x="501054" y="566013"/>
            <a:ext cx="5744770" cy="40619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/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/>
          </p:nvPr>
        </p:nvSpPr>
        <p:spPr>
          <a:xfrm>
            <a:off x="899689" y="4723113"/>
            <a:ext cx="4945922" cy="4482120"/>
          </a:xfrm>
          <a:noFill/>
          <a:ln/>
        </p:spPr>
        <p:txBody>
          <a:bodyPr wrap="none" anchor="ctr"/>
          <a:lstStyle/>
          <a:p>
            <a:endParaRPr 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059386D-6A57-48C9-8C2A-8CCA7E25663B}" type="slidenum">
              <a:rPr lang="de-DE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9</a:t>
            </a:fld>
            <a:endParaRPr lang="de-DE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80975" indent="-180975" defTabSz="762000">
              <a:buClrTx/>
              <a:buSzPct val="80000"/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51584-D808-4951-BF42-CA7411BB3C0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6635E-6295-4974-AD94-39FD4748E36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562850" y="968375"/>
            <a:ext cx="2244725" cy="4959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27088" y="968375"/>
            <a:ext cx="6583362" cy="49593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12442-A384-4E68-861A-E5233DFB892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00488" y="1763713"/>
            <a:ext cx="2862262" cy="4164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15150" y="1763713"/>
            <a:ext cx="2863850" cy="4164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74998-87C6-40F3-B2CB-1AFA7FDB826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0" descr="moez_43mm_p334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1550" y="6208713"/>
            <a:ext cx="1547813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moez_43mm_p334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1550" y="6208713"/>
            <a:ext cx="1547813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moez_43mm_p334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1550" y="6208713"/>
            <a:ext cx="1547813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562850" y="968375"/>
            <a:ext cx="2244725" cy="4959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27088" y="968375"/>
            <a:ext cx="6583362" cy="49593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00488" y="1763713"/>
            <a:ext cx="2862262" cy="4164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15150" y="1763713"/>
            <a:ext cx="2863850" cy="4164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CC50E-E8F4-4843-8264-3AAA2EF14E6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562850" y="968375"/>
            <a:ext cx="2244725" cy="4959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27088" y="968375"/>
            <a:ext cx="6583362" cy="49593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00488" y="1763713"/>
            <a:ext cx="2862262" cy="4164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15150" y="1763713"/>
            <a:ext cx="2863850" cy="4164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00488" y="1763713"/>
            <a:ext cx="2862262" cy="4164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15150" y="1763713"/>
            <a:ext cx="2863850" cy="4164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9CB21-064C-4880-8EFE-14D44EFEC43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562850" y="968375"/>
            <a:ext cx="2244725" cy="4959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27088" y="968375"/>
            <a:ext cx="6583362" cy="49593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00488" y="1763713"/>
            <a:ext cx="2862262" cy="4164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15150" y="1763713"/>
            <a:ext cx="2863850" cy="4164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EB0DE-A2CD-4836-8C2B-00B1505C079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562850" y="968375"/>
            <a:ext cx="2244725" cy="4959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27088" y="968375"/>
            <a:ext cx="6583362" cy="49593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91DA4-0623-4BCC-82CA-70521FCD418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8FDA0-E65E-4EFE-961A-D7E14E97073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A2E92-2081-4611-BCAC-E82C2CBE3A1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08F3F-B682-4F93-BDE5-F29E9B7B0D8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968375"/>
            <a:ext cx="8980487" cy="896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00488" y="1763713"/>
            <a:ext cx="5878512" cy="4164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Line 3"/>
          <p:cNvSpPr>
            <a:spLocks noChangeShapeType="1"/>
          </p:cNvSpPr>
          <p:nvPr/>
        </p:nvSpPr>
        <p:spPr bwMode="auto">
          <a:xfrm flipH="1">
            <a:off x="806450" y="6707207"/>
            <a:ext cx="9007475" cy="1588"/>
          </a:xfrm>
          <a:prstGeom prst="line">
            <a:avLst/>
          </a:prstGeom>
          <a:noFill/>
          <a:ln w="1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 flipH="1">
            <a:off x="806450" y="900113"/>
            <a:ext cx="9007475" cy="1587"/>
          </a:xfrm>
          <a:prstGeom prst="line">
            <a:avLst/>
          </a:prstGeom>
          <a:noFill/>
          <a:ln w="1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662863" y="7008813"/>
            <a:ext cx="2492375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89898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D004B4B-2301-4A95-8387-49C57C0A268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pic>
        <p:nvPicPr>
          <p:cNvPr id="1031" name="Grafik 10" descr="moez_43mm_p334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11550" y="6856437"/>
            <a:ext cx="1547813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46F2F-B193-4937-AB7F-868A5D1B3594}" type="datetime1">
              <a:rPr lang="en-US" smtClean="0"/>
              <a:pPr/>
              <a:t>9/18/2009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dt="0"/>
  <p:txStyles>
    <p:titleStyle>
      <a:lvl1pPr algn="l" defTabSz="449263" rtl="0" eaLnBrk="0" fontAlgn="base" hangingPunct="0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2pPr>
      <a:lvl3pPr algn="l" defTabSz="449263" rtl="0" eaLnBrk="0" fontAlgn="base" hangingPunct="0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3pPr>
      <a:lvl4pPr algn="l" defTabSz="449263" rtl="0" eaLnBrk="0" fontAlgn="base" hangingPunct="0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4pPr>
      <a:lvl5pPr algn="l" defTabSz="449263" rtl="0" eaLnBrk="0" fontAlgn="base" hangingPunct="0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5pPr>
      <a:lvl6pPr marL="457200" algn="l" defTabSz="449263" rtl="0" fontAlgn="base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6pPr>
      <a:lvl7pPr marL="914400" algn="l" defTabSz="449263" rtl="0" fontAlgn="base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7pPr>
      <a:lvl8pPr marL="1371600" algn="l" defTabSz="449263" rtl="0" fontAlgn="base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8pPr>
      <a:lvl9pPr marL="1828800" algn="l" defTabSz="449263" rtl="0" fontAlgn="base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9pPr>
    </p:titleStyle>
    <p:bodyStyle>
      <a:lvl1pPr marL="339725" indent="-339725" algn="l" defTabSz="449263" rtl="0" eaLnBrk="0" fontAlgn="base" hangingPunct="0">
        <a:lnSpc>
          <a:spcPts val="1963"/>
        </a:lnSpc>
        <a:spcBef>
          <a:spcPct val="0"/>
        </a:spcBef>
        <a:spcAft>
          <a:spcPts val="1800"/>
        </a:spcAft>
        <a:buClr>
          <a:srgbClr val="000000"/>
        </a:buClr>
        <a:buSzPct val="100000"/>
        <a:buFont typeface="Frutiger 55 Roman" pitchFamily="32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8650288" algn="l" defTabSz="449263" rtl="0" eaLnBrk="0" fontAlgn="base" hangingPunct="0">
        <a:lnSpc>
          <a:spcPts val="1963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Symbol" pitchFamily="16" charset="2"/>
        <a:buChar char=""/>
        <a:defRPr>
          <a:solidFill>
            <a:srgbClr val="000000"/>
          </a:solidFill>
          <a:latin typeface="+mn-lt"/>
          <a:cs typeface="+mn-cs"/>
        </a:defRPr>
      </a:lvl2pPr>
      <a:lvl3pPr marL="608013" indent="-339725" algn="l" defTabSz="449263" rtl="0" eaLnBrk="0" fontAlgn="base" hangingPunct="0">
        <a:lnSpc>
          <a:spcPts val="1963"/>
        </a:lnSpc>
        <a:spcBef>
          <a:spcPts val="900"/>
        </a:spcBef>
        <a:spcAft>
          <a:spcPct val="0"/>
        </a:spcAft>
        <a:buClr>
          <a:srgbClr val="000000"/>
        </a:buClr>
        <a:buSzPct val="100000"/>
        <a:buFont typeface="Symbol" pitchFamily="16" charset="2"/>
        <a:buChar char=""/>
        <a:defRPr>
          <a:solidFill>
            <a:srgbClr val="000000"/>
          </a:solidFill>
          <a:latin typeface="+mn-lt"/>
          <a:cs typeface="+mn-cs"/>
        </a:defRPr>
      </a:lvl3pPr>
      <a:lvl4pPr marL="895350" indent="-269875" algn="l" defTabSz="449263" rtl="0" eaLnBrk="0" fontAlgn="base" hangingPunct="0">
        <a:lnSpc>
          <a:spcPts val="1963"/>
        </a:lnSpc>
        <a:spcBef>
          <a:spcPts val="900"/>
        </a:spcBef>
        <a:spcAft>
          <a:spcPct val="0"/>
        </a:spcAft>
        <a:buClr>
          <a:srgbClr val="000000"/>
        </a:buClr>
        <a:buSzPct val="100000"/>
        <a:buFont typeface="Symbol" pitchFamily="16" charset="2"/>
        <a:buChar char=""/>
        <a:defRPr>
          <a:solidFill>
            <a:srgbClr val="000000"/>
          </a:solidFill>
          <a:latin typeface="+mn-lt"/>
          <a:cs typeface="+mn-cs"/>
        </a:defRPr>
      </a:lvl4pPr>
      <a:lvl5pPr marL="1801813" indent="-274638" algn="l" defTabSz="449263" rtl="0" eaLnBrk="0" fontAlgn="base" hangingPunct="0">
        <a:lnSpc>
          <a:spcPts val="1963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Frutiger 55 Roman" pitchFamily="32" charset="0"/>
        <a:defRPr sz="1700">
          <a:solidFill>
            <a:srgbClr val="000000"/>
          </a:solidFill>
          <a:latin typeface="+mn-lt"/>
          <a:cs typeface="+mn-cs"/>
        </a:defRPr>
      </a:lvl5pPr>
      <a:lvl6pPr marL="2259013" indent="-274638" algn="l" defTabSz="449263" rtl="0" fontAlgn="base">
        <a:lnSpc>
          <a:spcPts val="1963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Frutiger 55 Roman" pitchFamily="32" charset="0"/>
        <a:defRPr sz="1700">
          <a:solidFill>
            <a:srgbClr val="000000"/>
          </a:solidFill>
          <a:latin typeface="+mn-lt"/>
          <a:cs typeface="+mn-cs"/>
        </a:defRPr>
      </a:lvl6pPr>
      <a:lvl7pPr marL="2716213" indent="-274638" algn="l" defTabSz="449263" rtl="0" fontAlgn="base">
        <a:lnSpc>
          <a:spcPts val="1963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Frutiger 55 Roman" pitchFamily="32" charset="0"/>
        <a:defRPr sz="1700">
          <a:solidFill>
            <a:srgbClr val="000000"/>
          </a:solidFill>
          <a:latin typeface="+mn-lt"/>
          <a:cs typeface="+mn-cs"/>
        </a:defRPr>
      </a:lvl7pPr>
      <a:lvl8pPr marL="3173413" indent="-274638" algn="l" defTabSz="449263" rtl="0" fontAlgn="base">
        <a:lnSpc>
          <a:spcPts val="1963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Frutiger 55 Roman" pitchFamily="32" charset="0"/>
        <a:defRPr sz="1700">
          <a:solidFill>
            <a:srgbClr val="000000"/>
          </a:solidFill>
          <a:latin typeface="+mn-lt"/>
          <a:cs typeface="+mn-cs"/>
        </a:defRPr>
      </a:lvl8pPr>
      <a:lvl9pPr marL="3630613" indent="-274638" algn="l" defTabSz="449263" rtl="0" fontAlgn="base">
        <a:lnSpc>
          <a:spcPts val="1963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Frutiger 55 Roman" pitchFamily="32" charset="0"/>
        <a:defRPr sz="17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Line 1"/>
          <p:cNvSpPr>
            <a:spLocks noChangeShapeType="1"/>
          </p:cNvSpPr>
          <p:nvPr/>
        </p:nvSpPr>
        <p:spPr bwMode="auto">
          <a:xfrm flipH="1">
            <a:off x="806450" y="900113"/>
            <a:ext cx="9007475" cy="1587"/>
          </a:xfrm>
          <a:prstGeom prst="line">
            <a:avLst/>
          </a:prstGeom>
          <a:noFill/>
          <a:ln w="1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968375"/>
            <a:ext cx="8980487" cy="896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00488" y="1763713"/>
            <a:ext cx="5878512" cy="4164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pic>
        <p:nvPicPr>
          <p:cNvPr id="2053" name="Grafik 10" descr="moez_43mm_p334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11550" y="6208713"/>
            <a:ext cx="1547813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63" r:id="rId9"/>
    <p:sldLayoutId id="2147483764" r:id="rId10"/>
    <p:sldLayoutId id="2147483765" r:id="rId11"/>
  </p:sldLayoutIdLst>
  <p:hf hdr="0" dt="0"/>
  <p:txStyles>
    <p:titleStyle>
      <a:lvl1pPr algn="l" defTabSz="449263" rtl="0" eaLnBrk="0" fontAlgn="base" hangingPunct="0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2pPr>
      <a:lvl3pPr algn="l" defTabSz="449263" rtl="0" eaLnBrk="0" fontAlgn="base" hangingPunct="0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3pPr>
      <a:lvl4pPr algn="l" defTabSz="449263" rtl="0" eaLnBrk="0" fontAlgn="base" hangingPunct="0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4pPr>
      <a:lvl5pPr algn="l" defTabSz="449263" rtl="0" eaLnBrk="0" fontAlgn="base" hangingPunct="0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5pPr>
      <a:lvl6pPr marL="457200" algn="l" defTabSz="449263" rtl="0" fontAlgn="base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6pPr>
      <a:lvl7pPr marL="914400" algn="l" defTabSz="449263" rtl="0" fontAlgn="base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7pPr>
      <a:lvl8pPr marL="1371600" algn="l" defTabSz="449263" rtl="0" fontAlgn="base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8pPr>
      <a:lvl9pPr marL="1828800" algn="l" defTabSz="449263" rtl="0" fontAlgn="base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9pPr>
    </p:titleStyle>
    <p:bodyStyle>
      <a:lvl1pPr marL="339725" indent="-339725" algn="l" defTabSz="449263" rtl="0" eaLnBrk="0" fontAlgn="base" hangingPunct="0">
        <a:lnSpc>
          <a:spcPts val="1963"/>
        </a:lnSpc>
        <a:spcBef>
          <a:spcPct val="0"/>
        </a:spcBef>
        <a:spcAft>
          <a:spcPts val="1800"/>
        </a:spcAft>
        <a:buClr>
          <a:srgbClr val="000000"/>
        </a:buClr>
        <a:buSzPct val="100000"/>
        <a:buFont typeface="Frutiger 55 Roman" pitchFamily="32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8650288" algn="l" defTabSz="449263" rtl="0" eaLnBrk="0" fontAlgn="base" hangingPunct="0">
        <a:lnSpc>
          <a:spcPts val="1963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Symbol" pitchFamily="16" charset="2"/>
        <a:buChar char=""/>
        <a:defRPr>
          <a:solidFill>
            <a:srgbClr val="000000"/>
          </a:solidFill>
          <a:latin typeface="+mn-lt"/>
          <a:cs typeface="+mn-cs"/>
        </a:defRPr>
      </a:lvl2pPr>
      <a:lvl3pPr marL="608013" indent="-339725" algn="l" defTabSz="449263" rtl="0" eaLnBrk="0" fontAlgn="base" hangingPunct="0">
        <a:lnSpc>
          <a:spcPts val="1963"/>
        </a:lnSpc>
        <a:spcBef>
          <a:spcPts val="900"/>
        </a:spcBef>
        <a:spcAft>
          <a:spcPct val="0"/>
        </a:spcAft>
        <a:buClr>
          <a:srgbClr val="000000"/>
        </a:buClr>
        <a:buSzPct val="100000"/>
        <a:buFont typeface="Symbol" pitchFamily="16" charset="2"/>
        <a:buChar char=""/>
        <a:defRPr>
          <a:solidFill>
            <a:srgbClr val="000000"/>
          </a:solidFill>
          <a:latin typeface="+mn-lt"/>
          <a:cs typeface="+mn-cs"/>
        </a:defRPr>
      </a:lvl3pPr>
      <a:lvl4pPr marL="895350" indent="-269875" algn="l" defTabSz="449263" rtl="0" eaLnBrk="0" fontAlgn="base" hangingPunct="0">
        <a:lnSpc>
          <a:spcPts val="1963"/>
        </a:lnSpc>
        <a:spcBef>
          <a:spcPts val="900"/>
        </a:spcBef>
        <a:spcAft>
          <a:spcPct val="0"/>
        </a:spcAft>
        <a:buClr>
          <a:srgbClr val="000000"/>
        </a:buClr>
        <a:buSzPct val="100000"/>
        <a:buFont typeface="Symbol" pitchFamily="16" charset="2"/>
        <a:buChar char=""/>
        <a:defRPr>
          <a:solidFill>
            <a:srgbClr val="000000"/>
          </a:solidFill>
          <a:latin typeface="+mn-lt"/>
          <a:cs typeface="+mn-cs"/>
        </a:defRPr>
      </a:lvl4pPr>
      <a:lvl5pPr marL="1801813" indent="-274638" algn="l" defTabSz="449263" rtl="0" eaLnBrk="0" fontAlgn="base" hangingPunct="0">
        <a:lnSpc>
          <a:spcPts val="1963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Frutiger 55 Roman" pitchFamily="32" charset="0"/>
        <a:defRPr sz="1700">
          <a:solidFill>
            <a:srgbClr val="000000"/>
          </a:solidFill>
          <a:latin typeface="+mn-lt"/>
          <a:cs typeface="+mn-cs"/>
        </a:defRPr>
      </a:lvl5pPr>
      <a:lvl6pPr marL="2259013" indent="-274638" algn="l" defTabSz="449263" rtl="0" fontAlgn="base">
        <a:lnSpc>
          <a:spcPts val="1963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Frutiger 55 Roman" pitchFamily="32" charset="0"/>
        <a:defRPr sz="1700">
          <a:solidFill>
            <a:srgbClr val="000000"/>
          </a:solidFill>
          <a:latin typeface="+mn-lt"/>
          <a:cs typeface="+mn-cs"/>
        </a:defRPr>
      </a:lvl6pPr>
      <a:lvl7pPr marL="2716213" indent="-274638" algn="l" defTabSz="449263" rtl="0" fontAlgn="base">
        <a:lnSpc>
          <a:spcPts val="1963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Frutiger 55 Roman" pitchFamily="32" charset="0"/>
        <a:defRPr sz="1700">
          <a:solidFill>
            <a:srgbClr val="000000"/>
          </a:solidFill>
          <a:latin typeface="+mn-lt"/>
          <a:cs typeface="+mn-cs"/>
        </a:defRPr>
      </a:lvl7pPr>
      <a:lvl8pPr marL="3173413" indent="-274638" algn="l" defTabSz="449263" rtl="0" fontAlgn="base">
        <a:lnSpc>
          <a:spcPts val="1963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Frutiger 55 Roman" pitchFamily="32" charset="0"/>
        <a:defRPr sz="1700">
          <a:solidFill>
            <a:srgbClr val="000000"/>
          </a:solidFill>
          <a:latin typeface="+mn-lt"/>
          <a:cs typeface="+mn-cs"/>
        </a:defRPr>
      </a:lvl8pPr>
      <a:lvl9pPr marL="3630613" indent="-274638" algn="l" defTabSz="449263" rtl="0" fontAlgn="base">
        <a:lnSpc>
          <a:spcPts val="1963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Frutiger 55 Roman" pitchFamily="32" charset="0"/>
        <a:defRPr sz="17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Line 1"/>
          <p:cNvSpPr>
            <a:spLocks noChangeShapeType="1"/>
          </p:cNvSpPr>
          <p:nvPr/>
        </p:nvSpPr>
        <p:spPr bwMode="auto">
          <a:xfrm flipH="1">
            <a:off x="806450" y="6707207"/>
            <a:ext cx="9007475" cy="1588"/>
          </a:xfrm>
          <a:prstGeom prst="line">
            <a:avLst/>
          </a:prstGeom>
          <a:noFill/>
          <a:ln w="1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 flipH="1">
            <a:off x="806450" y="900113"/>
            <a:ext cx="9007475" cy="1587"/>
          </a:xfrm>
          <a:prstGeom prst="line">
            <a:avLst/>
          </a:prstGeom>
          <a:noFill/>
          <a:ln w="1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968375"/>
            <a:ext cx="8980487" cy="896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00488" y="1763713"/>
            <a:ext cx="5878512" cy="4164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pic>
        <p:nvPicPr>
          <p:cNvPr id="3078" name="Grafik 10" descr="moez_43mm_p334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11550" y="6856437"/>
            <a:ext cx="1547813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A6A11-11C1-4414-9C42-6882F57F390D}" type="datetime1">
              <a:rPr lang="en-US" smtClean="0"/>
              <a:pPr/>
              <a:t>9/18/2009</a:t>
            </a:fld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731C5-9E64-4A13-9BE3-ECCE9E95759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 dt="0"/>
  <p:txStyles>
    <p:titleStyle>
      <a:lvl1pPr algn="l" defTabSz="449263" rtl="0" eaLnBrk="0" fontAlgn="base" hangingPunct="0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2pPr>
      <a:lvl3pPr algn="l" defTabSz="449263" rtl="0" eaLnBrk="0" fontAlgn="base" hangingPunct="0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3pPr>
      <a:lvl4pPr algn="l" defTabSz="449263" rtl="0" eaLnBrk="0" fontAlgn="base" hangingPunct="0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4pPr>
      <a:lvl5pPr algn="l" defTabSz="449263" rtl="0" eaLnBrk="0" fontAlgn="base" hangingPunct="0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5pPr>
      <a:lvl6pPr marL="457200" algn="l" defTabSz="449263" rtl="0" fontAlgn="base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6pPr>
      <a:lvl7pPr marL="914400" algn="l" defTabSz="449263" rtl="0" fontAlgn="base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7pPr>
      <a:lvl8pPr marL="1371600" algn="l" defTabSz="449263" rtl="0" fontAlgn="base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8pPr>
      <a:lvl9pPr marL="1828800" algn="l" defTabSz="449263" rtl="0" fontAlgn="base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9pPr>
    </p:titleStyle>
    <p:bodyStyle>
      <a:lvl1pPr marL="339725" indent="-339725" algn="l" defTabSz="449263" rtl="0" eaLnBrk="0" fontAlgn="base" hangingPunct="0">
        <a:lnSpc>
          <a:spcPts val="1963"/>
        </a:lnSpc>
        <a:spcBef>
          <a:spcPct val="0"/>
        </a:spcBef>
        <a:spcAft>
          <a:spcPts val="1800"/>
        </a:spcAft>
        <a:buClr>
          <a:srgbClr val="000000"/>
        </a:buClr>
        <a:buSzPct val="100000"/>
        <a:buFont typeface="Frutiger 55 Roman" pitchFamily="32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8650288" algn="l" defTabSz="449263" rtl="0" eaLnBrk="0" fontAlgn="base" hangingPunct="0">
        <a:lnSpc>
          <a:spcPts val="1963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Symbol" pitchFamily="16" charset="2"/>
        <a:buChar char=""/>
        <a:defRPr>
          <a:solidFill>
            <a:srgbClr val="000000"/>
          </a:solidFill>
          <a:latin typeface="+mn-lt"/>
          <a:cs typeface="+mn-cs"/>
        </a:defRPr>
      </a:lvl2pPr>
      <a:lvl3pPr marL="608013" indent="-339725" algn="l" defTabSz="449263" rtl="0" eaLnBrk="0" fontAlgn="base" hangingPunct="0">
        <a:lnSpc>
          <a:spcPts val="1963"/>
        </a:lnSpc>
        <a:spcBef>
          <a:spcPts val="900"/>
        </a:spcBef>
        <a:spcAft>
          <a:spcPct val="0"/>
        </a:spcAft>
        <a:buClr>
          <a:srgbClr val="000000"/>
        </a:buClr>
        <a:buSzPct val="100000"/>
        <a:buFont typeface="Symbol" pitchFamily="16" charset="2"/>
        <a:buChar char=""/>
        <a:defRPr>
          <a:solidFill>
            <a:srgbClr val="000000"/>
          </a:solidFill>
          <a:latin typeface="+mn-lt"/>
          <a:cs typeface="+mn-cs"/>
        </a:defRPr>
      </a:lvl3pPr>
      <a:lvl4pPr marL="895350" indent="-269875" algn="l" defTabSz="449263" rtl="0" eaLnBrk="0" fontAlgn="base" hangingPunct="0">
        <a:lnSpc>
          <a:spcPts val="1963"/>
        </a:lnSpc>
        <a:spcBef>
          <a:spcPts val="900"/>
        </a:spcBef>
        <a:spcAft>
          <a:spcPct val="0"/>
        </a:spcAft>
        <a:buClr>
          <a:srgbClr val="000000"/>
        </a:buClr>
        <a:buSzPct val="100000"/>
        <a:buFont typeface="Symbol" pitchFamily="16" charset="2"/>
        <a:buChar char=""/>
        <a:defRPr>
          <a:solidFill>
            <a:srgbClr val="000000"/>
          </a:solidFill>
          <a:latin typeface="+mn-lt"/>
          <a:cs typeface="+mn-cs"/>
        </a:defRPr>
      </a:lvl4pPr>
      <a:lvl5pPr marL="1801813" indent="-274638" algn="l" defTabSz="449263" rtl="0" eaLnBrk="0" fontAlgn="base" hangingPunct="0">
        <a:lnSpc>
          <a:spcPts val="1963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Frutiger 55 Roman" pitchFamily="32" charset="0"/>
        <a:defRPr sz="1700">
          <a:solidFill>
            <a:srgbClr val="000000"/>
          </a:solidFill>
          <a:latin typeface="+mn-lt"/>
          <a:cs typeface="+mn-cs"/>
        </a:defRPr>
      </a:lvl5pPr>
      <a:lvl6pPr marL="2259013" indent="-274638" algn="l" defTabSz="449263" rtl="0" fontAlgn="base">
        <a:lnSpc>
          <a:spcPts val="1963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Frutiger 55 Roman" pitchFamily="32" charset="0"/>
        <a:defRPr sz="1700">
          <a:solidFill>
            <a:srgbClr val="000000"/>
          </a:solidFill>
          <a:latin typeface="+mn-lt"/>
          <a:cs typeface="+mn-cs"/>
        </a:defRPr>
      </a:lvl6pPr>
      <a:lvl7pPr marL="2716213" indent="-274638" algn="l" defTabSz="449263" rtl="0" fontAlgn="base">
        <a:lnSpc>
          <a:spcPts val="1963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Frutiger 55 Roman" pitchFamily="32" charset="0"/>
        <a:defRPr sz="1700">
          <a:solidFill>
            <a:srgbClr val="000000"/>
          </a:solidFill>
          <a:latin typeface="+mn-lt"/>
          <a:cs typeface="+mn-cs"/>
        </a:defRPr>
      </a:lvl7pPr>
      <a:lvl8pPr marL="3173413" indent="-274638" algn="l" defTabSz="449263" rtl="0" fontAlgn="base">
        <a:lnSpc>
          <a:spcPts val="1963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Frutiger 55 Roman" pitchFamily="32" charset="0"/>
        <a:defRPr sz="1700">
          <a:solidFill>
            <a:srgbClr val="000000"/>
          </a:solidFill>
          <a:latin typeface="+mn-lt"/>
          <a:cs typeface="+mn-cs"/>
        </a:defRPr>
      </a:lvl8pPr>
      <a:lvl9pPr marL="3630613" indent="-274638" algn="l" defTabSz="449263" rtl="0" fontAlgn="base">
        <a:lnSpc>
          <a:spcPts val="1963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Frutiger 55 Roman" pitchFamily="32" charset="0"/>
        <a:defRPr sz="17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Line 1"/>
          <p:cNvSpPr>
            <a:spLocks noChangeShapeType="1"/>
          </p:cNvSpPr>
          <p:nvPr/>
        </p:nvSpPr>
        <p:spPr bwMode="auto">
          <a:xfrm flipH="1">
            <a:off x="845312" y="6637357"/>
            <a:ext cx="9007475" cy="1588"/>
          </a:xfrm>
          <a:prstGeom prst="line">
            <a:avLst/>
          </a:prstGeom>
          <a:noFill/>
          <a:ln w="1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098" name="Line 2"/>
          <p:cNvSpPr>
            <a:spLocks noChangeShapeType="1"/>
          </p:cNvSpPr>
          <p:nvPr/>
        </p:nvSpPr>
        <p:spPr bwMode="auto">
          <a:xfrm flipH="1">
            <a:off x="806450" y="900113"/>
            <a:ext cx="9007475" cy="1587"/>
          </a:xfrm>
          <a:prstGeom prst="line">
            <a:avLst/>
          </a:prstGeom>
          <a:noFill/>
          <a:ln w="1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968375"/>
            <a:ext cx="8980487" cy="896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00488" y="1763713"/>
            <a:ext cx="5878512" cy="4164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pic>
        <p:nvPicPr>
          <p:cNvPr id="4102" name="Grafik 10" descr="moez_43mm_p334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74006" y="6780233"/>
            <a:ext cx="1547813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44F7B-C45C-45ED-9134-FBC5AF7374D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38369-17CD-4A9B-99BF-AA093B10F04F}" type="datetime1">
              <a:rPr lang="en-US" smtClean="0"/>
              <a:pPr/>
              <a:t>9/18/2009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dt="0"/>
  <p:txStyles>
    <p:titleStyle>
      <a:lvl1pPr algn="l" defTabSz="449263" rtl="0" eaLnBrk="0" fontAlgn="base" hangingPunct="0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2pPr>
      <a:lvl3pPr algn="l" defTabSz="449263" rtl="0" eaLnBrk="0" fontAlgn="base" hangingPunct="0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3pPr>
      <a:lvl4pPr algn="l" defTabSz="449263" rtl="0" eaLnBrk="0" fontAlgn="base" hangingPunct="0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4pPr>
      <a:lvl5pPr algn="l" defTabSz="449263" rtl="0" eaLnBrk="0" fontAlgn="base" hangingPunct="0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5pPr>
      <a:lvl6pPr marL="457200" algn="l" defTabSz="449263" rtl="0" fontAlgn="base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6pPr>
      <a:lvl7pPr marL="914400" algn="l" defTabSz="449263" rtl="0" fontAlgn="base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7pPr>
      <a:lvl8pPr marL="1371600" algn="l" defTabSz="449263" rtl="0" fontAlgn="base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8pPr>
      <a:lvl9pPr marL="1828800" algn="l" defTabSz="449263" rtl="0" fontAlgn="base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9pPr>
    </p:titleStyle>
    <p:bodyStyle>
      <a:lvl1pPr marL="339725" indent="-339725" algn="l" defTabSz="449263" rtl="0" eaLnBrk="0" fontAlgn="base" hangingPunct="0">
        <a:lnSpc>
          <a:spcPts val="1963"/>
        </a:lnSpc>
        <a:spcBef>
          <a:spcPct val="0"/>
        </a:spcBef>
        <a:spcAft>
          <a:spcPts val="1800"/>
        </a:spcAft>
        <a:buClr>
          <a:srgbClr val="000000"/>
        </a:buClr>
        <a:buSzPct val="100000"/>
        <a:buFont typeface="Frutiger 55 Roman" pitchFamily="32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8650288" algn="l" defTabSz="449263" rtl="0" eaLnBrk="0" fontAlgn="base" hangingPunct="0">
        <a:lnSpc>
          <a:spcPts val="1963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Symbol" pitchFamily="16" charset="2"/>
        <a:buChar char=""/>
        <a:defRPr>
          <a:solidFill>
            <a:srgbClr val="000000"/>
          </a:solidFill>
          <a:latin typeface="+mn-lt"/>
          <a:cs typeface="+mn-cs"/>
        </a:defRPr>
      </a:lvl2pPr>
      <a:lvl3pPr marL="608013" indent="-339725" algn="l" defTabSz="449263" rtl="0" eaLnBrk="0" fontAlgn="base" hangingPunct="0">
        <a:lnSpc>
          <a:spcPts val="1963"/>
        </a:lnSpc>
        <a:spcBef>
          <a:spcPts val="900"/>
        </a:spcBef>
        <a:spcAft>
          <a:spcPct val="0"/>
        </a:spcAft>
        <a:buClr>
          <a:srgbClr val="000000"/>
        </a:buClr>
        <a:buSzPct val="100000"/>
        <a:buFont typeface="Symbol" pitchFamily="16" charset="2"/>
        <a:buChar char=""/>
        <a:defRPr>
          <a:solidFill>
            <a:srgbClr val="000000"/>
          </a:solidFill>
          <a:latin typeface="+mn-lt"/>
          <a:cs typeface="+mn-cs"/>
        </a:defRPr>
      </a:lvl3pPr>
      <a:lvl4pPr marL="895350" indent="-269875" algn="l" defTabSz="449263" rtl="0" eaLnBrk="0" fontAlgn="base" hangingPunct="0">
        <a:lnSpc>
          <a:spcPts val="1963"/>
        </a:lnSpc>
        <a:spcBef>
          <a:spcPts val="900"/>
        </a:spcBef>
        <a:spcAft>
          <a:spcPct val="0"/>
        </a:spcAft>
        <a:buClr>
          <a:srgbClr val="000000"/>
        </a:buClr>
        <a:buSzPct val="100000"/>
        <a:buFont typeface="Symbol" pitchFamily="16" charset="2"/>
        <a:buChar char=""/>
        <a:defRPr>
          <a:solidFill>
            <a:srgbClr val="000000"/>
          </a:solidFill>
          <a:latin typeface="+mn-lt"/>
          <a:cs typeface="+mn-cs"/>
        </a:defRPr>
      </a:lvl4pPr>
      <a:lvl5pPr marL="1801813" indent="-274638" algn="l" defTabSz="449263" rtl="0" eaLnBrk="0" fontAlgn="base" hangingPunct="0">
        <a:lnSpc>
          <a:spcPts val="1963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Frutiger 55 Roman" pitchFamily="32" charset="0"/>
        <a:defRPr sz="1700">
          <a:solidFill>
            <a:srgbClr val="000000"/>
          </a:solidFill>
          <a:latin typeface="+mn-lt"/>
          <a:cs typeface="+mn-cs"/>
        </a:defRPr>
      </a:lvl5pPr>
      <a:lvl6pPr marL="2259013" indent="-274638" algn="l" defTabSz="449263" rtl="0" fontAlgn="base">
        <a:lnSpc>
          <a:spcPts val="1963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Frutiger 55 Roman" pitchFamily="32" charset="0"/>
        <a:defRPr sz="1700">
          <a:solidFill>
            <a:srgbClr val="000000"/>
          </a:solidFill>
          <a:latin typeface="+mn-lt"/>
          <a:cs typeface="+mn-cs"/>
        </a:defRPr>
      </a:lvl6pPr>
      <a:lvl7pPr marL="2716213" indent="-274638" algn="l" defTabSz="449263" rtl="0" fontAlgn="base">
        <a:lnSpc>
          <a:spcPts val="1963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Frutiger 55 Roman" pitchFamily="32" charset="0"/>
        <a:defRPr sz="1700">
          <a:solidFill>
            <a:srgbClr val="000000"/>
          </a:solidFill>
          <a:latin typeface="+mn-lt"/>
          <a:cs typeface="+mn-cs"/>
        </a:defRPr>
      </a:lvl7pPr>
      <a:lvl8pPr marL="3173413" indent="-274638" algn="l" defTabSz="449263" rtl="0" fontAlgn="base">
        <a:lnSpc>
          <a:spcPts val="1963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Frutiger 55 Roman" pitchFamily="32" charset="0"/>
        <a:defRPr sz="1700">
          <a:solidFill>
            <a:srgbClr val="000000"/>
          </a:solidFill>
          <a:latin typeface="+mn-lt"/>
          <a:cs typeface="+mn-cs"/>
        </a:defRPr>
      </a:lvl8pPr>
      <a:lvl9pPr marL="3630613" indent="-274638" algn="l" defTabSz="449263" rtl="0" fontAlgn="base">
        <a:lnSpc>
          <a:spcPts val="1963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Frutiger 55 Roman" pitchFamily="32" charset="0"/>
        <a:defRPr sz="17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Line 1"/>
          <p:cNvSpPr>
            <a:spLocks noChangeShapeType="1"/>
          </p:cNvSpPr>
          <p:nvPr/>
        </p:nvSpPr>
        <p:spPr bwMode="auto">
          <a:xfrm flipH="1">
            <a:off x="806450" y="5724525"/>
            <a:ext cx="9007475" cy="1588"/>
          </a:xfrm>
          <a:prstGeom prst="line">
            <a:avLst/>
          </a:prstGeom>
          <a:noFill/>
          <a:ln w="1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806450" y="900113"/>
            <a:ext cx="9007475" cy="1587"/>
          </a:xfrm>
          <a:prstGeom prst="line">
            <a:avLst/>
          </a:prstGeom>
          <a:noFill/>
          <a:ln w="1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968375"/>
            <a:ext cx="8980487" cy="896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00488" y="1763713"/>
            <a:ext cx="5878512" cy="4164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pic>
        <p:nvPicPr>
          <p:cNvPr id="5126" name="Grafik 10" descr="moez_43mm_p334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11550" y="6208713"/>
            <a:ext cx="1547813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hdr="0" dt="0"/>
  <p:txStyles>
    <p:titleStyle>
      <a:lvl1pPr algn="l" defTabSz="449263" rtl="0" eaLnBrk="0" fontAlgn="base" hangingPunct="0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2pPr>
      <a:lvl3pPr algn="l" defTabSz="449263" rtl="0" eaLnBrk="0" fontAlgn="base" hangingPunct="0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3pPr>
      <a:lvl4pPr algn="l" defTabSz="449263" rtl="0" eaLnBrk="0" fontAlgn="base" hangingPunct="0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4pPr>
      <a:lvl5pPr algn="l" defTabSz="449263" rtl="0" eaLnBrk="0" fontAlgn="base" hangingPunct="0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5pPr>
      <a:lvl6pPr marL="457200" algn="l" defTabSz="449263" rtl="0" fontAlgn="base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6pPr>
      <a:lvl7pPr marL="914400" algn="l" defTabSz="449263" rtl="0" fontAlgn="base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7pPr>
      <a:lvl8pPr marL="1371600" algn="l" defTabSz="449263" rtl="0" fontAlgn="base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8pPr>
      <a:lvl9pPr marL="1828800" algn="l" defTabSz="449263" rtl="0" fontAlgn="base">
        <a:lnSpc>
          <a:spcPts val="35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Frutiger 45 Light" pitchFamily="32" charset="0"/>
        <a:defRPr sz="2800" b="1">
          <a:solidFill>
            <a:srgbClr val="000000"/>
          </a:solidFill>
          <a:latin typeface="Frutiger 45 Light" pitchFamily="32" charset="0"/>
          <a:cs typeface="Lucida Sans Unicode" charset="0"/>
        </a:defRPr>
      </a:lvl9pPr>
    </p:titleStyle>
    <p:bodyStyle>
      <a:lvl1pPr marL="339725" indent="-339725" algn="l" defTabSz="449263" rtl="0" eaLnBrk="0" fontAlgn="base" hangingPunct="0">
        <a:lnSpc>
          <a:spcPts val="1963"/>
        </a:lnSpc>
        <a:spcBef>
          <a:spcPct val="0"/>
        </a:spcBef>
        <a:spcAft>
          <a:spcPts val="1800"/>
        </a:spcAft>
        <a:buClr>
          <a:srgbClr val="000000"/>
        </a:buClr>
        <a:buSzPct val="100000"/>
        <a:buFont typeface="Frutiger 55 Roman" pitchFamily="32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8650288" algn="l" defTabSz="449263" rtl="0" eaLnBrk="0" fontAlgn="base" hangingPunct="0">
        <a:lnSpc>
          <a:spcPts val="1963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Symbol" pitchFamily="16" charset="2"/>
        <a:buChar char=""/>
        <a:defRPr>
          <a:solidFill>
            <a:srgbClr val="000000"/>
          </a:solidFill>
          <a:latin typeface="+mn-lt"/>
          <a:cs typeface="+mn-cs"/>
        </a:defRPr>
      </a:lvl2pPr>
      <a:lvl3pPr marL="608013" indent="-339725" algn="l" defTabSz="449263" rtl="0" eaLnBrk="0" fontAlgn="base" hangingPunct="0">
        <a:lnSpc>
          <a:spcPts val="1963"/>
        </a:lnSpc>
        <a:spcBef>
          <a:spcPts val="900"/>
        </a:spcBef>
        <a:spcAft>
          <a:spcPct val="0"/>
        </a:spcAft>
        <a:buClr>
          <a:srgbClr val="000000"/>
        </a:buClr>
        <a:buSzPct val="100000"/>
        <a:buFont typeface="Symbol" pitchFamily="16" charset="2"/>
        <a:buChar char=""/>
        <a:defRPr>
          <a:solidFill>
            <a:srgbClr val="000000"/>
          </a:solidFill>
          <a:latin typeface="+mn-lt"/>
          <a:cs typeface="+mn-cs"/>
        </a:defRPr>
      </a:lvl3pPr>
      <a:lvl4pPr marL="895350" indent="-269875" algn="l" defTabSz="449263" rtl="0" eaLnBrk="0" fontAlgn="base" hangingPunct="0">
        <a:lnSpc>
          <a:spcPts val="1963"/>
        </a:lnSpc>
        <a:spcBef>
          <a:spcPts val="900"/>
        </a:spcBef>
        <a:spcAft>
          <a:spcPct val="0"/>
        </a:spcAft>
        <a:buClr>
          <a:srgbClr val="000000"/>
        </a:buClr>
        <a:buSzPct val="100000"/>
        <a:buFont typeface="Symbol" pitchFamily="16" charset="2"/>
        <a:buChar char=""/>
        <a:defRPr>
          <a:solidFill>
            <a:srgbClr val="000000"/>
          </a:solidFill>
          <a:latin typeface="+mn-lt"/>
          <a:cs typeface="+mn-cs"/>
        </a:defRPr>
      </a:lvl4pPr>
      <a:lvl5pPr marL="1801813" indent="-274638" algn="l" defTabSz="449263" rtl="0" eaLnBrk="0" fontAlgn="base" hangingPunct="0">
        <a:lnSpc>
          <a:spcPts val="1963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Frutiger 55 Roman" pitchFamily="32" charset="0"/>
        <a:defRPr sz="1700">
          <a:solidFill>
            <a:srgbClr val="000000"/>
          </a:solidFill>
          <a:latin typeface="+mn-lt"/>
          <a:cs typeface="+mn-cs"/>
        </a:defRPr>
      </a:lvl5pPr>
      <a:lvl6pPr marL="2259013" indent="-274638" algn="l" defTabSz="449263" rtl="0" fontAlgn="base">
        <a:lnSpc>
          <a:spcPts val="1963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Frutiger 55 Roman" pitchFamily="32" charset="0"/>
        <a:defRPr sz="1700">
          <a:solidFill>
            <a:srgbClr val="000000"/>
          </a:solidFill>
          <a:latin typeface="+mn-lt"/>
          <a:cs typeface="+mn-cs"/>
        </a:defRPr>
      </a:lvl6pPr>
      <a:lvl7pPr marL="2716213" indent="-274638" algn="l" defTabSz="449263" rtl="0" fontAlgn="base">
        <a:lnSpc>
          <a:spcPts val="1963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Frutiger 55 Roman" pitchFamily="32" charset="0"/>
        <a:defRPr sz="1700">
          <a:solidFill>
            <a:srgbClr val="000000"/>
          </a:solidFill>
          <a:latin typeface="+mn-lt"/>
          <a:cs typeface="+mn-cs"/>
        </a:defRPr>
      </a:lvl7pPr>
      <a:lvl8pPr marL="3173413" indent="-274638" algn="l" defTabSz="449263" rtl="0" fontAlgn="base">
        <a:lnSpc>
          <a:spcPts val="1963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Frutiger 55 Roman" pitchFamily="32" charset="0"/>
        <a:defRPr sz="1700">
          <a:solidFill>
            <a:srgbClr val="000000"/>
          </a:solidFill>
          <a:latin typeface="+mn-lt"/>
          <a:cs typeface="+mn-cs"/>
        </a:defRPr>
      </a:lvl8pPr>
      <a:lvl9pPr marL="3630613" indent="-274638" algn="l" defTabSz="449263" rtl="0" fontAlgn="base">
        <a:lnSpc>
          <a:spcPts val="1963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Frutiger 55 Roman" pitchFamily="32" charset="0"/>
        <a:defRPr sz="17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782638" y="393700"/>
            <a:ext cx="9018587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538"/>
              </a:lnSpc>
              <a:buFont typeface="Frutiger 45 Light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 b="1" dirty="0">
              <a:solidFill>
                <a:srgbClr val="000000"/>
              </a:solidFill>
              <a:latin typeface="Frutiger 45 Light" pitchFamily="32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45312" y="1741199"/>
            <a:ext cx="5827236" cy="895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>
                <a:solidFill>
                  <a:schemeClr val="tx1"/>
                </a:solidFill>
              </a:rPr>
              <a:t>Intellectual</a:t>
            </a:r>
            <a:r>
              <a:rPr lang="de-DE" sz="2000" b="1" dirty="0" smtClean="0">
                <a:solidFill>
                  <a:schemeClr val="tx1"/>
                </a:solidFill>
              </a:rPr>
              <a:t> Property in International Business –</a:t>
            </a:r>
          </a:p>
          <a:p>
            <a:endParaRPr lang="de-DE" sz="2000" b="1" dirty="0" smtClean="0">
              <a:solidFill>
                <a:schemeClr val="tx1"/>
              </a:solidFill>
            </a:endParaRPr>
          </a:p>
          <a:p>
            <a:r>
              <a:rPr lang="de-DE" sz="2000" b="1" dirty="0" smtClean="0">
                <a:solidFill>
                  <a:schemeClr val="tx1"/>
                </a:solidFill>
              </a:rPr>
              <a:t>The Strategic </a:t>
            </a:r>
            <a:r>
              <a:rPr lang="de-DE" sz="2000" b="1" dirty="0" err="1" smtClean="0">
                <a:solidFill>
                  <a:schemeClr val="tx1"/>
                </a:solidFill>
              </a:rPr>
              <a:t>Role</a:t>
            </a:r>
            <a:r>
              <a:rPr lang="de-DE" sz="2000" b="1" dirty="0" smtClean="0">
                <a:solidFill>
                  <a:schemeClr val="tx1"/>
                </a:solidFill>
              </a:rPr>
              <a:t> </a:t>
            </a:r>
            <a:r>
              <a:rPr lang="de-DE" sz="2000" b="1" dirty="0" err="1" smtClean="0">
                <a:solidFill>
                  <a:schemeClr val="tx1"/>
                </a:solidFill>
              </a:rPr>
              <a:t>for</a:t>
            </a:r>
            <a:r>
              <a:rPr lang="de-DE" sz="2000" b="1" dirty="0" smtClean="0">
                <a:solidFill>
                  <a:schemeClr val="tx1"/>
                </a:solidFill>
              </a:rPr>
              <a:t> Companies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6104" y="1136631"/>
            <a:ext cx="3015446" cy="1862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845312" y="5208597"/>
            <a:ext cx="4544834" cy="1297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Meeting of Expert Group </a:t>
            </a:r>
            <a:r>
              <a:rPr lang="it-IT" dirty="0" err="1" smtClean="0">
                <a:solidFill>
                  <a:schemeClr val="tx1"/>
                </a:solidFill>
              </a:rPr>
              <a:t>for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Defining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the Scope and the </a:t>
            </a:r>
            <a:r>
              <a:rPr lang="it-IT" dirty="0" err="1" smtClean="0">
                <a:solidFill>
                  <a:schemeClr val="tx1"/>
                </a:solidFill>
              </a:rPr>
              <a:t>Methodology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for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National </a:t>
            </a:r>
            <a:r>
              <a:rPr lang="it-IT" dirty="0" err="1" smtClean="0">
                <a:solidFill>
                  <a:schemeClr val="tx1"/>
                </a:solidFill>
              </a:rPr>
              <a:t>Surveys</a:t>
            </a:r>
            <a:r>
              <a:rPr lang="it-IT" dirty="0" smtClean="0">
                <a:solidFill>
                  <a:schemeClr val="tx1"/>
                </a:solidFill>
              </a:rPr>
              <a:t>/ </a:t>
            </a:r>
            <a:r>
              <a:rPr lang="it-IT" dirty="0" err="1" smtClean="0">
                <a:solidFill>
                  <a:schemeClr val="tx1"/>
                </a:solidFill>
              </a:rPr>
              <a:t>Studies</a:t>
            </a:r>
            <a:r>
              <a:rPr lang="it-IT" dirty="0" smtClean="0">
                <a:solidFill>
                  <a:schemeClr val="tx1"/>
                </a:solidFill>
              </a:rPr>
              <a:t> on </a:t>
            </a:r>
            <a:r>
              <a:rPr lang="it-IT" dirty="0" err="1" smtClean="0">
                <a:solidFill>
                  <a:schemeClr val="tx1"/>
                </a:solidFill>
              </a:rPr>
              <a:t>Intellectual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dirty="0" err="1" smtClean="0">
                <a:solidFill>
                  <a:schemeClr val="tx1"/>
                </a:solidFill>
              </a:rPr>
              <a:t>Property</a:t>
            </a:r>
            <a:r>
              <a:rPr lang="it-IT" dirty="0" smtClean="0">
                <a:solidFill>
                  <a:schemeClr val="tx1"/>
                </a:solidFill>
              </a:rPr>
              <a:t> and </a:t>
            </a:r>
            <a:r>
              <a:rPr lang="it-IT" dirty="0" err="1" smtClean="0">
                <a:solidFill>
                  <a:schemeClr val="tx1"/>
                </a:solidFill>
              </a:rPr>
              <a:t>SMEs</a:t>
            </a:r>
            <a:endParaRPr lang="it-IT" dirty="0" smtClean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241026" y="5994415"/>
            <a:ext cx="3605474" cy="306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err="1" smtClean="0">
                <a:solidFill>
                  <a:schemeClr val="tx1"/>
                </a:solidFill>
              </a:rPr>
              <a:t>Geneva</a:t>
            </a:r>
            <a:r>
              <a:rPr lang="de-DE" sz="1600" dirty="0" smtClean="0">
                <a:solidFill>
                  <a:schemeClr val="tx1"/>
                </a:solidFill>
              </a:rPr>
              <a:t>, 17/18th of September 2009</a:t>
            </a:r>
            <a:endParaRPr lang="en-US" sz="1600" dirty="0"/>
          </a:p>
        </p:txBody>
      </p:sp>
      <p:sp>
        <p:nvSpPr>
          <p:cNvPr id="7" name="Rechteck 6"/>
          <p:cNvSpPr/>
          <p:nvPr/>
        </p:nvSpPr>
        <p:spPr>
          <a:xfrm>
            <a:off x="4321534" y="3768571"/>
            <a:ext cx="5596404" cy="1297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Marc Tobias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Head of Unit 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SMEs and International Markets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Fraunhofer Center </a:t>
            </a:r>
            <a:r>
              <a:rPr lang="de-DE" dirty="0" err="1" smtClean="0">
                <a:solidFill>
                  <a:schemeClr val="tx1"/>
                </a:solidFill>
              </a:rPr>
              <a:t>for</a:t>
            </a:r>
            <a:r>
              <a:rPr lang="de-DE" dirty="0" smtClean="0">
                <a:solidFill>
                  <a:schemeClr val="tx1"/>
                </a:solidFill>
              </a:rPr>
              <a:t> Central and Eastern Europe</a:t>
            </a:r>
          </a:p>
          <a:p>
            <a:endParaRPr lang="de-DE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758825" y="1231900"/>
            <a:ext cx="9032875" cy="393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2425" lvl="1" indent="-352425">
              <a:spcBef>
                <a:spcPts val="600"/>
              </a:spcBef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782638" y="393700"/>
            <a:ext cx="9018587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538"/>
              </a:lnSpc>
              <a:buClr>
                <a:srgbClr val="000000"/>
              </a:buClr>
              <a:buSzPct val="100000"/>
              <a:buFont typeface="Frutiger 45 Light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Trans-European </a:t>
            </a:r>
            <a:r>
              <a:rPr lang="en-GB" sz="2400" b="1" dirty="0">
                <a:solidFill>
                  <a:srgbClr val="000000"/>
                </a:solidFill>
                <a:latin typeface="Frutiger 45 Light" pitchFamily="34" charset="0"/>
              </a:rPr>
              <a:t>R&amp;D </a:t>
            </a: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Cooperation </a:t>
            </a:r>
            <a:endParaRPr lang="en-GB" sz="2400" b="1" dirty="0">
              <a:solidFill>
                <a:srgbClr val="000000"/>
              </a:solidFill>
              <a:latin typeface="Frutiger 45 Light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73113" y="922338"/>
            <a:ext cx="9502775" cy="49289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endParaRPr lang="de-DE" sz="2400" b="1" dirty="0">
              <a:solidFill>
                <a:schemeClr val="accent1"/>
              </a:solidFill>
              <a:latin typeface="Frutiger 55 Roman" pitchFamily="32" charset="0"/>
              <a:cs typeface="Lucida Sans Unicode" charset="0"/>
            </a:endParaRP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r>
              <a:rPr lang="en-US" sz="2400" b="1" dirty="0">
                <a:solidFill>
                  <a:schemeClr val="accent1"/>
                </a:solidFill>
                <a:latin typeface="Frutiger 55 Roman" pitchFamily="32" charset="0"/>
                <a:cs typeface="Lucida Sans Unicode" charset="0"/>
              </a:rPr>
              <a:t>Key Questions</a:t>
            </a: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endParaRPr lang="en-US" sz="2400" b="1" dirty="0">
              <a:solidFill>
                <a:schemeClr val="accent1"/>
              </a:solidFill>
              <a:latin typeface="Frutiger 55 Roman" pitchFamily="32" charset="0"/>
              <a:cs typeface="Lucida Sans Unicode" charset="0"/>
            </a:endParaRPr>
          </a:p>
          <a:p>
            <a:pPr marL="457200" indent="-457200">
              <a:spcAft>
                <a:spcPts val="600"/>
              </a:spcAft>
              <a:buClr>
                <a:srgbClr val="00CB99"/>
              </a:buClr>
              <a:buSzPct val="100000"/>
              <a:buFont typeface="Wingdings" pitchFamily="2" charset="2"/>
              <a:buChar char="§"/>
              <a:tabLst>
                <a:tab pos="266700" algn="l"/>
                <a:tab pos="539750" algn="l"/>
                <a:tab pos="3057525" algn="l"/>
                <a:tab pos="3327400" algn="l"/>
                <a:tab pos="3597275" algn="l"/>
              </a:tabLst>
              <a:defRPr/>
            </a:pPr>
            <a:r>
              <a:rPr lang="en-US" sz="2000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Scientific Analysis of current cooperation and networking strategies in the </a:t>
            </a:r>
            <a:r>
              <a:rPr lang="en-US" sz="2000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ERA</a:t>
            </a:r>
          </a:p>
          <a:p>
            <a:pPr marL="457200" indent="-457200">
              <a:spcAft>
                <a:spcPts val="600"/>
              </a:spcAft>
              <a:buClr>
                <a:srgbClr val="00CB99"/>
              </a:buClr>
              <a:buSzPct val="100000"/>
              <a:tabLst>
                <a:tab pos="266700" algn="l"/>
                <a:tab pos="539750" algn="l"/>
                <a:tab pos="3057525" algn="l"/>
                <a:tab pos="3327400" algn="l"/>
                <a:tab pos="3597275" algn="l"/>
              </a:tabLst>
              <a:defRPr/>
            </a:pPr>
            <a:endParaRPr lang="en-US" sz="2000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marL="457200" indent="-457200">
              <a:spcAft>
                <a:spcPts val="600"/>
              </a:spcAft>
              <a:buClr>
                <a:srgbClr val="00CB99"/>
              </a:buClr>
              <a:buSzPct val="100000"/>
              <a:buFont typeface="Wingdings" pitchFamily="2" charset="2"/>
              <a:buChar char="§"/>
              <a:tabLst>
                <a:tab pos="266700" algn="l"/>
                <a:tab pos="539750" algn="l"/>
                <a:tab pos="3057525" algn="l"/>
                <a:tab pos="3327400" algn="l"/>
                <a:tab pos="3597275" algn="l"/>
              </a:tabLst>
              <a:defRPr/>
            </a:pPr>
            <a:r>
              <a:rPr lang="en-US" sz="2000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 Steering of the integration process in the ERA</a:t>
            </a:r>
          </a:p>
          <a:p>
            <a:pPr marL="457200" indent="-457200">
              <a:spcAft>
                <a:spcPts val="600"/>
              </a:spcAft>
              <a:buClr>
                <a:srgbClr val="00CB99"/>
              </a:buClr>
              <a:buSzPct val="100000"/>
              <a:buFont typeface="Wingdings" pitchFamily="2" charset="2"/>
              <a:buChar char="§"/>
              <a:tabLst>
                <a:tab pos="266700" algn="l"/>
                <a:tab pos="539750" algn="l"/>
                <a:tab pos="3057525" algn="l"/>
                <a:tab pos="3327400" algn="l"/>
                <a:tab pos="3597275" algn="l"/>
              </a:tabLst>
              <a:defRPr/>
            </a:pPr>
            <a:endParaRPr lang="en-US" sz="1000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marL="720000">
              <a:spcAft>
                <a:spcPts val="600"/>
              </a:spcAft>
              <a:buClr>
                <a:srgbClr val="00CB99"/>
              </a:buClr>
              <a:buSzPct val="100000"/>
              <a:buFont typeface="Wingdings" pitchFamily="2" charset="2"/>
              <a:buChar char="Ø"/>
              <a:tabLst>
                <a:tab pos="266700" algn="l"/>
                <a:tab pos="539750" algn="l"/>
                <a:tab pos="3057525" algn="l"/>
                <a:tab pos="3327400" algn="l"/>
                <a:tab pos="3597275" algn="l"/>
              </a:tabLst>
              <a:defRPr/>
            </a:pPr>
            <a:r>
              <a:rPr lang="en-US" sz="1600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Why do R&amp;D </a:t>
            </a:r>
            <a:r>
              <a:rPr lang="en-US" sz="1600" dirty="0" err="1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cooperations</a:t>
            </a:r>
            <a:r>
              <a:rPr lang="en-US" sz="1600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 exist?</a:t>
            </a:r>
          </a:p>
          <a:p>
            <a:pPr marL="720000">
              <a:spcAft>
                <a:spcPts val="600"/>
              </a:spcAft>
              <a:buClr>
                <a:srgbClr val="00CB99"/>
              </a:buClr>
              <a:buSzPct val="100000"/>
              <a:buFont typeface="Wingdings" pitchFamily="2" charset="2"/>
              <a:buChar char="Ø"/>
              <a:tabLst>
                <a:tab pos="266700" algn="l"/>
                <a:tab pos="539750" algn="l"/>
                <a:tab pos="3057525" algn="l"/>
                <a:tab pos="3327400" algn="l"/>
                <a:tab pos="3597275" algn="l"/>
              </a:tabLst>
              <a:defRPr/>
            </a:pPr>
            <a:r>
              <a:rPr lang="en-US" sz="1600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 Where are R&amp;D </a:t>
            </a:r>
            <a:r>
              <a:rPr lang="en-US" sz="1600" dirty="0" err="1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cooperations</a:t>
            </a:r>
            <a:r>
              <a:rPr lang="en-US" sz="1600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 to be found?</a:t>
            </a:r>
          </a:p>
          <a:p>
            <a:pPr marL="720000">
              <a:spcAft>
                <a:spcPts val="600"/>
              </a:spcAft>
              <a:buClr>
                <a:srgbClr val="00CB99"/>
              </a:buClr>
              <a:buSzPct val="100000"/>
              <a:buFont typeface="Wingdings" pitchFamily="2" charset="2"/>
              <a:buChar char="Ø"/>
              <a:tabLst>
                <a:tab pos="266700" algn="l"/>
                <a:tab pos="539750" algn="l"/>
                <a:tab pos="3057525" algn="l"/>
                <a:tab pos="3327400" algn="l"/>
                <a:tab pos="3597275" algn="l"/>
              </a:tabLst>
              <a:defRPr/>
            </a:pPr>
            <a:r>
              <a:rPr lang="en-US" sz="1600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 How are R&amp;D </a:t>
            </a:r>
            <a:r>
              <a:rPr lang="en-US" sz="1600" dirty="0" err="1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cooperations</a:t>
            </a:r>
            <a:r>
              <a:rPr lang="en-US" sz="1600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 structured?</a:t>
            </a:r>
          </a:p>
          <a:p>
            <a:pPr marL="720000">
              <a:spcAft>
                <a:spcPts val="600"/>
              </a:spcAft>
              <a:buClr>
                <a:srgbClr val="00CB99"/>
              </a:buClr>
              <a:buSzPct val="100000"/>
              <a:buFont typeface="Wingdings" pitchFamily="2" charset="2"/>
              <a:buChar char="Ø"/>
              <a:tabLst>
                <a:tab pos="266700" algn="l"/>
                <a:tab pos="539750" algn="l"/>
                <a:tab pos="3057525" algn="l"/>
                <a:tab pos="3327400" algn="l"/>
                <a:tab pos="3597275" algn="l"/>
              </a:tabLst>
              <a:defRPr/>
            </a:pPr>
            <a:r>
              <a:rPr lang="en-US" sz="1600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 Who structures R&amp;D </a:t>
            </a:r>
            <a:r>
              <a:rPr lang="en-US" sz="1600" dirty="0" err="1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cooperations</a:t>
            </a:r>
            <a:r>
              <a:rPr lang="en-US" sz="1600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?</a:t>
            </a:r>
          </a:p>
          <a:p>
            <a:pPr marL="720000">
              <a:spcAft>
                <a:spcPts val="600"/>
              </a:spcAft>
              <a:buClr>
                <a:srgbClr val="00CB99"/>
              </a:buClr>
              <a:buSzPct val="100000"/>
              <a:buFont typeface="Wingdings" pitchFamily="2" charset="2"/>
              <a:buChar char="Ø"/>
              <a:tabLst>
                <a:tab pos="266700" algn="l"/>
                <a:tab pos="539750" algn="l"/>
                <a:tab pos="3057525" algn="l"/>
                <a:tab pos="3327400" algn="l"/>
                <a:tab pos="3597275" algn="l"/>
              </a:tabLst>
              <a:defRPr/>
            </a:pPr>
            <a:r>
              <a:rPr lang="en-US" sz="1600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 Who implements the framework requirements for R&amp;D </a:t>
            </a:r>
            <a:r>
              <a:rPr lang="en-US" sz="1600" dirty="0" err="1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cooperations</a:t>
            </a:r>
            <a:r>
              <a:rPr lang="en-US" sz="1600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?</a:t>
            </a:r>
          </a:p>
          <a:p>
            <a:pPr marL="720000">
              <a:spcAft>
                <a:spcPts val="600"/>
              </a:spcAft>
              <a:buClr>
                <a:srgbClr val="00CB99"/>
              </a:buClr>
              <a:buSzPct val="100000"/>
              <a:buFont typeface="Wingdings" pitchFamily="2" charset="2"/>
              <a:buChar char="Ø"/>
              <a:tabLst>
                <a:tab pos="266700" algn="l"/>
                <a:tab pos="539750" algn="l"/>
                <a:tab pos="3057525" algn="l"/>
                <a:tab pos="3327400" algn="l"/>
                <a:tab pos="3597275" algn="l"/>
              </a:tabLst>
              <a:defRPr/>
            </a:pPr>
            <a:r>
              <a:rPr lang="en-US" sz="1600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 What are the success criteria for R&amp;D </a:t>
            </a:r>
            <a:r>
              <a:rPr lang="en-US" sz="1600" dirty="0" err="1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cooperations</a:t>
            </a:r>
            <a:r>
              <a:rPr lang="en-US" sz="1600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?</a:t>
            </a:r>
          </a:p>
          <a:p>
            <a:pPr>
              <a:lnSpc>
                <a:spcPct val="87000"/>
              </a:lnSpc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Frutiger 55 Roman" pitchFamily="32" charset="0"/>
              <a:buNone/>
              <a:defRPr/>
            </a:pPr>
            <a:endParaRPr lang="en-US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274996" y="6923109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13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758825" y="1231900"/>
            <a:ext cx="9032875" cy="393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2425" lvl="1" indent="-352425">
              <a:spcBef>
                <a:spcPts val="600"/>
              </a:spcBef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782638" y="393700"/>
            <a:ext cx="9018587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538"/>
              </a:lnSpc>
              <a:buClr>
                <a:srgbClr val="000000"/>
              </a:buClr>
              <a:buSzPct val="100000"/>
              <a:buFont typeface="Frutiger 45 Light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Trans-European </a:t>
            </a:r>
            <a:r>
              <a:rPr lang="en-GB" sz="2400" b="1" dirty="0">
                <a:solidFill>
                  <a:srgbClr val="000000"/>
                </a:solidFill>
                <a:latin typeface="Frutiger 45 Light" pitchFamily="34" charset="0"/>
              </a:rPr>
              <a:t>R&amp;D </a:t>
            </a: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Cooperation </a:t>
            </a:r>
            <a:endParaRPr lang="en-GB" sz="2400" b="1" dirty="0">
              <a:solidFill>
                <a:srgbClr val="000000"/>
              </a:solidFill>
              <a:latin typeface="Frutiger 45 Light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01675" y="922338"/>
            <a:ext cx="9502775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endParaRPr lang="en-US" sz="2400" b="1" dirty="0">
              <a:solidFill>
                <a:schemeClr val="accent1"/>
              </a:solidFill>
              <a:latin typeface="Frutiger 55 Roman" pitchFamily="32" charset="0"/>
              <a:cs typeface="Lucida Sans Unicode" charset="0"/>
            </a:endParaRP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r>
              <a:rPr lang="en-US" sz="2400" b="1" dirty="0">
                <a:solidFill>
                  <a:schemeClr val="accent1"/>
                </a:solidFill>
                <a:latin typeface="Frutiger 55 Roman" pitchFamily="32" charset="0"/>
                <a:cs typeface="Lucida Sans Unicode" charset="0"/>
              </a:rPr>
              <a:t>Projects and Partners (Selection)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r>
              <a:rPr lang="en-US" b="1" i="1" dirty="0">
                <a:solidFill>
                  <a:schemeClr val="accent1"/>
                </a:solidFill>
                <a:latin typeface="Frutiger 55 Roman" pitchFamily="32" charset="0"/>
                <a:cs typeface="Lucida Sans Unicode" charset="0"/>
              </a:rPr>
              <a:t>COACH  </a:t>
            </a:r>
            <a:r>
              <a:rPr lang="en-US" b="1" i="1" dirty="0" err="1">
                <a:solidFill>
                  <a:schemeClr val="accent1"/>
                </a:solidFill>
                <a:latin typeface="Frutiger 55 Roman" pitchFamily="32" charset="0"/>
                <a:cs typeface="Lucida Sans Unicode" charset="0"/>
              </a:rPr>
              <a:t>BioEnergy</a:t>
            </a:r>
            <a:endParaRPr lang="en-US" b="1" i="1" dirty="0">
              <a:solidFill>
                <a:schemeClr val="accent1"/>
              </a:solidFill>
              <a:latin typeface="Frutiger 55 Roman" pitchFamily="32" charset="0"/>
              <a:cs typeface="Lucida Sans Unicode" charset="0"/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endParaRPr lang="en-US" sz="1600" b="1" i="1" dirty="0">
              <a:solidFill>
                <a:schemeClr val="accent1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Fraunhofer MOEZ coordinates EU project with 18 partners from 7 </a:t>
            </a:r>
            <a:r>
              <a:rPr lang="en-US" sz="1600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CEE </a:t>
            </a:r>
            <a:r>
              <a:rPr lang="en-US" sz="1600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countries.</a:t>
            </a:r>
          </a:p>
          <a:p>
            <a:pPr indent="-45720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Objective: to cover up-to-date information on bio-energy technologies in </a:t>
            </a:r>
            <a:r>
              <a:rPr lang="en-US" sz="1600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CEE countries.</a:t>
            </a:r>
            <a:endParaRPr lang="en-US" sz="1600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Measures: Development of a trans-national advisory network as well as an easy-to-use </a:t>
            </a:r>
          </a:p>
          <a:p>
            <a:pPr indent="-457200">
              <a:lnSpc>
                <a:spcPct val="87000"/>
              </a:lnSpc>
              <a:buClr>
                <a:schemeClr val="accent1"/>
              </a:buClr>
              <a:buSzPct val="100000"/>
              <a:defRPr/>
            </a:pPr>
            <a:r>
              <a:rPr lang="en-US" sz="1600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        „visual network” with processed information on sustainable bio-mass production and  </a:t>
            </a:r>
          </a:p>
          <a:p>
            <a:pPr indent="-457200">
              <a:lnSpc>
                <a:spcPct val="87000"/>
              </a:lnSpc>
              <a:buClr>
                <a:schemeClr val="accent1"/>
              </a:buClr>
              <a:buSzPct val="100000"/>
              <a:defRPr/>
            </a:pPr>
            <a:r>
              <a:rPr lang="en-US" sz="1600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        </a:t>
            </a:r>
            <a:r>
              <a:rPr lang="en-US" sz="1600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provision.</a:t>
            </a:r>
            <a:endParaRPr lang="en-US" sz="1600" dirty="0">
              <a:solidFill>
                <a:srgbClr val="FF0000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Partners: Research institutes, regional energy agencies, NGOs.</a:t>
            </a:r>
          </a:p>
          <a:p>
            <a:pPr indent="-457200">
              <a:lnSpc>
                <a:spcPct val="87000"/>
              </a:lnSpc>
              <a:buClr>
                <a:schemeClr val="accent1"/>
              </a:buClr>
              <a:buSzPct val="100000"/>
              <a:buFont typeface="Frutiger 55 Roman" pitchFamily="32" charset="0"/>
              <a:buNone/>
              <a:defRPr/>
            </a:pPr>
            <a:endParaRPr lang="en-US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lnSpc>
                <a:spcPct val="87000"/>
              </a:lnSpc>
              <a:buClr>
                <a:schemeClr val="accent1"/>
              </a:buClr>
              <a:buSzPct val="100000"/>
              <a:buFont typeface="Frutiger 55 Roman" pitchFamily="32" charset="0"/>
              <a:buNone/>
              <a:defRPr/>
            </a:pPr>
            <a:r>
              <a:rPr lang="en-US" b="1" i="1" dirty="0">
                <a:solidFill>
                  <a:schemeClr val="accent1"/>
                </a:solidFill>
                <a:latin typeface="Frutiger 55 Roman" pitchFamily="32" charset="0"/>
                <a:cs typeface="Lucida Sans Unicode" charset="0"/>
              </a:rPr>
              <a:t>Climate for Culture</a:t>
            </a:r>
          </a:p>
          <a:p>
            <a:pPr indent="-457200">
              <a:lnSpc>
                <a:spcPct val="87000"/>
              </a:lnSpc>
              <a:buClr>
                <a:schemeClr val="accent1"/>
              </a:buClr>
              <a:buSzPct val="100000"/>
              <a:buFont typeface="Frutiger 55 Roman" pitchFamily="32" charset="0"/>
              <a:buNone/>
              <a:defRPr/>
            </a:pPr>
            <a:endParaRPr lang="en-US" b="1" i="1" dirty="0">
              <a:solidFill>
                <a:schemeClr val="accent1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Fraunhofer MOEZ assumes management of EU project with 27 partners from 16 </a:t>
            </a:r>
            <a:r>
              <a:rPr lang="en-US" sz="1600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countries.</a:t>
            </a:r>
            <a:endParaRPr lang="en-US" sz="1600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Objective: climatically appropriate natural heritage </a:t>
            </a:r>
            <a:r>
              <a:rPr lang="en-US" sz="1600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protection.</a:t>
            </a:r>
            <a:endParaRPr lang="en-US" sz="1600" dirty="0">
              <a:solidFill>
                <a:srgbClr val="FF0000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Measures: Measurement of climate influences on cultural heritage sites in Europe and North </a:t>
            </a:r>
          </a:p>
          <a:p>
            <a:pPr indent="-457200">
              <a:lnSpc>
                <a:spcPct val="87000"/>
              </a:lnSpc>
              <a:buClr>
                <a:schemeClr val="accent1"/>
              </a:buClr>
              <a:buSzPct val="100000"/>
              <a:buFont typeface="Frutiger 55 Roman" pitchFamily="32" charset="0"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        </a:t>
            </a:r>
            <a:r>
              <a:rPr lang="en-US" sz="1600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Africa.</a:t>
            </a:r>
            <a:endParaRPr lang="en-US" sz="1600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Project acquisition in close collaboration with Fraunhofer IBP and </a:t>
            </a:r>
            <a:r>
              <a:rPr lang="en-US" sz="1600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ISC.</a:t>
            </a:r>
            <a:endParaRPr lang="en-US" sz="1600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>
              <a:lnSpc>
                <a:spcPct val="87000"/>
              </a:lnSpc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Frutiger 55 Roman" pitchFamily="32" charset="0"/>
              <a:buNone/>
              <a:defRPr/>
            </a:pPr>
            <a:endParaRPr lang="en-US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274996" y="6923109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14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758825" y="1231900"/>
            <a:ext cx="9032875" cy="393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2425" lvl="1" indent="-352425">
              <a:spcBef>
                <a:spcPts val="600"/>
              </a:spcBef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782638" y="393700"/>
            <a:ext cx="9018587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538"/>
              </a:lnSpc>
              <a:buClr>
                <a:srgbClr val="000000"/>
              </a:buClr>
              <a:buSzPct val="100000"/>
              <a:buFont typeface="Frutiger 45 Light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Trans-European </a:t>
            </a:r>
            <a:r>
              <a:rPr lang="en-GB" sz="2400" b="1" dirty="0">
                <a:solidFill>
                  <a:srgbClr val="000000"/>
                </a:solidFill>
                <a:latin typeface="Frutiger 45 Light" pitchFamily="34" charset="0"/>
              </a:rPr>
              <a:t>R&amp;D </a:t>
            </a: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Cooperation </a:t>
            </a:r>
            <a:endParaRPr lang="en-GB" sz="2400" b="1" dirty="0">
              <a:solidFill>
                <a:srgbClr val="000000"/>
              </a:solidFill>
              <a:latin typeface="Frutiger 45 Light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73874" y="922317"/>
            <a:ext cx="9002712" cy="4590424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endParaRPr lang="en-US" sz="2400" b="1" dirty="0">
              <a:solidFill>
                <a:schemeClr val="accent1"/>
              </a:solidFill>
              <a:latin typeface="Frutiger 55 Roman" pitchFamily="32" charset="0"/>
              <a:cs typeface="Lucida Sans Unicode" charset="0"/>
            </a:endParaRP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r>
              <a:rPr lang="en-US" sz="2400" b="1" dirty="0">
                <a:solidFill>
                  <a:schemeClr val="accent1"/>
                </a:solidFill>
                <a:latin typeface="Frutiger 55 Roman" pitchFamily="32" charset="0"/>
                <a:cs typeface="Lucida Sans Unicode" charset="0"/>
              </a:rPr>
              <a:t>Projects (Selection):</a:t>
            </a: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endParaRPr lang="en-US" sz="2400" b="1" dirty="0">
              <a:solidFill>
                <a:schemeClr val="accent1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“The sun rises in the east! Spatial energy concept for eastern Leipzig“</a:t>
            </a:r>
            <a:br>
              <a:rPr lang="en-US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</a:br>
            <a:endParaRPr lang="en-US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Country-specific studies on “Renewable energies“ (Poland, Czech Republic, </a:t>
            </a:r>
          </a:p>
          <a:p>
            <a:pPr indent="-457200">
              <a:lnSpc>
                <a:spcPct val="87000"/>
              </a:lnSpc>
              <a:buClr>
                <a:schemeClr val="accent1"/>
              </a:buClr>
              <a:buSzPct val="100000"/>
              <a:buFont typeface="Frutiger 55 Roman" pitchFamily="32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        Slovakia, Hungary, and Rumania; Estonia, Latvia, Lithuania, Slovenia as    </a:t>
            </a:r>
          </a:p>
          <a:p>
            <a:pPr indent="-457200">
              <a:lnSpc>
                <a:spcPct val="87000"/>
              </a:lnSpc>
              <a:buClr>
                <a:schemeClr val="accent1"/>
              </a:buClr>
              <a:buSzPct val="100000"/>
              <a:buFont typeface="Frutiger 55 Roman" pitchFamily="32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       ”Spotlights“)</a:t>
            </a:r>
            <a:br>
              <a:rPr lang="en-US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</a:br>
            <a:endParaRPr lang="en-US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“Implementation of marketing measures in Central-, Eastern-, </a:t>
            </a:r>
          </a:p>
          <a:p>
            <a:pPr indent="-457200">
              <a:lnSpc>
                <a:spcPct val="87000"/>
              </a:lnSpc>
              <a:buClr>
                <a:schemeClr val="accent1"/>
              </a:buClr>
              <a:buSzPct val="100000"/>
              <a:buFont typeface="Frutiger 55 Roman" pitchFamily="32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        and South-Eastern </a:t>
            </a:r>
            <a:r>
              <a:rPr lang="en-US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Europe </a:t>
            </a:r>
            <a:r>
              <a:rPr lang="en-US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for R&amp;D networks and research </a:t>
            </a:r>
            <a:r>
              <a:rPr lang="en-US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clusters”.</a:t>
            </a:r>
            <a:r>
              <a:rPr lang="en-US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</a:br>
            <a:endParaRPr lang="en-US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Event „Sustainable Building Construction – Challenges and Perspectives in 	Central and Eastern Europe”, </a:t>
            </a:r>
            <a:r>
              <a:rPr lang="en-US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24-25 November 2009 in Leipzig</a:t>
            </a:r>
          </a:p>
          <a:p>
            <a:pPr indent="-45720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endParaRPr lang="en-US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“</a:t>
            </a:r>
            <a:r>
              <a:rPr lang="en-US" dirty="0" err="1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Bauportal</a:t>
            </a:r>
            <a:r>
              <a:rPr lang="en-US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Zukunft</a:t>
            </a:r>
            <a:r>
              <a:rPr lang="en-US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”</a:t>
            </a:r>
            <a:endParaRPr lang="en-US" sz="2400" b="1" dirty="0">
              <a:solidFill>
                <a:schemeClr val="accent1"/>
              </a:solidFill>
              <a:latin typeface="Frutiger 55 Roman" pitchFamily="32" charset="0"/>
              <a:cs typeface="Lucida Sans Unicode" charset="0"/>
            </a:endParaRP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endParaRPr lang="en-US" sz="2400" dirty="0">
              <a:solidFill>
                <a:schemeClr val="accent1"/>
              </a:solidFill>
              <a:latin typeface="Frutiger 55 Roman" pitchFamily="32" charset="0"/>
              <a:cs typeface="Lucida Sans Unicode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274996" y="6923109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15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73874" y="422251"/>
            <a:ext cx="9017000" cy="517525"/>
          </a:xfrm>
        </p:spPr>
        <p:txBody>
          <a:bodyPr/>
          <a:lstStyle/>
          <a:p>
            <a:r>
              <a:rPr lang="en-US" sz="2400" dirty="0" smtClean="0">
                <a:latin typeface="Frutiger LT Com 45 Light" pitchFamily="34" charset="0"/>
              </a:rPr>
              <a:t>The Structure of the </a:t>
            </a:r>
            <a:r>
              <a:rPr lang="en-US" sz="2400" dirty="0" err="1" smtClean="0">
                <a:latin typeface="Frutiger LT Com 45 Light" pitchFamily="34" charset="0"/>
              </a:rPr>
              <a:t>Fraunhofer</a:t>
            </a:r>
            <a:r>
              <a:rPr lang="en-US" sz="2400" dirty="0" smtClean="0">
                <a:latin typeface="Frutiger LT Com 45 Light" pitchFamily="34" charset="0"/>
              </a:rPr>
              <a:t> MOEZ</a:t>
            </a:r>
          </a:p>
        </p:txBody>
      </p:sp>
      <p:sp>
        <p:nvSpPr>
          <p:cNvPr id="7" name="Raute 6"/>
          <p:cNvSpPr/>
          <p:nvPr/>
        </p:nvSpPr>
        <p:spPr>
          <a:xfrm>
            <a:off x="1416050" y="1600200"/>
            <a:ext cx="7788275" cy="3751263"/>
          </a:xfrm>
          <a:prstGeom prst="diamond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Gruppieren 7"/>
          <p:cNvGrpSpPr>
            <a:grpSpLocks/>
          </p:cNvGrpSpPr>
          <p:nvPr/>
        </p:nvGrpSpPr>
        <p:grpSpPr bwMode="auto">
          <a:xfrm>
            <a:off x="1558925" y="1422400"/>
            <a:ext cx="3036888" cy="1539875"/>
            <a:chOff x="1639411" y="451432"/>
            <a:chExt cx="1853247" cy="1853247"/>
          </a:xfrm>
        </p:grpSpPr>
        <p:sp>
          <p:nvSpPr>
            <p:cNvPr id="17" name="Abgerundetes Rechteck 16"/>
            <p:cNvSpPr/>
            <p:nvPr/>
          </p:nvSpPr>
          <p:spPr>
            <a:xfrm>
              <a:off x="1639411" y="451432"/>
              <a:ext cx="1853247" cy="185324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Abgerundetes Rechteck 5"/>
            <p:cNvSpPr/>
            <p:nvPr/>
          </p:nvSpPr>
          <p:spPr>
            <a:xfrm>
              <a:off x="1729506" y="541229"/>
              <a:ext cx="1673056" cy="1673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1900" dirty="0">
                  <a:solidFill>
                    <a:srgbClr val="FFFFFF"/>
                  </a:solidFill>
                  <a:ea typeface="Lucida Sans Unicode" pitchFamily="34" charset="0"/>
                </a:rPr>
                <a:t>BF 1</a:t>
              </a:r>
            </a:p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1900" dirty="0">
                  <a:solidFill>
                    <a:srgbClr val="FFFFFF"/>
                  </a:solidFill>
                  <a:ea typeface="Lucida Sans Unicode" pitchFamily="34" charset="0"/>
                </a:rPr>
                <a:t>Innovative Transfer Systems </a:t>
              </a: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Char char="•"/>
                <a:defRPr/>
              </a:pPr>
              <a:endParaRPr lang="de-DE" sz="1500" dirty="0">
                <a:solidFill>
                  <a:srgbClr val="FFFFFF"/>
                </a:solidFill>
                <a:ea typeface="Lucida Sans Unicode" pitchFamily="34" charset="0"/>
              </a:endParaRP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Char char="•"/>
                <a:defRPr/>
              </a:pPr>
              <a:endParaRPr lang="de-DE" sz="1500" dirty="0">
                <a:solidFill>
                  <a:srgbClr val="FFFFFF"/>
                </a:solidFill>
                <a:ea typeface="Lucida Sans Unicode" pitchFamily="34" charset="0"/>
              </a:endParaRPr>
            </a:p>
          </p:txBody>
        </p:sp>
      </p:grpSp>
      <p:grpSp>
        <p:nvGrpSpPr>
          <p:cNvPr id="3" name="Gruppieren 9"/>
          <p:cNvGrpSpPr>
            <a:grpSpLocks/>
          </p:cNvGrpSpPr>
          <p:nvPr/>
        </p:nvGrpSpPr>
        <p:grpSpPr bwMode="auto">
          <a:xfrm>
            <a:off x="6061075" y="1422400"/>
            <a:ext cx="3035300" cy="1539875"/>
            <a:chOff x="3635216" y="451432"/>
            <a:chExt cx="1853247" cy="1853247"/>
          </a:xfrm>
        </p:grpSpPr>
        <p:sp>
          <p:nvSpPr>
            <p:cNvPr id="15" name="Abgerundetes Rechteck 14"/>
            <p:cNvSpPr/>
            <p:nvPr/>
          </p:nvSpPr>
          <p:spPr>
            <a:xfrm>
              <a:off x="3635216" y="451432"/>
              <a:ext cx="1853247" cy="185324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Abgerundetes Rechteck 7"/>
            <p:cNvSpPr/>
            <p:nvPr/>
          </p:nvSpPr>
          <p:spPr>
            <a:xfrm>
              <a:off x="3725359" y="541229"/>
              <a:ext cx="1672963" cy="1673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1900">
                  <a:solidFill>
                    <a:srgbClr val="FFFFFF"/>
                  </a:solidFill>
                  <a:ea typeface="Lucida Sans Unicode" pitchFamily="34" charset="0"/>
                </a:rPr>
                <a:t>BF 2</a:t>
              </a:r>
            </a:p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1900">
                  <a:solidFill>
                    <a:srgbClr val="FFFFFF"/>
                  </a:solidFill>
                  <a:ea typeface="Lucida Sans Unicode" pitchFamily="34" charset="0"/>
                </a:rPr>
                <a:t>Trans-European R&amp;D Cooperations</a:t>
              </a: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endParaRPr lang="de-DE" sz="1500">
                <a:solidFill>
                  <a:srgbClr val="FFFFFF"/>
                </a:solidFill>
                <a:ea typeface="Lucida Sans Unicode" pitchFamily="34" charset="0"/>
              </a:endParaRP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endParaRPr lang="de-DE" sz="1500">
                <a:solidFill>
                  <a:srgbClr val="FFFFFF"/>
                </a:solidFill>
                <a:ea typeface="Lucida Sans Unicode" pitchFamily="34" charset="0"/>
              </a:endParaRPr>
            </a:p>
          </p:txBody>
        </p:sp>
      </p:grp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79775"/>
            <a:ext cx="10691813" cy="571500"/>
          </a:xfrm>
        </p:spPr>
        <p:txBody>
          <a:bodyPr/>
          <a:lstStyle/>
          <a:p>
            <a:pPr algn="ctr"/>
            <a:r>
              <a:rPr lang="de-DE" sz="2400" smtClean="0"/>
              <a:t>Business Fields</a:t>
            </a:r>
          </a:p>
        </p:txBody>
      </p:sp>
      <p:grpSp>
        <p:nvGrpSpPr>
          <p:cNvPr id="4" name="Gruppieren 18"/>
          <p:cNvGrpSpPr>
            <a:grpSpLocks/>
          </p:cNvGrpSpPr>
          <p:nvPr/>
        </p:nvGrpSpPr>
        <p:grpSpPr bwMode="auto">
          <a:xfrm>
            <a:off x="6061075" y="3779838"/>
            <a:ext cx="3035300" cy="1571625"/>
            <a:chOff x="1639411" y="2444452"/>
            <a:chExt cx="1853247" cy="1853247"/>
          </a:xfrm>
        </p:grpSpPr>
        <p:sp>
          <p:nvSpPr>
            <p:cNvPr id="20" name="Abgerundetes Rechteck 19"/>
            <p:cNvSpPr/>
            <p:nvPr/>
          </p:nvSpPr>
          <p:spPr>
            <a:xfrm>
              <a:off x="1639411" y="2444452"/>
              <a:ext cx="1853247" cy="185324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Abgerundetes Rechteck 9"/>
            <p:cNvSpPr/>
            <p:nvPr/>
          </p:nvSpPr>
          <p:spPr>
            <a:xfrm>
              <a:off x="1729554" y="2538050"/>
              <a:ext cx="1672963" cy="16716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1900" dirty="0">
                  <a:solidFill>
                    <a:srgbClr val="FFFFFF"/>
                  </a:solidFill>
                  <a:ea typeface="Lucida Sans Unicode" pitchFamily="34" charset="0"/>
                </a:rPr>
                <a:t>BF 4</a:t>
              </a:r>
            </a:p>
            <a:p>
              <a:pPr algn="ctr" defTabSz="844550">
                <a:lnSpc>
                  <a:spcPct val="90000"/>
                </a:lnSpc>
                <a:spcAft>
                  <a:spcPts val="38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1900" dirty="0">
                  <a:solidFill>
                    <a:srgbClr val="FFFFFF"/>
                  </a:solidFill>
                  <a:ea typeface="Lucida Sans Unicode" pitchFamily="34" charset="0"/>
                </a:rPr>
                <a:t>International </a:t>
              </a:r>
              <a:r>
                <a:rPr lang="de-DE" sz="1900" dirty="0" smtClean="0">
                  <a:solidFill>
                    <a:srgbClr val="FFFFFF"/>
                  </a:solidFill>
                  <a:ea typeface="Lucida Sans Unicode" pitchFamily="34" charset="0"/>
                </a:rPr>
                <a:t>Research and Innovation-Analysis</a:t>
              </a:r>
              <a:endParaRPr lang="de-DE" sz="1900" dirty="0">
                <a:solidFill>
                  <a:srgbClr val="FFFFFF"/>
                </a:solidFill>
                <a:ea typeface="Lucida Sans Unicode" pitchFamily="34" charset="0"/>
              </a:endParaRP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Char char="•"/>
                <a:defRPr/>
              </a:pPr>
              <a:endParaRPr lang="de-DE" sz="1500" dirty="0">
                <a:solidFill>
                  <a:srgbClr val="FFFFFF"/>
                </a:solidFill>
                <a:ea typeface="Lucida Sans Unicode" pitchFamily="34" charset="0"/>
              </a:endParaRP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Char char="•"/>
                <a:defRPr/>
              </a:pPr>
              <a:endParaRPr lang="de-DE" sz="1500" dirty="0">
                <a:solidFill>
                  <a:srgbClr val="FFFFFF"/>
                </a:solidFill>
                <a:ea typeface="Lucida Sans Unicode" pitchFamily="34" charset="0"/>
              </a:endParaRPr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9274996" y="6923109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8</a:t>
            </a:r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5" name="Gruppieren 10"/>
          <p:cNvGrpSpPr>
            <a:grpSpLocks/>
          </p:cNvGrpSpPr>
          <p:nvPr/>
        </p:nvGrpSpPr>
        <p:grpSpPr bwMode="auto">
          <a:xfrm>
            <a:off x="1558924" y="1993888"/>
            <a:ext cx="6144435" cy="3357576"/>
            <a:chOff x="1639411" y="2447237"/>
            <a:chExt cx="1853247" cy="1853247"/>
          </a:xfrm>
        </p:grpSpPr>
        <p:sp>
          <p:nvSpPr>
            <p:cNvPr id="13" name="Abgerundetes Rechteck 12"/>
            <p:cNvSpPr/>
            <p:nvPr/>
          </p:nvSpPr>
          <p:spPr>
            <a:xfrm>
              <a:off x="1639411" y="2447237"/>
              <a:ext cx="1853247" cy="185324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Abgerundetes Rechteck 9"/>
            <p:cNvSpPr/>
            <p:nvPr/>
          </p:nvSpPr>
          <p:spPr>
            <a:xfrm>
              <a:off x="1729506" y="2537091"/>
              <a:ext cx="1673056" cy="1673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endParaRPr lang="de-DE" sz="2400" dirty="0" smtClean="0">
                <a:solidFill>
                  <a:srgbClr val="FFFFFF"/>
                </a:solidFill>
                <a:ea typeface="Lucida Sans Unicode" pitchFamily="34" charset="0"/>
              </a:endParaRPr>
            </a:p>
            <a:p>
              <a:pPr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endParaRPr lang="de-DE" sz="2400" dirty="0" smtClean="0">
                <a:solidFill>
                  <a:srgbClr val="FFFFFF"/>
                </a:solidFill>
                <a:ea typeface="Lucida Sans Unicode" pitchFamily="34" charset="0"/>
              </a:endParaRPr>
            </a:p>
            <a:p>
              <a:pPr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2400" dirty="0" smtClean="0">
                  <a:solidFill>
                    <a:srgbClr val="FFFFFF"/>
                  </a:solidFill>
                  <a:ea typeface="Lucida Sans Unicode" pitchFamily="34" charset="0"/>
                </a:rPr>
                <a:t>BF </a:t>
              </a:r>
              <a:r>
                <a:rPr lang="de-DE" sz="2400" dirty="0">
                  <a:solidFill>
                    <a:srgbClr val="FFFFFF"/>
                  </a:solidFill>
                  <a:ea typeface="Lucida Sans Unicode" pitchFamily="34" charset="0"/>
                </a:rPr>
                <a:t>3</a:t>
              </a:r>
            </a:p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2400" dirty="0">
                  <a:solidFill>
                    <a:srgbClr val="FFFFFF"/>
                  </a:solidFill>
                  <a:ea typeface="Lucida Sans Unicode" pitchFamily="34" charset="0"/>
                </a:rPr>
                <a:t>SMEs and International Markets</a:t>
              </a: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endParaRPr lang="de-DE" sz="1500" dirty="0">
                <a:solidFill>
                  <a:srgbClr val="FFFFFF"/>
                </a:solidFill>
                <a:ea typeface="Lucida Sans Unicode" pitchFamily="34" charset="0"/>
              </a:endParaRP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Char char="•"/>
                <a:defRPr/>
              </a:pPr>
              <a:endParaRPr lang="de-DE" sz="1500" dirty="0">
                <a:solidFill>
                  <a:srgbClr val="FFFFFF"/>
                </a:solidFill>
                <a:ea typeface="Lucida Sans Unicode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8"/>
          <p:cNvGrpSpPr>
            <a:grpSpLocks/>
          </p:cNvGrpSpPr>
          <p:nvPr/>
        </p:nvGrpSpPr>
        <p:grpSpPr bwMode="auto">
          <a:xfrm>
            <a:off x="6060286" y="2636829"/>
            <a:ext cx="2643206" cy="2286016"/>
            <a:chOff x="2793110" y="632756"/>
            <a:chExt cx="3486404" cy="3486404"/>
          </a:xfrm>
        </p:grpSpPr>
        <p:sp>
          <p:nvSpPr>
            <p:cNvPr id="16" name="Ellipse 15"/>
            <p:cNvSpPr/>
            <p:nvPr/>
          </p:nvSpPr>
          <p:spPr>
            <a:xfrm>
              <a:off x="2793110" y="632756"/>
              <a:ext cx="3486404" cy="348640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Ellipse 6"/>
            <p:cNvSpPr/>
            <p:nvPr/>
          </p:nvSpPr>
          <p:spPr>
            <a:xfrm>
              <a:off x="3049113" y="1143695"/>
              <a:ext cx="3230399" cy="24645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72000" tIns="21590" rIns="72000" bIns="21590" spcCol="1270" anchor="ctr"/>
            <a:lstStyle/>
            <a:p>
              <a:r>
                <a:rPr lang="de-DE" dirty="0" smtClean="0"/>
                <a:t>Entrepreneurship, </a:t>
              </a:r>
              <a:r>
                <a:rPr lang="de-DE" dirty="0" err="1" smtClean="0"/>
                <a:t>technology</a:t>
              </a:r>
              <a:r>
                <a:rPr lang="de-DE" dirty="0" smtClean="0"/>
                <a:t> </a:t>
              </a:r>
              <a:r>
                <a:rPr lang="de-DE" dirty="0" err="1" smtClean="0"/>
                <a:t>transfer</a:t>
              </a:r>
              <a:r>
                <a:rPr lang="de-DE" dirty="0" smtClean="0"/>
                <a:t>, knowledge </a:t>
              </a:r>
              <a:r>
                <a:rPr lang="de-DE" dirty="0" err="1" smtClean="0"/>
                <a:t>spillover</a:t>
              </a:r>
              <a:r>
                <a:rPr lang="de-DE" dirty="0" smtClean="0"/>
                <a:t> and opportunity </a:t>
              </a:r>
              <a:r>
                <a:rPr lang="de-DE" dirty="0" err="1" smtClean="0"/>
                <a:t>recognition</a:t>
              </a:r>
              <a:endParaRPr lang="de-DE" dirty="0" smtClean="0"/>
            </a:p>
          </p:txBody>
        </p:sp>
      </p:grp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845312" y="393700"/>
            <a:ext cx="9846501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538"/>
              </a:lnSpc>
              <a:buClr>
                <a:srgbClr val="000000"/>
              </a:buClr>
              <a:buSzPct val="100000"/>
              <a:buFont typeface="Frutiger 45 Light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SMEs and International Markets </a:t>
            </a:r>
            <a:endParaRPr lang="en-GB" sz="2400" b="1" dirty="0">
              <a:solidFill>
                <a:srgbClr val="000000"/>
              </a:solidFill>
              <a:latin typeface="Frutiger 45 Light" pitchFamily="34" charset="0"/>
            </a:endParaRPr>
          </a:p>
        </p:txBody>
      </p:sp>
      <p:sp>
        <p:nvSpPr>
          <p:cNvPr id="30724" name="Rechteck 3"/>
          <p:cNvSpPr>
            <a:spLocks noChangeArrowheads="1"/>
          </p:cNvSpPr>
          <p:nvPr/>
        </p:nvSpPr>
        <p:spPr bwMode="auto">
          <a:xfrm>
            <a:off x="702436" y="982424"/>
            <a:ext cx="9002712" cy="73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r>
              <a:rPr lang="de-DE" sz="2400" b="1" dirty="0" smtClean="0">
                <a:solidFill>
                  <a:schemeClr val="accent1"/>
                </a:solidFill>
              </a:rPr>
              <a:t>Main </a:t>
            </a:r>
            <a:r>
              <a:rPr lang="de-DE" sz="2400" b="1" dirty="0">
                <a:solidFill>
                  <a:schemeClr val="accent1"/>
                </a:solidFill>
              </a:rPr>
              <a:t>Research </a:t>
            </a:r>
            <a:r>
              <a:rPr lang="de-DE" sz="2400" b="1" dirty="0" smtClean="0">
                <a:solidFill>
                  <a:schemeClr val="accent1"/>
                </a:solidFill>
              </a:rPr>
              <a:t>Areas</a:t>
            </a:r>
            <a:endParaRPr lang="en-US" sz="1400" b="1" i="1" dirty="0" smtClean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 sz="2400" b="1" dirty="0">
              <a:solidFill>
                <a:schemeClr val="accent1"/>
              </a:solidFill>
            </a:endParaRPr>
          </a:p>
        </p:txBody>
      </p:sp>
      <p:grpSp>
        <p:nvGrpSpPr>
          <p:cNvPr id="3" name="Gruppieren 17"/>
          <p:cNvGrpSpPr>
            <a:grpSpLocks/>
          </p:cNvGrpSpPr>
          <p:nvPr/>
        </p:nvGrpSpPr>
        <p:grpSpPr bwMode="auto">
          <a:xfrm>
            <a:off x="1845444" y="2636829"/>
            <a:ext cx="2571744" cy="2286016"/>
            <a:chOff x="0" y="632756"/>
            <a:chExt cx="3486404" cy="3486404"/>
          </a:xfrm>
        </p:grpSpPr>
        <p:sp>
          <p:nvSpPr>
            <p:cNvPr id="25" name="Ellipse 24"/>
            <p:cNvSpPr/>
            <p:nvPr/>
          </p:nvSpPr>
          <p:spPr>
            <a:xfrm>
              <a:off x="0" y="632756"/>
              <a:ext cx="3486404" cy="348640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Ellipse 4"/>
            <p:cNvSpPr/>
            <p:nvPr/>
          </p:nvSpPr>
          <p:spPr>
            <a:xfrm>
              <a:off x="510048" y="1143695"/>
              <a:ext cx="2466308" cy="24645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72000" tIns="21590" rIns="72000" bIns="2159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2" charset="0"/>
                <a:buNone/>
                <a:defRPr/>
              </a:pPr>
              <a:r>
                <a:rPr lang="de-DE" dirty="0" smtClean="0">
                  <a:ea typeface="Calibri" pitchFamily="34" charset="0"/>
                  <a:cs typeface="Times New Roman" pitchFamily="18" charset="0"/>
                </a:rPr>
                <a:t>Knowledge and Ressource-management of Companies</a:t>
              </a:r>
              <a:endParaRPr lang="de-DE" dirty="0"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4" name="Gruppieren 18"/>
          <p:cNvGrpSpPr>
            <a:grpSpLocks/>
          </p:cNvGrpSpPr>
          <p:nvPr/>
        </p:nvGrpSpPr>
        <p:grpSpPr bwMode="auto">
          <a:xfrm>
            <a:off x="3988584" y="1422383"/>
            <a:ext cx="2527294" cy="2286016"/>
            <a:chOff x="2793110" y="632756"/>
            <a:chExt cx="3486404" cy="3486404"/>
          </a:xfrm>
        </p:grpSpPr>
        <p:sp>
          <p:nvSpPr>
            <p:cNvPr id="23" name="Ellipse 22"/>
            <p:cNvSpPr/>
            <p:nvPr/>
          </p:nvSpPr>
          <p:spPr>
            <a:xfrm>
              <a:off x="2793110" y="632756"/>
              <a:ext cx="3486404" cy="348640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4" name="Ellipse 6"/>
            <p:cNvSpPr/>
            <p:nvPr/>
          </p:nvSpPr>
          <p:spPr>
            <a:xfrm>
              <a:off x="3304293" y="1143695"/>
              <a:ext cx="2464037" cy="24645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72000" tIns="21590" rIns="72000" bIns="2159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2" charset="0"/>
                <a:buNone/>
                <a:defRPr/>
              </a:pPr>
              <a:r>
                <a:rPr lang="en-US" dirty="0" smtClean="0">
                  <a:ea typeface="Calibri" pitchFamily="34" charset="0"/>
                  <a:cs typeface="Times New Roman" pitchFamily="18" charset="0"/>
                </a:rPr>
                <a:t>Innovation and International Management with focus on CEE-Countries</a:t>
              </a:r>
              <a:endParaRPr lang="en-US" dirty="0"/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9274996" y="6923109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16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131196" y="5196455"/>
            <a:ext cx="6276077" cy="369332"/>
          </a:xfrm>
          <a:prstGeom prst="rect">
            <a:avLst/>
          </a:prstGeom>
          <a:solidFill>
            <a:srgbClr val="66FFCC"/>
          </a:solidFill>
          <a:ln>
            <a:solidFill>
              <a:srgbClr val="66FFCC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Policy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Advise</a:t>
            </a:r>
            <a:r>
              <a:rPr lang="de-DE" dirty="0" smtClean="0">
                <a:solidFill>
                  <a:schemeClr val="tx1"/>
                </a:solidFill>
              </a:rPr>
              <a:t> and Research on Institutional </a:t>
            </a:r>
            <a:r>
              <a:rPr lang="de-DE" dirty="0" err="1" smtClean="0">
                <a:solidFill>
                  <a:schemeClr val="tx1"/>
                </a:solidFill>
              </a:rPr>
              <a:t>Implications</a:t>
            </a:r>
            <a:r>
              <a:rPr lang="de-DE" dirty="0" smtClean="0">
                <a:solidFill>
                  <a:schemeClr val="tx1"/>
                </a:solidFill>
              </a:rPr>
              <a:t> 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758825" y="1231900"/>
            <a:ext cx="9032875" cy="393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2425" lvl="1" indent="-352425">
              <a:spcBef>
                <a:spcPts val="600"/>
              </a:spcBef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773874" y="422251"/>
            <a:ext cx="9018587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538"/>
              </a:lnSpc>
              <a:buClr>
                <a:srgbClr val="000000"/>
              </a:buClr>
              <a:buSzPct val="100000"/>
              <a:buFont typeface="Frutiger 45 Light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SMEs </a:t>
            </a:r>
            <a:r>
              <a:rPr lang="en-GB" sz="2400" b="1" dirty="0">
                <a:solidFill>
                  <a:srgbClr val="000000"/>
                </a:solidFill>
                <a:latin typeface="Frutiger 45 Light" pitchFamily="34" charset="0"/>
              </a:rPr>
              <a:t>and </a:t>
            </a: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International Markets </a:t>
            </a:r>
            <a:endParaRPr lang="en-GB" sz="2400" b="1" dirty="0">
              <a:solidFill>
                <a:srgbClr val="000000"/>
              </a:solidFill>
              <a:latin typeface="Frutiger 45 Light" pitchFamily="34" charset="0"/>
            </a:endParaRPr>
          </a:p>
        </p:txBody>
      </p:sp>
      <p:sp>
        <p:nvSpPr>
          <p:cNvPr id="6" name="Pfeil nach unten 5"/>
          <p:cNvSpPr/>
          <p:nvPr/>
        </p:nvSpPr>
        <p:spPr bwMode="auto">
          <a:xfrm>
            <a:off x="4702175" y="3065457"/>
            <a:ext cx="1216025" cy="42862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endParaRPr lang="en-US">
              <a:latin typeface="Frutiger 55 Roman" pitchFamily="32" charset="0"/>
              <a:cs typeface="Lucida Sans Unicode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73874" y="1065193"/>
            <a:ext cx="9358378" cy="4231609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endParaRPr lang="en-US" sz="800" b="1" dirty="0">
              <a:solidFill>
                <a:schemeClr val="accent1"/>
              </a:solidFill>
              <a:latin typeface="Frutiger 55 Roman" pitchFamily="32" charset="0"/>
              <a:cs typeface="Lucida Sans Unicode" charset="0"/>
            </a:endParaRP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r>
              <a:rPr lang="en-US" sz="2400" b="1" dirty="0" smtClean="0">
                <a:solidFill>
                  <a:schemeClr val="accent1"/>
                </a:solidFill>
                <a:latin typeface="Frutiger 55 Roman" pitchFamily="32" charset="0"/>
                <a:cs typeface="Lucida Sans Unicode" charset="0"/>
              </a:rPr>
              <a:t>General Issues in Innovativeness and Competitiveness of SMEs</a:t>
            </a:r>
            <a:endParaRPr lang="en-US" sz="2400" b="1" dirty="0">
              <a:solidFill>
                <a:schemeClr val="accent1"/>
              </a:solidFill>
              <a:latin typeface="Frutiger 55 Roman" pitchFamily="32" charset="0"/>
              <a:cs typeface="Lucida Sans Unicode" charset="0"/>
            </a:endParaRP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endParaRPr lang="en-US" dirty="0" smtClean="0">
              <a:solidFill>
                <a:schemeClr val="accent1"/>
              </a:solidFill>
              <a:latin typeface="Frutiger 55 Roman" pitchFamily="32" charset="0"/>
              <a:cs typeface="Lucida Sans Unicode" charset="0"/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Innovations must be developed according to customer needs, efficiently produced and successfully marketed worldwide.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endParaRPr lang="en-US" dirty="0" smtClean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>
              <a:lnSpc>
                <a:spcPct val="87000"/>
              </a:lnSpc>
              <a:buClr>
                <a:schemeClr val="accent5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 	</a:t>
            </a:r>
            <a:r>
              <a:rPr lang="en-US" sz="1700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What knowhow and national or European framework conditions are </a:t>
            </a:r>
          </a:p>
          <a:p>
            <a:pPr>
              <a:lnSpc>
                <a:spcPct val="87000"/>
              </a:lnSpc>
              <a:buClr>
                <a:schemeClr val="accent5">
                  <a:lumMod val="75000"/>
                </a:schemeClr>
              </a:buClr>
              <a:buSzPct val="100000"/>
              <a:defRPr/>
            </a:pPr>
            <a:r>
              <a:rPr lang="en-US" sz="1700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	necessary, especially in high-tech industries? </a:t>
            </a:r>
          </a:p>
          <a:p>
            <a:pPr>
              <a:lnSpc>
                <a:spcPct val="87000"/>
              </a:lnSpc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Frutiger 55 Roman" pitchFamily="32" charset="0"/>
              <a:buNone/>
              <a:defRPr/>
            </a:pPr>
            <a:endParaRPr lang="en-US" sz="1700" dirty="0" smtClean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>
              <a:lnSpc>
                <a:spcPct val="87000"/>
              </a:lnSpc>
              <a:buClr>
                <a:schemeClr val="accent5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700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	What human and financial resources are necessary to improve</a:t>
            </a:r>
          </a:p>
          <a:p>
            <a:pPr>
              <a:lnSpc>
                <a:spcPct val="87000"/>
              </a:lnSpc>
              <a:buClr>
                <a:schemeClr val="accent5">
                  <a:lumMod val="75000"/>
                </a:schemeClr>
              </a:buClr>
              <a:buSzPct val="100000"/>
              <a:defRPr/>
            </a:pPr>
            <a:r>
              <a:rPr lang="en-US" sz="1700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	innovativeness? </a:t>
            </a:r>
          </a:p>
          <a:p>
            <a:pPr>
              <a:lnSpc>
                <a:spcPct val="87000"/>
              </a:lnSpc>
              <a:buClr>
                <a:schemeClr val="accent5">
                  <a:lumMod val="75000"/>
                </a:schemeClr>
              </a:buClr>
              <a:buSzPct val="100000"/>
              <a:buFont typeface="Frutiger 55 Roman" pitchFamily="32" charset="0"/>
              <a:buNone/>
              <a:defRPr/>
            </a:pPr>
            <a:r>
              <a:rPr lang="en-US" sz="1700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    </a:t>
            </a:r>
          </a:p>
          <a:p>
            <a:pPr>
              <a:lnSpc>
                <a:spcPct val="87000"/>
              </a:lnSpc>
              <a:buClr>
                <a:schemeClr val="accent5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700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 	How are these linked internally to own knowhow and resources and turned </a:t>
            </a:r>
          </a:p>
          <a:p>
            <a:pPr>
              <a:lnSpc>
                <a:spcPct val="87000"/>
              </a:lnSpc>
              <a:buClr>
                <a:schemeClr val="accent5">
                  <a:lumMod val="75000"/>
                </a:schemeClr>
              </a:buClr>
              <a:buSzPct val="100000"/>
              <a:defRPr/>
            </a:pPr>
            <a:r>
              <a:rPr lang="en-US" sz="1700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	through an efficient innovation process into marketable innovations and   </a:t>
            </a:r>
          </a:p>
          <a:p>
            <a:pPr>
              <a:lnSpc>
                <a:spcPct val="87000"/>
              </a:lnSpc>
              <a:buClr>
                <a:schemeClr val="accent5">
                  <a:lumMod val="75000"/>
                </a:schemeClr>
              </a:buClr>
              <a:buSzPct val="100000"/>
              <a:defRPr/>
            </a:pPr>
            <a:r>
              <a:rPr lang="en-US" sz="1700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	strategies?</a:t>
            </a:r>
            <a:r>
              <a:rPr lang="en-US" sz="1700" dirty="0" smtClean="0">
                <a:solidFill>
                  <a:srgbClr val="FF0000"/>
                </a:solidFill>
                <a:latin typeface="Frutiger 55 Roman" pitchFamily="32" charset="0"/>
                <a:cs typeface="Lucida Sans Unicode" charset="0"/>
              </a:rPr>
              <a:t> </a:t>
            </a:r>
          </a:p>
          <a:p>
            <a:pPr>
              <a:lnSpc>
                <a:spcPct val="87000"/>
              </a:lnSpc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Frutiger 55 Roman" pitchFamily="32" charset="0"/>
              <a:buNone/>
              <a:defRPr/>
            </a:pPr>
            <a:endParaRPr lang="en-US" sz="1700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>
              <a:lnSpc>
                <a:spcPct val="87000"/>
              </a:lnSpc>
              <a:buClr>
                <a:schemeClr val="accent5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700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 </a:t>
            </a:r>
            <a:r>
              <a:rPr lang="en-US" sz="1700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	How are the resulting products (services) successfully marketed nationally </a:t>
            </a:r>
            <a:r>
              <a:rPr lang="en-US" sz="1700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and</a:t>
            </a:r>
          </a:p>
          <a:p>
            <a:pPr>
              <a:lnSpc>
                <a:spcPct val="87000"/>
              </a:lnSpc>
              <a:buClr>
                <a:schemeClr val="accent5">
                  <a:lumMod val="75000"/>
                </a:schemeClr>
              </a:buClr>
              <a:buSzPct val="100000"/>
              <a:defRPr/>
            </a:pPr>
            <a:r>
              <a:rPr lang="en-US" sz="1700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	internationally</a:t>
            </a:r>
            <a:r>
              <a:rPr lang="en-US" sz="1700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, in particular in </a:t>
            </a:r>
            <a:r>
              <a:rPr lang="en-US" sz="1700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CEE countries?</a:t>
            </a:r>
            <a:endParaRPr lang="en-US" sz="1700" dirty="0">
              <a:solidFill>
                <a:srgbClr val="FF0000"/>
              </a:solidFill>
              <a:latin typeface="Frutiger 55 Roman" pitchFamily="32" charset="0"/>
              <a:cs typeface="Lucida Sans Unicode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9274996" y="6923109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17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758825" y="1231900"/>
            <a:ext cx="9032875" cy="393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2425" lvl="1" indent="-352425">
              <a:spcBef>
                <a:spcPts val="600"/>
              </a:spcBef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782638" y="393700"/>
            <a:ext cx="9018587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538"/>
              </a:lnSpc>
              <a:buClr>
                <a:srgbClr val="000000"/>
              </a:buClr>
              <a:buSzPct val="100000"/>
              <a:buFont typeface="Frutiger 45 Light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SMEs </a:t>
            </a:r>
            <a:r>
              <a:rPr lang="en-GB" sz="2400" b="1" dirty="0">
                <a:solidFill>
                  <a:srgbClr val="000000"/>
                </a:solidFill>
                <a:latin typeface="Frutiger 45 Light" pitchFamily="34" charset="0"/>
              </a:rPr>
              <a:t>and </a:t>
            </a: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International Markets </a:t>
            </a:r>
            <a:endParaRPr lang="en-GB" sz="2400" b="1" dirty="0">
              <a:solidFill>
                <a:srgbClr val="000000"/>
              </a:solidFill>
              <a:latin typeface="Frutiger 45 Light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73113" y="922338"/>
            <a:ext cx="9002712" cy="33320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endParaRPr lang="de-DE" sz="2400" b="1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r>
              <a:rPr lang="de-DE" sz="2400" b="1" dirty="0">
                <a:solidFill>
                  <a:schemeClr val="accent1"/>
                </a:solidFill>
                <a:latin typeface="Frutiger 55 Roman" pitchFamily="32" charset="0"/>
                <a:cs typeface="Lucida Sans Unicode" charset="0"/>
              </a:rPr>
              <a:t>Key Questions </a:t>
            </a:r>
            <a:r>
              <a:rPr lang="en-GB" sz="2400" b="1" dirty="0">
                <a:solidFill>
                  <a:schemeClr val="accent1"/>
                </a:solidFill>
                <a:latin typeface="Frutiger 55 Roman" pitchFamily="32" charset="0"/>
                <a:cs typeface="Lucida Sans Unicode" charset="0"/>
              </a:rPr>
              <a:t>“</a:t>
            </a:r>
            <a:r>
              <a:rPr lang="de-DE" sz="2400" b="1" dirty="0">
                <a:solidFill>
                  <a:schemeClr val="accent1"/>
                </a:solidFill>
                <a:latin typeface="Frutiger 55 Roman" pitchFamily="32" charset="0"/>
                <a:cs typeface="Lucida Sans Unicode" charset="0"/>
              </a:rPr>
              <a:t>Innovation in Organisations“</a:t>
            </a:r>
          </a:p>
          <a:p>
            <a:pPr marL="457200" indent="-457200">
              <a:lnSpc>
                <a:spcPct val="87000"/>
              </a:lnSpc>
              <a:buClr>
                <a:schemeClr val="accent1"/>
              </a:buClr>
              <a:buSzPct val="100000"/>
              <a:defRPr/>
            </a:pPr>
            <a:endParaRPr lang="de-DE" dirty="0" smtClean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marL="457200" indent="-457200">
              <a:lnSpc>
                <a:spcPct val="87000"/>
              </a:lnSpc>
              <a:buClr>
                <a:schemeClr val="accent1"/>
              </a:buClr>
              <a:buSzPct val="100000"/>
              <a:defRPr/>
            </a:pPr>
            <a:endParaRPr lang="de-DE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marL="457200" indent="-457200">
              <a:lnSpc>
                <a:spcPct val="87000"/>
              </a:lnSpc>
              <a:buClr>
                <a:schemeClr val="accent5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de-DE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How can innovative know-how, new processes and </a:t>
            </a:r>
            <a:r>
              <a:rPr lang="en-GB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resources</a:t>
            </a:r>
            <a:r>
              <a:rPr lang="de-DE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 be efficiently managed in </a:t>
            </a:r>
            <a:r>
              <a:rPr lang="de-DE" dirty="0" err="1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organisations</a:t>
            </a:r>
            <a:r>
              <a:rPr lang="de-DE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at</a:t>
            </a:r>
            <a:r>
              <a:rPr lang="de-DE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 European </a:t>
            </a:r>
            <a:r>
              <a:rPr lang="de-DE" dirty="0" err="1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level</a:t>
            </a:r>
            <a:r>
              <a:rPr lang="de-DE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?</a:t>
            </a:r>
            <a:endParaRPr lang="de-DE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marL="457200" indent="-45720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endParaRPr lang="de-DE" sz="1600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marL="457200" indent="-45720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r>
              <a:rPr lang="de-DE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How can the innovative capacity and hence international </a:t>
            </a:r>
            <a:r>
              <a:rPr lang="de-DE" dirty="0" err="1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competitiveness</a:t>
            </a:r>
            <a:r>
              <a:rPr lang="de-DE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be</a:t>
            </a:r>
            <a:r>
              <a:rPr lang="de-DE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 </a:t>
            </a:r>
            <a:r>
              <a:rPr lang="de-DE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increased, and innovative products generated, by improving these aspects?</a:t>
            </a:r>
          </a:p>
          <a:p>
            <a:pPr marL="457200" indent="-45720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endParaRPr lang="de-DE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marL="457200" indent="-45720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r>
              <a:rPr lang="de-DE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What factors influence the absorptive capacity of firms for innovation and how can these factors </a:t>
            </a:r>
            <a:r>
              <a:rPr lang="de-DE" dirty="0" err="1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be</a:t>
            </a:r>
            <a:r>
              <a:rPr lang="de-DE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influenced</a:t>
            </a:r>
            <a:r>
              <a:rPr lang="de-DE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?</a:t>
            </a:r>
          </a:p>
          <a:p>
            <a:pPr marL="457200" indent="-457200">
              <a:lnSpc>
                <a:spcPct val="87000"/>
              </a:lnSpc>
              <a:buClr>
                <a:schemeClr val="accent1"/>
              </a:buClr>
              <a:buSzPct val="100000"/>
              <a:buFont typeface="Frutiger 55 Roman" pitchFamily="32" charset="0"/>
              <a:buNone/>
              <a:defRPr/>
            </a:pPr>
            <a:endParaRPr lang="de-DE" sz="1600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274996" y="6923109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18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758825" y="1231900"/>
            <a:ext cx="9032875" cy="393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2425" lvl="1" indent="-352425">
              <a:spcBef>
                <a:spcPts val="600"/>
              </a:spcBef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782638" y="393700"/>
            <a:ext cx="9018587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538"/>
              </a:lnSpc>
              <a:buClr>
                <a:srgbClr val="000000"/>
              </a:buClr>
              <a:buSzPct val="100000"/>
              <a:buFont typeface="Frutiger 45 Light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SMEs </a:t>
            </a:r>
            <a:r>
              <a:rPr lang="en-GB" sz="2400" b="1" dirty="0">
                <a:solidFill>
                  <a:srgbClr val="000000"/>
                </a:solidFill>
                <a:latin typeface="Frutiger 45 Light" pitchFamily="34" charset="0"/>
              </a:rPr>
              <a:t>and </a:t>
            </a: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International Markets </a:t>
            </a:r>
            <a:endParaRPr lang="en-GB" sz="2400" b="1" dirty="0">
              <a:solidFill>
                <a:srgbClr val="000000"/>
              </a:solidFill>
              <a:latin typeface="Frutiger 45 Light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73874" y="922317"/>
            <a:ext cx="9002712" cy="34391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endParaRPr lang="de-DE" sz="2400" b="1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r>
              <a:rPr lang="en-GB" sz="2400" b="1" dirty="0">
                <a:solidFill>
                  <a:schemeClr val="accent1"/>
                </a:solidFill>
                <a:latin typeface="Frutiger 55 Roman" pitchFamily="32" charset="0"/>
                <a:cs typeface="Lucida Sans Unicode" charset="0"/>
              </a:rPr>
              <a:t>Key Questions </a:t>
            </a:r>
            <a:r>
              <a:rPr lang="en-GB" sz="2400" b="1" dirty="0" smtClean="0">
                <a:solidFill>
                  <a:schemeClr val="accent1"/>
                </a:solidFill>
                <a:latin typeface="Frutiger 55 Roman" pitchFamily="32" charset="0"/>
                <a:cs typeface="Lucida Sans Unicode" charset="0"/>
              </a:rPr>
              <a:t>“International Management”</a:t>
            </a:r>
            <a:endParaRPr lang="en-GB" sz="2400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endParaRPr lang="en-GB" dirty="0" smtClean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endParaRPr lang="en-GB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marL="457200" indent="-45720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r>
              <a:rPr lang="en-GB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How can firms, especially high-tech </a:t>
            </a:r>
            <a:r>
              <a:rPr lang="en-GB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Companies, </a:t>
            </a:r>
            <a:r>
              <a:rPr lang="en-GB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successfully sell their innovative products abroad?</a:t>
            </a:r>
          </a:p>
          <a:p>
            <a:pPr marL="457200" indent="-45720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endParaRPr lang="en-GB" sz="1600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marL="457200" indent="-45720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r>
              <a:rPr lang="en-GB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What </a:t>
            </a:r>
            <a:r>
              <a:rPr lang="en-GB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should successful </a:t>
            </a:r>
            <a:r>
              <a:rPr lang="en-GB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internationalisation strategies look like in terms of timing of market entry, international marketing strategy and selection of organisational entry form</a:t>
            </a:r>
            <a:r>
              <a:rPr lang="en-GB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?</a:t>
            </a:r>
          </a:p>
          <a:p>
            <a:pPr marL="457200" indent="-45720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endParaRPr lang="en-GB" dirty="0" smtClean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marL="457200" indent="-45720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r>
              <a:rPr lang="en-GB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How can we support the informational, human capital and financial needs of Companies?</a:t>
            </a:r>
            <a:endParaRPr lang="en-GB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274996" y="6923109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19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82638" y="393700"/>
            <a:ext cx="9018587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538"/>
              </a:lnSpc>
              <a:buClr>
                <a:srgbClr val="000000"/>
              </a:buClr>
              <a:buSzPct val="100000"/>
              <a:buFont typeface="Frutiger 45 Light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SMEs </a:t>
            </a:r>
            <a:r>
              <a:rPr lang="en-GB" sz="2400" b="1" dirty="0">
                <a:solidFill>
                  <a:srgbClr val="000000"/>
                </a:solidFill>
                <a:latin typeface="Frutiger 45 Light" pitchFamily="34" charset="0"/>
              </a:rPr>
              <a:t>and </a:t>
            </a: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International Markets </a:t>
            </a:r>
            <a:endParaRPr lang="en-GB" sz="2400" b="1" dirty="0">
              <a:solidFill>
                <a:srgbClr val="000000"/>
              </a:solidFill>
              <a:latin typeface="Frutiger 45 Light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02436" y="922317"/>
            <a:ext cx="9358378" cy="3786807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endParaRPr lang="en-US" sz="800" b="1" dirty="0">
              <a:solidFill>
                <a:schemeClr val="accent1"/>
              </a:solidFill>
              <a:latin typeface="Frutiger 55 Roman" pitchFamily="32" charset="0"/>
              <a:cs typeface="Lucida Sans Unicode" charset="0"/>
            </a:endParaRPr>
          </a:p>
          <a:p>
            <a:pPr algn="ctr"/>
            <a:r>
              <a:rPr lang="de-DE" sz="2400" b="1" dirty="0" smtClean="0">
                <a:solidFill>
                  <a:srgbClr val="00CC99"/>
                </a:solidFill>
              </a:rPr>
              <a:t>General </a:t>
            </a:r>
            <a:r>
              <a:rPr lang="de-DE" sz="2400" b="1" dirty="0" err="1" smtClean="0">
                <a:solidFill>
                  <a:srgbClr val="00CC99"/>
                </a:solidFill>
              </a:rPr>
              <a:t>Issues</a:t>
            </a:r>
            <a:r>
              <a:rPr lang="de-DE" sz="2400" b="1" dirty="0" smtClean="0">
                <a:solidFill>
                  <a:srgbClr val="00CC99"/>
                </a:solidFill>
              </a:rPr>
              <a:t> in Entrepreneurship</a:t>
            </a: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endParaRPr lang="de-DE" dirty="0" smtClean="0">
              <a:solidFill>
                <a:schemeClr val="accent1"/>
              </a:solidFill>
              <a:latin typeface="Frutiger 55 Roman" pitchFamily="32" charset="0"/>
              <a:cs typeface="Lucida Sans Unicode" charset="0"/>
            </a:endParaRP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endParaRPr lang="de-DE" dirty="0" smtClean="0">
              <a:solidFill>
                <a:schemeClr val="accent1"/>
              </a:solidFill>
              <a:latin typeface="Frutiger 55 Roman" pitchFamily="32" charset="0"/>
              <a:cs typeface="Lucida Sans Unicode" charset="0"/>
            </a:endParaRP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endParaRPr lang="en-US" dirty="0" smtClean="0">
              <a:solidFill>
                <a:schemeClr val="accent1"/>
              </a:solidFill>
              <a:latin typeface="Frutiger 55 Roman" pitchFamily="32" charset="0"/>
              <a:cs typeface="Lucida Sans Unicode" charset="0"/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Entrepreneurship is needed to </a:t>
            </a:r>
            <a:r>
              <a:rPr lang="de-DE" b="1" dirty="0" err="1" smtClean="0">
                <a:solidFill>
                  <a:schemeClr val="tx1"/>
                </a:solidFill>
              </a:rPr>
              <a:t>generate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innovations</a:t>
            </a:r>
            <a:r>
              <a:rPr lang="de-DE" dirty="0" smtClean="0">
                <a:solidFill>
                  <a:schemeClr val="tx1"/>
                </a:solidFill>
              </a:rPr>
              <a:t>, </a:t>
            </a:r>
            <a:r>
              <a:rPr lang="de-DE" dirty="0" err="1" smtClean="0">
                <a:solidFill>
                  <a:schemeClr val="tx1"/>
                </a:solidFill>
              </a:rPr>
              <a:t>because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inventions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</a:p>
          <a:p>
            <a:r>
              <a:rPr lang="de-DE" dirty="0" err="1" smtClean="0">
                <a:solidFill>
                  <a:schemeClr val="tx1"/>
                </a:solidFill>
              </a:rPr>
              <a:t>are</a:t>
            </a:r>
            <a:r>
              <a:rPr lang="de-DE" dirty="0" smtClean="0">
                <a:solidFill>
                  <a:schemeClr val="tx1"/>
                </a:solidFill>
              </a:rPr>
              <a:t> not </a:t>
            </a:r>
            <a:r>
              <a:rPr lang="de-DE" dirty="0" err="1" smtClean="0">
                <a:solidFill>
                  <a:schemeClr val="tx1"/>
                </a:solidFill>
              </a:rPr>
              <a:t>automatically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turned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into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innovations</a:t>
            </a:r>
            <a:r>
              <a:rPr lang="de-DE" dirty="0" smtClean="0">
                <a:solidFill>
                  <a:schemeClr val="tx1"/>
                </a:solidFill>
              </a:rPr>
              <a:t>. A </a:t>
            </a:r>
            <a:r>
              <a:rPr lang="de-DE" b="1" dirty="0" err="1" smtClean="0">
                <a:solidFill>
                  <a:schemeClr val="tx1"/>
                </a:solidFill>
              </a:rPr>
              <a:t>great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number</a:t>
            </a:r>
            <a:r>
              <a:rPr lang="de-DE" b="1" dirty="0" smtClean="0">
                <a:solidFill>
                  <a:schemeClr val="tx1"/>
                </a:solidFill>
              </a:rPr>
              <a:t> of </a:t>
            </a:r>
            <a:r>
              <a:rPr lang="de-DE" b="1" dirty="0" err="1" smtClean="0">
                <a:solidFill>
                  <a:schemeClr val="tx1"/>
                </a:solidFill>
              </a:rPr>
              <a:t>ideas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de-DE" dirty="0" err="1" smtClean="0">
                <a:solidFill>
                  <a:schemeClr val="tx1"/>
                </a:solidFill>
              </a:rPr>
              <a:t>emerging</a:t>
            </a:r>
            <a:r>
              <a:rPr lang="de-DE" dirty="0" smtClean="0">
                <a:solidFill>
                  <a:schemeClr val="tx1"/>
                </a:solidFill>
              </a:rPr>
              <a:t> in </a:t>
            </a:r>
            <a:r>
              <a:rPr lang="de-DE" dirty="0" err="1" smtClean="0">
                <a:solidFill>
                  <a:schemeClr val="tx1"/>
                </a:solidFill>
              </a:rPr>
              <a:t>companies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research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institutes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b="1" dirty="0" smtClean="0">
                <a:solidFill>
                  <a:schemeClr val="tx1"/>
                </a:solidFill>
              </a:rPr>
              <a:t>is not </a:t>
            </a:r>
            <a:r>
              <a:rPr lang="de-DE" b="1" dirty="0" err="1" smtClean="0">
                <a:solidFill>
                  <a:schemeClr val="tx1"/>
                </a:solidFill>
              </a:rPr>
              <a:t>commercialized</a:t>
            </a:r>
            <a:r>
              <a:rPr lang="de-DE" dirty="0" smtClean="0">
                <a:solidFill>
                  <a:schemeClr val="tx1"/>
                </a:solidFill>
              </a:rPr>
              <a:t>. </a:t>
            </a:r>
          </a:p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Entrepreneurs </a:t>
            </a:r>
            <a:r>
              <a:rPr lang="de-DE" dirty="0" err="1" smtClean="0">
                <a:solidFill>
                  <a:schemeClr val="tx1"/>
                </a:solidFill>
              </a:rPr>
              <a:t>are</a:t>
            </a:r>
            <a:r>
              <a:rPr lang="de-DE" dirty="0" smtClean="0">
                <a:solidFill>
                  <a:schemeClr val="tx1"/>
                </a:solidFill>
              </a:rPr>
              <a:t> needed to </a:t>
            </a:r>
            <a:r>
              <a:rPr lang="de-DE" b="1" dirty="0" err="1" smtClean="0">
                <a:solidFill>
                  <a:schemeClr val="tx1"/>
                </a:solidFill>
              </a:rPr>
              <a:t>recognize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opportunities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and to </a:t>
            </a:r>
            <a:r>
              <a:rPr lang="de-DE" dirty="0" err="1" smtClean="0">
                <a:solidFill>
                  <a:schemeClr val="tx1"/>
                </a:solidFill>
              </a:rPr>
              <a:t>create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new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value</a:t>
            </a:r>
            <a:r>
              <a:rPr lang="de-DE" dirty="0" smtClean="0">
                <a:solidFill>
                  <a:schemeClr val="tx1"/>
                </a:solidFill>
              </a:rPr>
              <a:t>. </a:t>
            </a:r>
          </a:p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Research </a:t>
            </a:r>
            <a:r>
              <a:rPr lang="de-DE" dirty="0" err="1" smtClean="0">
                <a:solidFill>
                  <a:schemeClr val="tx1"/>
                </a:solidFill>
              </a:rPr>
              <a:t>shows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that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there</a:t>
            </a:r>
            <a:r>
              <a:rPr lang="de-DE" dirty="0" smtClean="0">
                <a:solidFill>
                  <a:schemeClr val="tx1"/>
                </a:solidFill>
              </a:rPr>
              <a:t> is a </a:t>
            </a:r>
            <a:r>
              <a:rPr lang="de-DE" b="1" dirty="0" smtClean="0">
                <a:solidFill>
                  <a:schemeClr val="tx1"/>
                </a:solidFill>
              </a:rPr>
              <a:t>link </a:t>
            </a:r>
            <a:r>
              <a:rPr lang="de-DE" b="1" dirty="0" err="1" smtClean="0">
                <a:solidFill>
                  <a:schemeClr val="tx1"/>
                </a:solidFill>
              </a:rPr>
              <a:t>between</a:t>
            </a:r>
            <a:r>
              <a:rPr lang="de-DE" b="1" dirty="0" smtClean="0">
                <a:solidFill>
                  <a:schemeClr val="tx1"/>
                </a:solidFill>
              </a:rPr>
              <a:t> entrepreneurship activities </a:t>
            </a:r>
          </a:p>
          <a:p>
            <a:r>
              <a:rPr lang="de-DE" b="1" dirty="0" smtClean="0">
                <a:solidFill>
                  <a:schemeClr val="tx1"/>
                </a:solidFill>
              </a:rPr>
              <a:t>and economic growth and </a:t>
            </a:r>
            <a:r>
              <a:rPr lang="de-DE" b="1" dirty="0" err="1" smtClean="0">
                <a:solidFill>
                  <a:schemeClr val="tx1"/>
                </a:solidFill>
              </a:rPr>
              <a:t>employment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creation</a:t>
            </a:r>
            <a:r>
              <a:rPr lang="de-DE" dirty="0" smtClean="0">
                <a:solidFill>
                  <a:schemeClr val="tx1"/>
                </a:solidFill>
              </a:rPr>
              <a:t>. But entrepreneurship 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activities </a:t>
            </a:r>
            <a:r>
              <a:rPr lang="de-DE" dirty="0" err="1" smtClean="0">
                <a:solidFill>
                  <a:schemeClr val="tx1"/>
                </a:solidFill>
              </a:rPr>
              <a:t>vary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across</a:t>
            </a:r>
            <a:r>
              <a:rPr lang="de-DE" dirty="0" smtClean="0">
                <a:solidFill>
                  <a:schemeClr val="tx1"/>
                </a:solidFill>
              </a:rPr>
              <a:t> countries and </a:t>
            </a:r>
            <a:r>
              <a:rPr lang="de-DE" dirty="0" err="1" smtClean="0">
                <a:solidFill>
                  <a:schemeClr val="tx1"/>
                </a:solidFill>
              </a:rPr>
              <a:t>regions</a:t>
            </a:r>
            <a:r>
              <a:rPr lang="de-DE" dirty="0" smtClean="0">
                <a:solidFill>
                  <a:schemeClr val="tx1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45312" y="1065193"/>
            <a:ext cx="892975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CC99"/>
                </a:solidFill>
              </a:rPr>
              <a:t>Research Topics in Entrepreneurship</a:t>
            </a:r>
          </a:p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b="1" dirty="0" smtClean="0">
                <a:solidFill>
                  <a:schemeClr val="tx1"/>
                </a:solidFill>
              </a:rPr>
              <a:t>Knowledge-</a:t>
            </a:r>
            <a:r>
              <a:rPr lang="de-DE" b="1" dirty="0" err="1" smtClean="0">
                <a:solidFill>
                  <a:schemeClr val="tx1"/>
                </a:solidFill>
              </a:rPr>
              <a:t>based</a:t>
            </a:r>
            <a:r>
              <a:rPr lang="de-DE" b="1" dirty="0" smtClean="0">
                <a:solidFill>
                  <a:schemeClr val="tx1"/>
                </a:solidFill>
              </a:rPr>
              <a:t> entrepreneurship 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</a:rPr>
              <a:t>How to </a:t>
            </a:r>
            <a:r>
              <a:rPr lang="de-DE" dirty="0" err="1" smtClean="0">
                <a:solidFill>
                  <a:schemeClr val="tx1"/>
                </a:solidFill>
              </a:rPr>
              <a:t>bridge</a:t>
            </a:r>
            <a:r>
              <a:rPr lang="de-DE" dirty="0" smtClean="0">
                <a:solidFill>
                  <a:schemeClr val="tx1"/>
                </a:solidFill>
              </a:rPr>
              <a:t> the </a:t>
            </a:r>
            <a:r>
              <a:rPr lang="de-DE" dirty="0" err="1" smtClean="0">
                <a:solidFill>
                  <a:schemeClr val="tx1"/>
                </a:solidFill>
              </a:rPr>
              <a:t>innovation</a:t>
            </a:r>
            <a:r>
              <a:rPr lang="de-DE" dirty="0" smtClean="0">
                <a:solidFill>
                  <a:schemeClr val="tx1"/>
                </a:solidFill>
              </a:rPr>
              <a:t> gap (</a:t>
            </a:r>
            <a:r>
              <a:rPr lang="de-DE" dirty="0" err="1" smtClean="0">
                <a:solidFill>
                  <a:schemeClr val="tx1"/>
                </a:solidFill>
              </a:rPr>
              <a:t>high</a:t>
            </a:r>
            <a:r>
              <a:rPr lang="de-DE" dirty="0" smtClean="0">
                <a:solidFill>
                  <a:schemeClr val="tx1"/>
                </a:solidFill>
              </a:rPr>
              <a:t> investments in </a:t>
            </a:r>
            <a:r>
              <a:rPr lang="de-DE" dirty="0" err="1" smtClean="0">
                <a:solidFill>
                  <a:schemeClr val="tx1"/>
                </a:solidFill>
              </a:rPr>
              <a:t>new</a:t>
            </a:r>
            <a:r>
              <a:rPr lang="de-DE" dirty="0" smtClean="0">
                <a:solidFill>
                  <a:schemeClr val="tx1"/>
                </a:solidFill>
              </a:rPr>
              <a:t> knowledge, </a:t>
            </a:r>
            <a:r>
              <a:rPr lang="de-DE" dirty="0" err="1" smtClean="0">
                <a:solidFill>
                  <a:schemeClr val="tx1"/>
                </a:solidFill>
              </a:rPr>
              <a:t>low</a:t>
            </a:r>
            <a:r>
              <a:rPr lang="de-DE" dirty="0" smtClean="0">
                <a:solidFill>
                  <a:schemeClr val="tx1"/>
                </a:solidFill>
              </a:rPr>
              <a:t> economic </a:t>
            </a:r>
            <a:r>
              <a:rPr lang="de-DE" dirty="0" err="1" smtClean="0">
                <a:solidFill>
                  <a:schemeClr val="tx1"/>
                </a:solidFill>
              </a:rPr>
              <a:t>returns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</a:rPr>
              <a:t>How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to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facilitate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the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commercialization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new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economic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knowledge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created</a:t>
            </a:r>
            <a:r>
              <a:rPr lang="de-DE" dirty="0" smtClean="0">
                <a:solidFill>
                  <a:schemeClr val="tx1"/>
                </a:solidFill>
              </a:rPr>
              <a:t> in </a:t>
            </a:r>
            <a:r>
              <a:rPr lang="de-DE" dirty="0" err="1" smtClean="0">
                <a:solidFill>
                  <a:schemeClr val="tx1"/>
                </a:solidFill>
              </a:rPr>
              <a:t>companies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research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institutions</a:t>
            </a:r>
            <a:endParaRPr lang="de-DE" dirty="0" smtClean="0">
              <a:solidFill>
                <a:schemeClr val="tx1"/>
              </a:solidFill>
            </a:endParaRPr>
          </a:p>
          <a:p>
            <a:pPr marL="176213" indent="-176213"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</a:rPr>
              <a:t>Promoting</a:t>
            </a:r>
            <a:r>
              <a:rPr lang="de-DE" dirty="0" smtClean="0">
                <a:solidFill>
                  <a:schemeClr val="tx1"/>
                </a:solidFill>
              </a:rPr>
              <a:t> knowledge-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start-ups</a:t>
            </a:r>
            <a:endParaRPr lang="de-DE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de-DE" dirty="0" smtClean="0">
              <a:solidFill>
                <a:schemeClr val="tx1"/>
              </a:solidFill>
            </a:endParaRPr>
          </a:p>
          <a:p>
            <a:r>
              <a:rPr lang="de-DE" b="1" dirty="0" err="1" smtClean="0">
                <a:solidFill>
                  <a:schemeClr val="tx1"/>
                </a:solidFill>
              </a:rPr>
              <a:t>Promoting</a:t>
            </a:r>
            <a:r>
              <a:rPr lang="de-DE" b="1" dirty="0" smtClean="0">
                <a:solidFill>
                  <a:schemeClr val="tx1"/>
                </a:solidFill>
              </a:rPr>
              <a:t> an entrepreneurial </a:t>
            </a:r>
            <a:r>
              <a:rPr lang="de-DE" b="1" dirty="0" err="1" smtClean="0">
                <a:solidFill>
                  <a:schemeClr val="tx1"/>
                </a:solidFill>
              </a:rPr>
              <a:t>culture</a:t>
            </a:r>
            <a:endParaRPr lang="de-DE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</a:rPr>
              <a:t>  </a:t>
            </a:r>
            <a:r>
              <a:rPr lang="de-DE" dirty="0" err="1" smtClean="0">
                <a:solidFill>
                  <a:schemeClr val="tx1"/>
                </a:solidFill>
              </a:rPr>
              <a:t>Policy</a:t>
            </a:r>
            <a:r>
              <a:rPr lang="de-DE" dirty="0" smtClean="0">
                <a:solidFill>
                  <a:schemeClr val="tx1"/>
                </a:solidFill>
              </a:rPr>
              <a:t> and social </a:t>
            </a:r>
            <a:r>
              <a:rPr lang="de-DE" dirty="0" err="1" smtClean="0">
                <a:solidFill>
                  <a:schemeClr val="tx1"/>
                </a:solidFill>
              </a:rPr>
              <a:t>dimensions</a:t>
            </a:r>
            <a:r>
              <a:rPr lang="de-DE" dirty="0" smtClean="0">
                <a:solidFill>
                  <a:schemeClr val="tx1"/>
                </a:solidFill>
              </a:rPr>
              <a:t> of entrepreneurship</a:t>
            </a:r>
          </a:p>
          <a:p>
            <a:pPr>
              <a:buFontTx/>
              <a:buChar char="-"/>
            </a:pPr>
            <a:endParaRPr lang="de-DE" dirty="0" smtClean="0">
              <a:solidFill>
                <a:schemeClr val="tx1"/>
              </a:solidFill>
            </a:endParaRPr>
          </a:p>
          <a:p>
            <a:r>
              <a:rPr lang="de-DE" b="1" dirty="0" err="1" smtClean="0">
                <a:solidFill>
                  <a:schemeClr val="tx1"/>
                </a:solidFill>
              </a:rPr>
              <a:t>Entrepreneurship</a:t>
            </a:r>
            <a:r>
              <a:rPr lang="de-DE" b="1" dirty="0" smtClean="0">
                <a:solidFill>
                  <a:schemeClr val="tx1"/>
                </a:solidFill>
              </a:rPr>
              <a:t> in </a:t>
            </a:r>
            <a:r>
              <a:rPr lang="de-DE" b="1" dirty="0" err="1" smtClean="0">
                <a:solidFill>
                  <a:schemeClr val="tx1"/>
                </a:solidFill>
              </a:rPr>
              <a:t>changing</a:t>
            </a:r>
            <a:r>
              <a:rPr lang="de-DE" b="1" dirty="0" smtClean="0">
                <a:solidFill>
                  <a:schemeClr val="tx1"/>
                </a:solidFill>
              </a:rPr>
              <a:t> / </a:t>
            </a:r>
            <a:r>
              <a:rPr lang="de-DE" b="1" dirty="0" err="1" smtClean="0">
                <a:solidFill>
                  <a:schemeClr val="tx1"/>
                </a:solidFill>
              </a:rPr>
              <a:t>challenging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institutional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environments</a:t>
            </a:r>
            <a:endParaRPr lang="de-DE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Analysing</a:t>
            </a:r>
            <a:r>
              <a:rPr lang="de-DE" dirty="0" smtClean="0">
                <a:solidFill>
                  <a:schemeClr val="tx1"/>
                </a:solidFill>
              </a:rPr>
              <a:t> entrepreneurial activities in CEE-countries 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Promoting</a:t>
            </a:r>
            <a:r>
              <a:rPr lang="de-DE" dirty="0" smtClean="0">
                <a:solidFill>
                  <a:schemeClr val="tx1"/>
                </a:solidFill>
              </a:rPr>
              <a:t> entrepreneurship in developing economies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82638" y="393700"/>
            <a:ext cx="9018587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538"/>
              </a:lnSpc>
              <a:buClr>
                <a:srgbClr val="000000"/>
              </a:buClr>
              <a:buSzPct val="100000"/>
              <a:buFont typeface="Frutiger 45 Light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SMEs </a:t>
            </a:r>
            <a:r>
              <a:rPr lang="en-GB" sz="2400" b="1" dirty="0">
                <a:solidFill>
                  <a:srgbClr val="000000"/>
                </a:solidFill>
                <a:latin typeface="Frutiger 45 Light" pitchFamily="34" charset="0"/>
              </a:rPr>
              <a:t>and </a:t>
            </a: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International Markets </a:t>
            </a:r>
            <a:endParaRPr lang="en-GB" sz="2400" b="1" dirty="0">
              <a:solidFill>
                <a:srgbClr val="000000"/>
              </a:solidFill>
              <a:latin typeface="Frutiger 45 Ligh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796925" y="1841500"/>
            <a:ext cx="9032875" cy="370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2425" lvl="1" indent="-352425">
              <a:spcBef>
                <a:spcPts val="600"/>
              </a:spcBef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782638" y="393700"/>
            <a:ext cx="9018587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538"/>
              </a:lnSpc>
              <a:buClr>
                <a:srgbClr val="000000"/>
              </a:buClr>
              <a:buSzPct val="100000"/>
              <a:buFont typeface="Frutiger 45 Light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000000"/>
                </a:solidFill>
                <a:latin typeface="Frutiger 45 Light" pitchFamily="34" charset="0"/>
              </a:rPr>
              <a:t/>
            </a:r>
            <a:br>
              <a:rPr lang="en-GB" sz="2400" b="1">
                <a:solidFill>
                  <a:srgbClr val="000000"/>
                </a:solidFill>
                <a:latin typeface="Frutiger 45 Light" pitchFamily="34" charset="0"/>
              </a:rPr>
            </a:br>
            <a:r>
              <a:rPr lang="en-GB" sz="2400" b="1">
                <a:solidFill>
                  <a:srgbClr val="000000"/>
                </a:solidFill>
                <a:latin typeface="Frutiger 45 Light" pitchFamily="34" charset="0"/>
              </a:rPr>
              <a:t/>
            </a:r>
            <a:br>
              <a:rPr lang="en-GB" sz="2400" b="1">
                <a:solidFill>
                  <a:srgbClr val="000000"/>
                </a:solidFill>
                <a:latin typeface="Frutiger 45 Light" pitchFamily="34" charset="0"/>
              </a:rPr>
            </a:br>
            <a:r>
              <a:rPr lang="en-GB" sz="2400" b="1">
                <a:solidFill>
                  <a:srgbClr val="000000"/>
                </a:solidFill>
                <a:latin typeface="Frutiger 45 Light" pitchFamily="34" charset="0"/>
              </a:rPr>
              <a:t/>
            </a:r>
            <a:br>
              <a:rPr lang="en-GB" sz="2400" b="1">
                <a:solidFill>
                  <a:srgbClr val="000000"/>
                </a:solidFill>
                <a:latin typeface="Frutiger 45 Light" pitchFamily="34" charset="0"/>
              </a:rPr>
            </a:br>
            <a:r>
              <a:rPr lang="en-GB" sz="2400" b="1">
                <a:solidFill>
                  <a:srgbClr val="000000"/>
                </a:solidFill>
                <a:latin typeface="Frutiger 45 Light" pitchFamily="34" charset="0"/>
              </a:rPr>
              <a:t/>
            </a:r>
            <a:br>
              <a:rPr lang="en-GB" sz="2400" b="1">
                <a:solidFill>
                  <a:srgbClr val="000000"/>
                </a:solidFill>
                <a:latin typeface="Frutiger 45 Light" pitchFamily="34" charset="0"/>
              </a:rPr>
            </a:br>
            <a:r>
              <a:rPr lang="en-GB" sz="2400" b="1">
                <a:solidFill>
                  <a:srgbClr val="000000"/>
                </a:solidFill>
                <a:latin typeface="Frutiger 45 Light" pitchFamily="34" charset="0"/>
              </a:rPr>
              <a:t/>
            </a:r>
            <a:br>
              <a:rPr lang="en-GB" sz="2400" b="1">
                <a:solidFill>
                  <a:srgbClr val="000000"/>
                </a:solidFill>
                <a:latin typeface="Frutiger 45 Light" pitchFamily="34" charset="0"/>
              </a:rPr>
            </a:br>
            <a:endParaRPr lang="en-GB" sz="2400" b="1">
              <a:solidFill>
                <a:srgbClr val="000000"/>
              </a:solidFill>
              <a:latin typeface="Frutiger 45 Light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8450" y="1079500"/>
            <a:ext cx="1943100" cy="1200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9" name="Rechteck 5"/>
          <p:cNvSpPr>
            <a:spLocks noChangeArrowheads="1"/>
          </p:cNvSpPr>
          <p:nvPr/>
        </p:nvSpPr>
        <p:spPr bwMode="auto">
          <a:xfrm>
            <a:off x="987425" y="1851025"/>
            <a:ext cx="6788150" cy="33053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  <a:ea typeface="Calibri" pitchFamily="34" charset="0"/>
                <a:cs typeface="Arial" charset="0"/>
              </a:rPr>
              <a:t>The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Calibri" pitchFamily="34" charset="0"/>
                <a:cs typeface="Arial" charset="0"/>
              </a:rPr>
              <a:t>Fraunhofer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Calibri" pitchFamily="34" charset="0"/>
                <a:cs typeface="Arial" charset="0"/>
              </a:rPr>
              <a:t> MOEZ is a research institute within the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Calibri" pitchFamily="34" charset="0"/>
                <a:cs typeface="Arial" charset="0"/>
              </a:rPr>
              <a:t>Fraunhofer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Calibri" pitchFamily="34" charset="0"/>
                <a:cs typeface="Arial" charset="0"/>
              </a:rPr>
              <a:t>-Gesellschaft with a link to universities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Arial" charset="0"/>
              </a:rPr>
              <a:t>in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Calibri" pitchFamily="34" charset="0"/>
                <a:cs typeface="Arial" charset="0"/>
              </a:rPr>
              <a:t>accordance with the </a:t>
            </a:r>
            <a:r>
              <a:rPr lang="en-US" sz="2400" b="1" dirty="0" err="1">
                <a:solidFill>
                  <a:schemeClr val="tx1"/>
                </a:solidFill>
                <a:latin typeface="+mn-lt"/>
                <a:ea typeface="Calibri" pitchFamily="34" charset="0"/>
                <a:cs typeface="Arial" charset="0"/>
              </a:rPr>
              <a:t>Fraunhofer</a:t>
            </a:r>
            <a:r>
              <a:rPr lang="en-US" sz="2400" b="1" dirty="0">
                <a:solidFill>
                  <a:schemeClr val="tx1"/>
                </a:solidFill>
                <a:latin typeface="+mn-lt"/>
                <a:ea typeface="Calibri" pitchFamily="34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  <a:ea typeface="Calibri" pitchFamily="34" charset="0"/>
                <a:cs typeface="Arial" charset="0"/>
              </a:rPr>
              <a:t>model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Arial" charset="0"/>
              </a:rPr>
              <a:t>.</a:t>
            </a:r>
            <a:endParaRPr lang="en-US" sz="2400" dirty="0">
              <a:solidFill>
                <a:schemeClr val="tx1"/>
              </a:solidFill>
              <a:latin typeface="+mn-lt"/>
              <a:ea typeface="Calibri" pitchFamily="34" charset="0"/>
              <a:cs typeface="Arial" charset="0"/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en-US" sz="2400" dirty="0">
              <a:solidFill>
                <a:schemeClr val="tx1"/>
              </a:solidFill>
              <a:latin typeface="+mn-lt"/>
              <a:ea typeface="Calibri" pitchFamily="34" charset="0"/>
              <a:cs typeface="Arial" charset="0"/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  <a:ea typeface="Calibri" pitchFamily="34" charset="0"/>
                <a:cs typeface="Arial" charset="0"/>
              </a:rPr>
              <a:t>The core competencies of </a:t>
            </a:r>
            <a:r>
              <a:rPr lang="en-US" sz="2400" b="1" dirty="0">
                <a:solidFill>
                  <a:schemeClr val="tx1"/>
                </a:solidFill>
                <a:latin typeface="+mn-lt"/>
                <a:ea typeface="Calibri" pitchFamily="34" charset="0"/>
                <a:cs typeface="Arial" charset="0"/>
              </a:rPr>
              <a:t>applied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Calibri" pitchFamily="34" charset="0"/>
                <a:cs typeface="Arial" charset="0"/>
              </a:rPr>
              <a:t> and </a:t>
            </a:r>
            <a:r>
              <a:rPr lang="en-US" sz="2400" b="1" dirty="0">
                <a:solidFill>
                  <a:schemeClr val="tx1"/>
                </a:solidFill>
                <a:latin typeface="+mn-lt"/>
                <a:ea typeface="Calibri" pitchFamily="34" charset="0"/>
                <a:cs typeface="Arial" charset="0"/>
              </a:rPr>
              <a:t>international-oriented research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Calibri" pitchFamily="34" charset="0"/>
                <a:cs typeface="Arial" charset="0"/>
              </a:rPr>
              <a:t>at the MOEZ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Arial" charset="0"/>
              </a:rPr>
              <a:t>lie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Calibri" pitchFamily="34" charset="0"/>
                <a:cs typeface="Arial" charset="0"/>
              </a:rPr>
              <a:t>in the areas of economics, politics and social sciences, as well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Arial" charset="0"/>
              </a:rPr>
              <a:t>as on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Calibri" pitchFamily="34" charset="0"/>
                <a:cs typeface="Arial" charset="0"/>
              </a:rPr>
              <a:t>innovation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Arial" charset="0"/>
              </a:rPr>
              <a:t>research on European Level. </a:t>
            </a:r>
            <a:endParaRPr lang="en-US" sz="2400" dirty="0">
              <a:solidFill>
                <a:schemeClr val="tx1"/>
              </a:solidFill>
              <a:latin typeface="+mn-lt"/>
              <a:ea typeface="Calibri" pitchFamily="34" charset="0"/>
              <a:cs typeface="Aria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73874" y="422251"/>
            <a:ext cx="9215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Frutiger 45 Light" pitchFamily="34" charset="0"/>
              </a:rPr>
              <a:t>The </a:t>
            </a:r>
            <a:r>
              <a:rPr lang="en-US" sz="2400" b="1" dirty="0" err="1" smtClean="0">
                <a:solidFill>
                  <a:schemeClr val="tx1"/>
                </a:solidFill>
                <a:latin typeface="Frutiger 45 Light" pitchFamily="34" charset="0"/>
              </a:rPr>
              <a:t>Fraunhofer</a:t>
            </a:r>
            <a:r>
              <a:rPr lang="en-US" sz="2400" b="1" dirty="0" smtClean="0">
                <a:solidFill>
                  <a:schemeClr val="tx1"/>
                </a:solidFill>
                <a:latin typeface="Frutiger 45 Light" pitchFamily="34" charset="0"/>
              </a:rPr>
              <a:t> Center for Central and Eastern Europe (MOEZ)</a:t>
            </a:r>
            <a:endParaRPr lang="en-US" sz="2400" b="1" dirty="0">
              <a:solidFill>
                <a:schemeClr val="tx1"/>
              </a:solidFill>
              <a:latin typeface="Frutiger 45 Light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782638" y="393700"/>
            <a:ext cx="9018587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538"/>
              </a:lnSpc>
              <a:buFont typeface="Frutiger 45 Light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SMEs </a:t>
            </a:r>
            <a:r>
              <a:rPr lang="en-GB" sz="2400" b="1" dirty="0">
                <a:solidFill>
                  <a:srgbClr val="000000"/>
                </a:solidFill>
                <a:latin typeface="Frutiger 45 Light" pitchFamily="34" charset="0"/>
              </a:rPr>
              <a:t>and </a:t>
            </a: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International Markets </a:t>
            </a:r>
            <a:endParaRPr lang="en-GB" sz="2400" b="1" dirty="0">
              <a:solidFill>
                <a:srgbClr val="000000"/>
              </a:solidFill>
              <a:latin typeface="Frutiger 45 Light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845312" y="850879"/>
            <a:ext cx="892975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400" b="1" dirty="0">
              <a:solidFill>
                <a:schemeClr val="accent1"/>
              </a:solidFill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Partners</a:t>
            </a:r>
            <a:endParaRPr lang="en-US" sz="2400" b="1" dirty="0">
              <a:solidFill>
                <a:schemeClr val="accent1"/>
              </a:solidFill>
            </a:endParaRPr>
          </a:p>
          <a:p>
            <a:pPr algn="ctr">
              <a:defRPr/>
            </a:pPr>
            <a:endParaRPr lang="en-US" sz="800" b="1" dirty="0">
              <a:solidFill>
                <a:schemeClr val="accent1"/>
              </a:solidFill>
            </a:endParaRPr>
          </a:p>
          <a:p>
            <a:pPr indent="-457200">
              <a:spcBef>
                <a:spcPts val="600"/>
              </a:spcBef>
              <a:buClr>
                <a:schemeClr val="accent1"/>
              </a:buClr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73874" y="1779553"/>
            <a:ext cx="421484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buClr>
                <a:schemeClr val="accent1"/>
              </a:buClr>
              <a:defRPr/>
            </a:pPr>
            <a:r>
              <a:rPr lang="en-US" b="1" dirty="0" smtClean="0">
                <a:solidFill>
                  <a:schemeClr val="tx1"/>
                </a:solidFill>
              </a:rPr>
              <a:t>Universities and Research Institutes in Germany, EU and CEEs countries </a:t>
            </a:r>
          </a:p>
          <a:p>
            <a:pPr indent="-457200">
              <a:buClr>
                <a:schemeClr val="accent1"/>
              </a:buClr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indent="-457200">
              <a:buClr>
                <a:schemeClr val="accent1"/>
              </a:buCl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(i.e. University of Leipzig, Schumpeter School for Economics Wuppertal,  IPREG Network, University of Zagreb,  </a:t>
            </a:r>
            <a:r>
              <a:rPr lang="en-US" sz="1400" dirty="0" err="1" smtClean="0">
                <a:solidFill>
                  <a:schemeClr val="tx1"/>
                </a:solidFill>
              </a:rPr>
              <a:t>Kviev</a:t>
            </a:r>
            <a:r>
              <a:rPr lang="en-US" sz="1400" dirty="0" smtClean="0">
                <a:solidFill>
                  <a:schemeClr val="tx1"/>
                </a:solidFill>
              </a:rPr>
              <a:t> School of Economics, Lithuanian Innovation Center, Albanian Socio Economic Think Tank, Max-Planck-Institute of Economics …)</a:t>
            </a:r>
          </a:p>
        </p:txBody>
      </p:sp>
      <p:sp>
        <p:nvSpPr>
          <p:cNvPr id="9" name="Rechteck 8"/>
          <p:cNvSpPr/>
          <p:nvPr/>
        </p:nvSpPr>
        <p:spPr>
          <a:xfrm>
            <a:off x="773874" y="4137027"/>
            <a:ext cx="4214842" cy="113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buClr>
                <a:schemeClr val="accent1"/>
              </a:buClr>
              <a:defRPr/>
            </a:pPr>
            <a:r>
              <a:rPr lang="en-US" b="1" dirty="0" smtClean="0">
                <a:solidFill>
                  <a:schemeClr val="tx1"/>
                </a:solidFill>
              </a:rPr>
              <a:t>Consulting and Development Firms</a:t>
            </a:r>
          </a:p>
          <a:p>
            <a:pPr indent="-457200">
              <a:buClr>
                <a:schemeClr val="accent1"/>
              </a:buClr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indent="-457200">
              <a:buClr>
                <a:schemeClr val="accent1"/>
              </a:buCl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(i.e. GOPA, Danish Technology Institute, GTZ, Accenture, GFA, Pohl Consulting, Crimson Capital … )</a:t>
            </a:r>
          </a:p>
        </p:txBody>
      </p:sp>
      <p:sp>
        <p:nvSpPr>
          <p:cNvPr id="10" name="Rechteck 9"/>
          <p:cNvSpPr/>
          <p:nvPr/>
        </p:nvSpPr>
        <p:spPr>
          <a:xfrm>
            <a:off x="5631658" y="1779553"/>
            <a:ext cx="4214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buClr>
                <a:schemeClr val="accent1"/>
              </a:buClr>
              <a:defRPr/>
            </a:pPr>
            <a:r>
              <a:rPr lang="en-US" b="1" dirty="0" smtClean="0">
                <a:solidFill>
                  <a:schemeClr val="tx1"/>
                </a:solidFill>
              </a:rPr>
              <a:t>Public Authorities and Ministries</a:t>
            </a:r>
          </a:p>
          <a:p>
            <a:pPr indent="-457200">
              <a:buClr>
                <a:schemeClr val="accent1"/>
              </a:buCl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indent="-457200">
              <a:buClr>
                <a:schemeClr val="accent1"/>
              </a:buCl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(i.e. EC DG Enterprise and Industry, German Ministry of Science and Education (BMBF), German Ministry of Economics and Technology (BMWI), Embassies and Ministries for Education, Science and Economy of CEE-Countries, </a:t>
            </a:r>
            <a:r>
              <a:rPr lang="en-US" sz="1400" dirty="0" err="1" smtClean="0">
                <a:solidFill>
                  <a:schemeClr val="tx1"/>
                </a:solidFill>
              </a:rPr>
              <a:t>Worldbank</a:t>
            </a:r>
            <a:r>
              <a:rPr lang="en-US" sz="1400" dirty="0" smtClean="0">
                <a:solidFill>
                  <a:schemeClr val="tx1"/>
                </a:solidFill>
              </a:rPr>
              <a:t>, EBRD )</a:t>
            </a:r>
          </a:p>
        </p:txBody>
      </p:sp>
      <p:sp>
        <p:nvSpPr>
          <p:cNvPr id="12" name="Rechteck 11"/>
          <p:cNvSpPr/>
          <p:nvPr/>
        </p:nvSpPr>
        <p:spPr>
          <a:xfrm>
            <a:off x="5631658" y="4141545"/>
            <a:ext cx="421484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buClr>
                <a:schemeClr val="accent1"/>
              </a:buClr>
              <a:defRPr/>
            </a:pPr>
            <a:r>
              <a:rPr lang="en-US" b="1" dirty="0" smtClean="0">
                <a:solidFill>
                  <a:schemeClr val="tx1"/>
                </a:solidFill>
              </a:rPr>
              <a:t>SMEs  and large Companies</a:t>
            </a:r>
          </a:p>
          <a:p>
            <a:pPr indent="-457200">
              <a:buClr>
                <a:schemeClr val="accent1"/>
              </a:buCl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indent="-457200">
              <a:buClr>
                <a:schemeClr val="accent1"/>
              </a:buCl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(i.e. Public Services Leipzig, KPMG, Siemens AG, Kirchhoff Group, ECOVIS GmbH, Tyco Electronics … 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9274996" y="6923109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20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773874" y="1065193"/>
            <a:ext cx="9032875" cy="393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2425" lvl="1" indent="-352425">
              <a:spcBef>
                <a:spcPts val="600"/>
              </a:spcBef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782638" y="393700"/>
            <a:ext cx="9018587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538"/>
              </a:lnSpc>
              <a:buFont typeface="Frutiger 45 Light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SMEs </a:t>
            </a:r>
            <a:r>
              <a:rPr lang="en-GB" sz="2400" b="1" dirty="0">
                <a:solidFill>
                  <a:srgbClr val="000000"/>
                </a:solidFill>
                <a:latin typeface="Frutiger 45 Light" pitchFamily="34" charset="0"/>
              </a:rPr>
              <a:t>and </a:t>
            </a: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International Markets </a:t>
            </a:r>
            <a:endParaRPr lang="en-GB" sz="2400" b="1" dirty="0">
              <a:solidFill>
                <a:srgbClr val="000000"/>
              </a:solidFill>
              <a:latin typeface="Frutiger 45 Light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01675" y="993775"/>
            <a:ext cx="9074150" cy="5746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457200"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de-DE" dirty="0">
              <a:solidFill>
                <a:schemeClr val="tx1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de-DE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73874" y="565127"/>
            <a:ext cx="9502775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sz="2400" b="1" dirty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defRPr/>
            </a:pPr>
            <a:endParaRPr lang="de-DE" b="1" dirty="0" smtClean="0">
              <a:solidFill>
                <a:schemeClr val="tx1"/>
              </a:solidFill>
            </a:endParaRPr>
          </a:p>
          <a:p>
            <a:pPr algn="ctr">
              <a:buClr>
                <a:schemeClr val="accent1"/>
              </a:buClr>
              <a:defRPr/>
            </a:pPr>
            <a:r>
              <a:rPr lang="en-US" sz="2400" b="1" dirty="0" smtClean="0">
                <a:solidFill>
                  <a:srgbClr val="00CC99"/>
                </a:solidFill>
              </a:rPr>
              <a:t>Current Projects and Proposals (Selection)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indent="-4572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EuropeAid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b="1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Supporting </a:t>
            </a:r>
            <a:r>
              <a:rPr lang="en-US" dirty="0">
                <a:solidFill>
                  <a:schemeClr val="tx1"/>
                </a:solidFill>
              </a:rPr>
              <a:t>SMEs in </a:t>
            </a:r>
            <a:r>
              <a:rPr lang="en-US" dirty="0" smtClean="0">
                <a:solidFill>
                  <a:schemeClr val="tx1"/>
                </a:solidFill>
              </a:rPr>
              <a:t>Albania</a:t>
            </a:r>
          </a:p>
          <a:p>
            <a:pPr indent="-4572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de-DE" b="1" dirty="0" err="1" smtClean="0">
                <a:solidFill>
                  <a:schemeClr val="tx1"/>
                </a:solidFill>
              </a:rPr>
              <a:t>Worldbank</a:t>
            </a:r>
            <a:r>
              <a:rPr lang="de-DE" b="1" dirty="0" smtClean="0">
                <a:solidFill>
                  <a:schemeClr val="tx1"/>
                </a:solidFill>
              </a:rPr>
              <a:t>: 	</a:t>
            </a:r>
            <a:r>
              <a:rPr lang="de-DE" dirty="0" err="1" smtClean="0">
                <a:solidFill>
                  <a:schemeClr val="tx1"/>
                </a:solidFill>
              </a:rPr>
              <a:t>Knowledge</a:t>
            </a:r>
            <a:r>
              <a:rPr lang="de-DE" dirty="0" smtClean="0">
                <a:solidFill>
                  <a:schemeClr val="tx1"/>
                </a:solidFill>
              </a:rPr>
              <a:t> Economy Forum 2010 Berlin</a:t>
            </a:r>
            <a:endParaRPr lang="en-US" dirty="0">
              <a:solidFill>
                <a:schemeClr val="tx1"/>
              </a:solidFill>
            </a:endParaRPr>
          </a:p>
          <a:p>
            <a:pPr indent="-4572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Intereg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IV C Central </a:t>
            </a:r>
            <a:r>
              <a:rPr lang="en-US" b="1" dirty="0" smtClean="0">
                <a:solidFill>
                  <a:schemeClr val="tx1"/>
                </a:solidFill>
              </a:rPr>
              <a:t>Europe–SUCCESS</a:t>
            </a:r>
            <a:r>
              <a:rPr lang="en-US" dirty="0">
                <a:solidFill>
                  <a:schemeClr val="tx1"/>
                </a:solidFill>
              </a:rPr>
              <a:t>: </a:t>
            </a:r>
            <a:endParaRPr lang="en-US" dirty="0" smtClean="0">
              <a:solidFill>
                <a:schemeClr val="tx1"/>
              </a:solidFill>
            </a:endParaRPr>
          </a:p>
          <a:p>
            <a:pPr indent="-457200">
              <a:spcBef>
                <a:spcPts val="600"/>
              </a:spcBef>
              <a:buClr>
                <a:schemeClr val="accent1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	Strengthening the innovation capacity of SMEs</a:t>
            </a:r>
          </a:p>
          <a:p>
            <a:pPr indent="-4572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de-DE" b="1" dirty="0" smtClean="0">
                <a:solidFill>
                  <a:schemeClr val="tx1"/>
                </a:solidFill>
              </a:rPr>
              <a:t>BMBF:</a:t>
            </a:r>
            <a:r>
              <a:rPr lang="de-DE" dirty="0" smtClean="0">
                <a:solidFill>
                  <a:schemeClr val="tx1"/>
                </a:solidFill>
              </a:rPr>
              <a:t> 	</a:t>
            </a:r>
            <a:r>
              <a:rPr lang="de-DE" dirty="0" err="1" smtClean="0">
                <a:solidFill>
                  <a:schemeClr val="tx1"/>
                </a:solidFill>
              </a:rPr>
              <a:t>Enhancing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Productivity</a:t>
            </a:r>
            <a:r>
              <a:rPr lang="de-DE" dirty="0" smtClean="0">
                <a:solidFill>
                  <a:schemeClr val="tx1"/>
                </a:solidFill>
              </a:rPr>
              <a:t> in Services</a:t>
            </a:r>
          </a:p>
          <a:p>
            <a:pPr indent="-4572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de-DE" b="1" dirty="0" smtClean="0">
                <a:solidFill>
                  <a:schemeClr val="tx1"/>
                </a:solidFill>
              </a:rPr>
              <a:t>BMBF: 	</a:t>
            </a:r>
            <a:r>
              <a:rPr lang="de-DE" dirty="0" smtClean="0">
                <a:solidFill>
                  <a:schemeClr val="tx1"/>
                </a:solidFill>
              </a:rPr>
              <a:t>Spillover-</a:t>
            </a:r>
            <a:r>
              <a:rPr lang="de-DE" dirty="0" err="1" smtClean="0">
                <a:solidFill>
                  <a:schemeClr val="tx1"/>
                </a:solidFill>
              </a:rPr>
              <a:t>Effects</a:t>
            </a:r>
            <a:r>
              <a:rPr lang="de-DE" dirty="0" smtClean="0">
                <a:solidFill>
                  <a:schemeClr val="tx1"/>
                </a:solidFill>
              </a:rPr>
              <a:t> of the EUREKA Support Program </a:t>
            </a:r>
          </a:p>
          <a:p>
            <a:pPr indent="-4572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de-DE" b="1" dirty="0" smtClean="0">
                <a:solidFill>
                  <a:schemeClr val="tx1"/>
                </a:solidFill>
              </a:rPr>
              <a:t>BMBF: 	</a:t>
            </a:r>
            <a:r>
              <a:rPr lang="de-DE" dirty="0" err="1" smtClean="0">
                <a:solidFill>
                  <a:schemeClr val="tx1"/>
                </a:solidFill>
              </a:rPr>
              <a:t>Comparison</a:t>
            </a:r>
            <a:r>
              <a:rPr lang="de-DE" dirty="0" smtClean="0">
                <a:solidFill>
                  <a:schemeClr val="tx1"/>
                </a:solidFill>
              </a:rPr>
              <a:t> of SME Support Programs in the EU, USA, China </a:t>
            </a:r>
            <a:r>
              <a:rPr lang="de-DE" dirty="0" err="1" smtClean="0">
                <a:solidFill>
                  <a:schemeClr val="tx1"/>
                </a:solidFill>
              </a:rPr>
              <a:t>and</a:t>
            </a:r>
            <a:r>
              <a:rPr lang="de-DE" dirty="0" smtClean="0">
                <a:solidFill>
                  <a:schemeClr val="tx1"/>
                </a:solidFill>
              </a:rPr>
              <a:t> Japan</a:t>
            </a:r>
          </a:p>
          <a:p>
            <a:pPr indent="-4572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de-DE" b="1" dirty="0" smtClean="0">
                <a:solidFill>
                  <a:schemeClr val="tx1"/>
                </a:solidFill>
              </a:rPr>
              <a:t>EU-7th FP (Research </a:t>
            </a:r>
            <a:r>
              <a:rPr lang="de-DE" b="1" dirty="0" err="1" smtClean="0">
                <a:solidFill>
                  <a:schemeClr val="tx1"/>
                </a:solidFill>
              </a:rPr>
              <a:t>for</a:t>
            </a:r>
            <a:r>
              <a:rPr lang="de-DE" b="1" dirty="0" smtClean="0">
                <a:solidFill>
                  <a:schemeClr val="tx1"/>
                </a:solidFill>
              </a:rPr>
              <a:t> SME): </a:t>
            </a:r>
          </a:p>
          <a:p>
            <a:pPr indent="-457200">
              <a:spcBef>
                <a:spcPts val="600"/>
              </a:spcBef>
              <a:buClr>
                <a:schemeClr val="accent1"/>
              </a:buClr>
              <a:defRPr/>
            </a:pPr>
            <a:r>
              <a:rPr lang="de-DE" b="1" dirty="0" smtClean="0">
                <a:solidFill>
                  <a:schemeClr val="tx1"/>
                </a:solidFill>
              </a:rPr>
              <a:t>	</a:t>
            </a:r>
            <a:r>
              <a:rPr lang="de-DE" dirty="0" smtClean="0">
                <a:solidFill>
                  <a:schemeClr val="tx1"/>
                </a:solidFill>
              </a:rPr>
              <a:t>IT-</a:t>
            </a:r>
            <a:r>
              <a:rPr lang="de-DE" dirty="0" err="1" smtClean="0">
                <a:solidFill>
                  <a:schemeClr val="tx1"/>
                </a:solidFill>
              </a:rPr>
              <a:t>Supported</a:t>
            </a:r>
            <a:r>
              <a:rPr lang="de-DE" dirty="0" smtClean="0">
                <a:solidFill>
                  <a:schemeClr val="tx1"/>
                </a:solidFill>
              </a:rPr>
              <a:t> Innovation and Knowledge-Management in High-Tech Companies</a:t>
            </a:r>
          </a:p>
          <a:p>
            <a:pPr indent="-4572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de-DE" dirty="0" smtClean="0">
                <a:solidFill>
                  <a:schemeClr val="tx1"/>
                </a:solidFill>
              </a:rPr>
              <a:t>… and different </a:t>
            </a:r>
            <a:r>
              <a:rPr lang="de-DE" dirty="0" err="1" smtClean="0">
                <a:solidFill>
                  <a:schemeClr val="tx1"/>
                </a:solidFill>
              </a:rPr>
              <a:t>applied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research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projects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for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b="1" dirty="0" smtClean="0">
                <a:solidFill>
                  <a:schemeClr val="tx1"/>
                </a:solidFill>
              </a:rPr>
              <a:t>private </a:t>
            </a:r>
            <a:r>
              <a:rPr lang="de-DE" b="1" dirty="0" err="1" smtClean="0">
                <a:solidFill>
                  <a:schemeClr val="tx1"/>
                </a:solidFill>
              </a:rPr>
              <a:t>companies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</a:p>
          <a:p>
            <a:pPr indent="-457200">
              <a:spcBef>
                <a:spcPts val="600"/>
              </a:spcBef>
              <a:buClr>
                <a:schemeClr val="accent1"/>
              </a:buClr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indent="-457200">
              <a:spcBef>
                <a:spcPts val="600"/>
              </a:spcBef>
              <a:buClr>
                <a:schemeClr val="accent1"/>
              </a:buClr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274996" y="6923109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21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73874" y="422251"/>
            <a:ext cx="9017000" cy="517525"/>
          </a:xfrm>
        </p:spPr>
        <p:txBody>
          <a:bodyPr/>
          <a:lstStyle/>
          <a:p>
            <a:r>
              <a:rPr lang="en-US" sz="2400" dirty="0" smtClean="0">
                <a:latin typeface="Frutiger LT Com 45 Light" pitchFamily="34" charset="0"/>
              </a:rPr>
              <a:t>The Structure of the </a:t>
            </a:r>
            <a:r>
              <a:rPr lang="en-US" sz="2400" dirty="0" err="1" smtClean="0">
                <a:latin typeface="Frutiger LT Com 45 Light" pitchFamily="34" charset="0"/>
              </a:rPr>
              <a:t>Fraunhofer</a:t>
            </a:r>
            <a:r>
              <a:rPr lang="en-US" sz="2400" dirty="0" smtClean="0">
                <a:latin typeface="Frutiger LT Com 45 Light" pitchFamily="34" charset="0"/>
              </a:rPr>
              <a:t> MOEZ</a:t>
            </a:r>
          </a:p>
        </p:txBody>
      </p:sp>
      <p:sp>
        <p:nvSpPr>
          <p:cNvPr id="7" name="Raute 6"/>
          <p:cNvSpPr/>
          <p:nvPr/>
        </p:nvSpPr>
        <p:spPr>
          <a:xfrm>
            <a:off x="1416050" y="1600200"/>
            <a:ext cx="7788275" cy="3751263"/>
          </a:xfrm>
          <a:prstGeom prst="diamond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Gruppieren 7"/>
          <p:cNvGrpSpPr>
            <a:grpSpLocks/>
          </p:cNvGrpSpPr>
          <p:nvPr/>
        </p:nvGrpSpPr>
        <p:grpSpPr bwMode="auto">
          <a:xfrm>
            <a:off x="1558925" y="1422400"/>
            <a:ext cx="3036888" cy="1539875"/>
            <a:chOff x="1639411" y="451432"/>
            <a:chExt cx="1853247" cy="1853247"/>
          </a:xfrm>
        </p:grpSpPr>
        <p:sp>
          <p:nvSpPr>
            <p:cNvPr id="17" name="Abgerundetes Rechteck 16"/>
            <p:cNvSpPr/>
            <p:nvPr/>
          </p:nvSpPr>
          <p:spPr>
            <a:xfrm>
              <a:off x="1639411" y="451432"/>
              <a:ext cx="1853247" cy="185324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Abgerundetes Rechteck 5"/>
            <p:cNvSpPr/>
            <p:nvPr/>
          </p:nvSpPr>
          <p:spPr>
            <a:xfrm>
              <a:off x="1729506" y="541229"/>
              <a:ext cx="1673056" cy="1673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1900" dirty="0">
                  <a:solidFill>
                    <a:srgbClr val="FFFFFF"/>
                  </a:solidFill>
                  <a:ea typeface="Lucida Sans Unicode" pitchFamily="34" charset="0"/>
                </a:rPr>
                <a:t>BF 1</a:t>
              </a:r>
            </a:p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1900" dirty="0">
                  <a:solidFill>
                    <a:srgbClr val="FFFFFF"/>
                  </a:solidFill>
                  <a:ea typeface="Lucida Sans Unicode" pitchFamily="34" charset="0"/>
                </a:rPr>
                <a:t>Innovative Transfer Systems </a:t>
              </a: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Char char="•"/>
                <a:defRPr/>
              </a:pPr>
              <a:endParaRPr lang="de-DE" sz="1500" dirty="0">
                <a:solidFill>
                  <a:srgbClr val="FFFFFF"/>
                </a:solidFill>
                <a:ea typeface="Lucida Sans Unicode" pitchFamily="34" charset="0"/>
              </a:endParaRP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Char char="•"/>
                <a:defRPr/>
              </a:pPr>
              <a:endParaRPr lang="de-DE" sz="1500" dirty="0">
                <a:solidFill>
                  <a:srgbClr val="FFFFFF"/>
                </a:solidFill>
                <a:ea typeface="Lucida Sans Unicode" pitchFamily="34" charset="0"/>
              </a:endParaRPr>
            </a:p>
          </p:txBody>
        </p:sp>
      </p:grpSp>
      <p:grpSp>
        <p:nvGrpSpPr>
          <p:cNvPr id="3" name="Gruppieren 9"/>
          <p:cNvGrpSpPr>
            <a:grpSpLocks/>
          </p:cNvGrpSpPr>
          <p:nvPr/>
        </p:nvGrpSpPr>
        <p:grpSpPr bwMode="auto">
          <a:xfrm>
            <a:off x="6061075" y="1422400"/>
            <a:ext cx="3035300" cy="1539875"/>
            <a:chOff x="3635216" y="451432"/>
            <a:chExt cx="1853247" cy="1853247"/>
          </a:xfrm>
        </p:grpSpPr>
        <p:sp>
          <p:nvSpPr>
            <p:cNvPr id="15" name="Abgerundetes Rechteck 14"/>
            <p:cNvSpPr/>
            <p:nvPr/>
          </p:nvSpPr>
          <p:spPr>
            <a:xfrm>
              <a:off x="3635216" y="451432"/>
              <a:ext cx="1853247" cy="185324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Abgerundetes Rechteck 7"/>
            <p:cNvSpPr/>
            <p:nvPr/>
          </p:nvSpPr>
          <p:spPr>
            <a:xfrm>
              <a:off x="3725359" y="541229"/>
              <a:ext cx="1672963" cy="1673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1900">
                  <a:solidFill>
                    <a:srgbClr val="FFFFFF"/>
                  </a:solidFill>
                  <a:ea typeface="Lucida Sans Unicode" pitchFamily="34" charset="0"/>
                </a:rPr>
                <a:t>BF 2</a:t>
              </a:r>
            </a:p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1900">
                  <a:solidFill>
                    <a:srgbClr val="FFFFFF"/>
                  </a:solidFill>
                  <a:ea typeface="Lucida Sans Unicode" pitchFamily="34" charset="0"/>
                </a:rPr>
                <a:t>Trans-European R&amp;D Cooperations</a:t>
              </a: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endParaRPr lang="de-DE" sz="1500">
                <a:solidFill>
                  <a:srgbClr val="FFFFFF"/>
                </a:solidFill>
                <a:ea typeface="Lucida Sans Unicode" pitchFamily="34" charset="0"/>
              </a:endParaRP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endParaRPr lang="de-DE" sz="1500">
                <a:solidFill>
                  <a:srgbClr val="FFFFFF"/>
                </a:solidFill>
                <a:ea typeface="Lucida Sans Unicode" pitchFamily="34" charset="0"/>
              </a:endParaRPr>
            </a:p>
          </p:txBody>
        </p:sp>
      </p:grpSp>
      <p:grpSp>
        <p:nvGrpSpPr>
          <p:cNvPr id="4" name="Gruppieren 10"/>
          <p:cNvGrpSpPr>
            <a:grpSpLocks/>
          </p:cNvGrpSpPr>
          <p:nvPr/>
        </p:nvGrpSpPr>
        <p:grpSpPr bwMode="auto">
          <a:xfrm>
            <a:off x="1558925" y="3779838"/>
            <a:ext cx="3036888" cy="1571625"/>
            <a:chOff x="1639411" y="2447237"/>
            <a:chExt cx="1853247" cy="1853247"/>
          </a:xfrm>
        </p:grpSpPr>
        <p:sp>
          <p:nvSpPr>
            <p:cNvPr id="13" name="Abgerundetes Rechteck 12"/>
            <p:cNvSpPr/>
            <p:nvPr/>
          </p:nvSpPr>
          <p:spPr>
            <a:xfrm>
              <a:off x="1639411" y="2447237"/>
              <a:ext cx="1853247" cy="185324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Abgerundetes Rechteck 9"/>
            <p:cNvSpPr/>
            <p:nvPr/>
          </p:nvSpPr>
          <p:spPr>
            <a:xfrm>
              <a:off x="1729506" y="2537091"/>
              <a:ext cx="1673056" cy="1673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1900">
                  <a:solidFill>
                    <a:srgbClr val="FFFFFF"/>
                  </a:solidFill>
                  <a:ea typeface="Lucida Sans Unicode" pitchFamily="34" charset="0"/>
                </a:rPr>
                <a:t>BF 3</a:t>
              </a:r>
            </a:p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1900">
                  <a:solidFill>
                    <a:srgbClr val="FFFFFF"/>
                  </a:solidFill>
                  <a:ea typeface="Lucida Sans Unicode" pitchFamily="34" charset="0"/>
                </a:rPr>
                <a:t>SMEs and International Markets</a:t>
              </a: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endParaRPr lang="de-DE" sz="1500">
                <a:solidFill>
                  <a:srgbClr val="FFFFFF"/>
                </a:solidFill>
                <a:ea typeface="Lucida Sans Unicode" pitchFamily="34" charset="0"/>
              </a:endParaRP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Char char="•"/>
                <a:defRPr/>
              </a:pPr>
              <a:endParaRPr lang="de-DE" sz="1500">
                <a:solidFill>
                  <a:srgbClr val="FFFFFF"/>
                </a:solidFill>
                <a:ea typeface="Lucida Sans Unicode" pitchFamily="34" charset="0"/>
              </a:endParaRPr>
            </a:p>
          </p:txBody>
        </p:sp>
      </p:grp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79775"/>
            <a:ext cx="10691813" cy="571500"/>
          </a:xfrm>
        </p:spPr>
        <p:txBody>
          <a:bodyPr/>
          <a:lstStyle/>
          <a:p>
            <a:pPr algn="ctr"/>
            <a:r>
              <a:rPr lang="de-DE" sz="2400" dirty="0" smtClean="0"/>
              <a:t>Business Fields</a:t>
            </a:r>
          </a:p>
        </p:txBody>
      </p:sp>
      <p:grpSp>
        <p:nvGrpSpPr>
          <p:cNvPr id="5" name="Gruppieren 18"/>
          <p:cNvGrpSpPr>
            <a:grpSpLocks/>
          </p:cNvGrpSpPr>
          <p:nvPr/>
        </p:nvGrpSpPr>
        <p:grpSpPr bwMode="auto">
          <a:xfrm>
            <a:off x="2416948" y="2065326"/>
            <a:ext cx="6679427" cy="3286138"/>
            <a:chOff x="1639411" y="2444452"/>
            <a:chExt cx="1853247" cy="1853247"/>
          </a:xfrm>
        </p:grpSpPr>
        <p:sp>
          <p:nvSpPr>
            <p:cNvPr id="20" name="Abgerundetes Rechteck 19"/>
            <p:cNvSpPr/>
            <p:nvPr/>
          </p:nvSpPr>
          <p:spPr>
            <a:xfrm>
              <a:off x="1639411" y="2444452"/>
              <a:ext cx="1853247" cy="185324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Abgerundetes Rechteck 9"/>
            <p:cNvSpPr/>
            <p:nvPr/>
          </p:nvSpPr>
          <p:spPr>
            <a:xfrm>
              <a:off x="1729554" y="2538050"/>
              <a:ext cx="1672963" cy="16716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endParaRPr lang="de-DE" sz="2400" dirty="0" smtClean="0">
                <a:solidFill>
                  <a:srgbClr val="FFFFFF"/>
                </a:solidFill>
                <a:ea typeface="Lucida Sans Unicode" pitchFamily="34" charset="0"/>
              </a:endParaRPr>
            </a:p>
            <a:p>
              <a:pPr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2400" dirty="0" smtClean="0">
                  <a:solidFill>
                    <a:srgbClr val="FFFFFF"/>
                  </a:solidFill>
                  <a:ea typeface="Lucida Sans Unicode" pitchFamily="34" charset="0"/>
                </a:rPr>
                <a:t>BF </a:t>
              </a:r>
              <a:r>
                <a:rPr lang="de-DE" sz="2400" dirty="0">
                  <a:solidFill>
                    <a:srgbClr val="FFFFFF"/>
                  </a:solidFill>
                  <a:ea typeface="Lucida Sans Unicode" pitchFamily="34" charset="0"/>
                </a:rPr>
                <a:t>4</a:t>
              </a:r>
            </a:p>
            <a:p>
              <a:pPr algn="ctr" defTabSz="844550">
                <a:lnSpc>
                  <a:spcPct val="90000"/>
                </a:lnSpc>
                <a:spcAft>
                  <a:spcPts val="38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2400" dirty="0">
                  <a:solidFill>
                    <a:srgbClr val="FFFFFF"/>
                  </a:solidFill>
                  <a:ea typeface="Lucida Sans Unicode" pitchFamily="34" charset="0"/>
                </a:rPr>
                <a:t>International </a:t>
              </a:r>
              <a:r>
                <a:rPr lang="de-DE" sz="2400" dirty="0" smtClean="0">
                  <a:solidFill>
                    <a:srgbClr val="FFFFFF"/>
                  </a:solidFill>
                  <a:ea typeface="Lucida Sans Unicode" pitchFamily="34" charset="0"/>
                </a:rPr>
                <a:t>Research and </a:t>
              </a:r>
            </a:p>
            <a:p>
              <a:pPr algn="ctr" defTabSz="844550">
                <a:lnSpc>
                  <a:spcPct val="90000"/>
                </a:lnSpc>
                <a:spcAft>
                  <a:spcPts val="38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2400" dirty="0" smtClean="0">
                  <a:solidFill>
                    <a:srgbClr val="FFFFFF"/>
                  </a:solidFill>
                  <a:ea typeface="Lucida Sans Unicode" pitchFamily="34" charset="0"/>
                </a:rPr>
                <a:t>Innovation-Analysis</a:t>
              </a:r>
              <a:endParaRPr lang="de-DE" sz="2400" dirty="0">
                <a:solidFill>
                  <a:srgbClr val="FFFFFF"/>
                </a:solidFill>
                <a:ea typeface="Lucida Sans Unicode" pitchFamily="34" charset="0"/>
              </a:endParaRP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Char char="•"/>
                <a:defRPr/>
              </a:pPr>
              <a:endParaRPr lang="de-DE" sz="1500" dirty="0">
                <a:solidFill>
                  <a:srgbClr val="FFFFFF"/>
                </a:solidFill>
                <a:ea typeface="Lucida Sans Unicode" pitchFamily="34" charset="0"/>
              </a:endParaRP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Char char="•"/>
                <a:defRPr/>
              </a:pPr>
              <a:endParaRPr lang="de-DE" sz="1500" dirty="0">
                <a:solidFill>
                  <a:srgbClr val="FFFFFF"/>
                </a:solidFill>
                <a:ea typeface="Lucida Sans Unicode" pitchFamily="34" charset="0"/>
              </a:endParaRPr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9274996" y="6923109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8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758825" y="1231900"/>
            <a:ext cx="9032875" cy="393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2425" lvl="1" indent="-352425">
              <a:spcBef>
                <a:spcPts val="600"/>
              </a:spcBef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845312" y="393700"/>
            <a:ext cx="9846501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538"/>
              </a:lnSpc>
              <a:buClr>
                <a:srgbClr val="000000"/>
              </a:buClr>
              <a:buSzPct val="100000"/>
              <a:buFont typeface="Frutiger 45 Light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International </a:t>
            </a:r>
            <a:r>
              <a:rPr lang="en-GB" sz="2400" b="1" dirty="0">
                <a:solidFill>
                  <a:srgbClr val="000000"/>
                </a:solidFill>
                <a:latin typeface="Frutiger 45 Light" pitchFamily="34" charset="0"/>
              </a:rPr>
              <a:t>Research and Innovation </a:t>
            </a: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Analysis </a:t>
            </a:r>
            <a:endParaRPr lang="en-GB" sz="2400" b="1" dirty="0">
              <a:solidFill>
                <a:srgbClr val="000000"/>
              </a:solidFill>
              <a:latin typeface="Frutiger 45 Light" pitchFamily="34" charset="0"/>
            </a:endParaRPr>
          </a:p>
        </p:txBody>
      </p:sp>
      <p:sp>
        <p:nvSpPr>
          <p:cNvPr id="30724" name="Rechteck 3"/>
          <p:cNvSpPr>
            <a:spLocks noChangeArrowheads="1"/>
          </p:cNvSpPr>
          <p:nvPr/>
        </p:nvSpPr>
        <p:spPr bwMode="auto">
          <a:xfrm>
            <a:off x="773874" y="922317"/>
            <a:ext cx="9002712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 sz="2400" b="1" dirty="0">
              <a:solidFill>
                <a:schemeClr val="accent1"/>
              </a:solidFill>
            </a:endParaRP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r>
              <a:rPr lang="de-DE" sz="2400" b="1" dirty="0">
                <a:solidFill>
                  <a:schemeClr val="accent1"/>
                </a:solidFill>
              </a:rPr>
              <a:t>Main Research Areas</a:t>
            </a:r>
          </a:p>
        </p:txBody>
      </p:sp>
      <p:grpSp>
        <p:nvGrpSpPr>
          <p:cNvPr id="2" name="Gruppieren 17"/>
          <p:cNvGrpSpPr>
            <a:grpSpLocks/>
          </p:cNvGrpSpPr>
          <p:nvPr/>
        </p:nvGrpSpPr>
        <p:grpSpPr bwMode="auto">
          <a:xfrm>
            <a:off x="630238" y="2036763"/>
            <a:ext cx="3429000" cy="3314700"/>
            <a:chOff x="0" y="632756"/>
            <a:chExt cx="3486404" cy="3486404"/>
          </a:xfrm>
        </p:grpSpPr>
        <p:sp>
          <p:nvSpPr>
            <p:cNvPr id="25" name="Ellipse 24"/>
            <p:cNvSpPr/>
            <p:nvPr/>
          </p:nvSpPr>
          <p:spPr>
            <a:xfrm>
              <a:off x="0" y="632756"/>
              <a:ext cx="3486404" cy="348640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Ellipse 4"/>
            <p:cNvSpPr/>
            <p:nvPr/>
          </p:nvSpPr>
          <p:spPr>
            <a:xfrm>
              <a:off x="510048" y="1143695"/>
              <a:ext cx="2466308" cy="24645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72000" tIns="21590" rIns="72000" bIns="2159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2" charset="0"/>
                <a:buNone/>
                <a:defRPr/>
              </a:pPr>
              <a:r>
                <a:rPr lang="de-DE" sz="1700" dirty="0">
                  <a:ea typeface="Calibri" pitchFamily="34" charset="0"/>
                  <a:cs typeface="Times New Roman" pitchFamily="18" charset="0"/>
                </a:rPr>
                <a:t>National Innovation Systems and innovation processes in CEE countries</a:t>
              </a:r>
            </a:p>
          </p:txBody>
        </p:sp>
      </p:grpSp>
      <p:grpSp>
        <p:nvGrpSpPr>
          <p:cNvPr id="3" name="Gruppieren 18"/>
          <p:cNvGrpSpPr>
            <a:grpSpLocks/>
          </p:cNvGrpSpPr>
          <p:nvPr/>
        </p:nvGrpSpPr>
        <p:grpSpPr bwMode="auto">
          <a:xfrm>
            <a:off x="3605213" y="2036763"/>
            <a:ext cx="3313112" cy="3314700"/>
            <a:chOff x="2793110" y="632756"/>
            <a:chExt cx="3486404" cy="3486404"/>
          </a:xfrm>
        </p:grpSpPr>
        <p:sp>
          <p:nvSpPr>
            <p:cNvPr id="23" name="Ellipse 22"/>
            <p:cNvSpPr/>
            <p:nvPr/>
          </p:nvSpPr>
          <p:spPr>
            <a:xfrm>
              <a:off x="2793110" y="632756"/>
              <a:ext cx="3486404" cy="348640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4" name="Ellipse 6"/>
            <p:cNvSpPr/>
            <p:nvPr/>
          </p:nvSpPr>
          <p:spPr>
            <a:xfrm>
              <a:off x="3304293" y="1143695"/>
              <a:ext cx="2464037" cy="24645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72000" tIns="21590" rIns="72000" bIns="2159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2" charset="0"/>
                <a:buNone/>
                <a:defRPr/>
              </a:pPr>
              <a:r>
                <a:rPr lang="en-US" sz="1700" dirty="0">
                  <a:ea typeface="Calibri" pitchFamily="34" charset="0"/>
                  <a:cs typeface="Times New Roman" pitchFamily="18" charset="0"/>
                </a:rPr>
                <a:t>Relevant innovation incentive schemes, stakeholders and structures</a:t>
              </a:r>
              <a:endParaRPr lang="en-US" sz="1700" dirty="0"/>
            </a:p>
          </p:txBody>
        </p:sp>
      </p:grpSp>
      <p:grpSp>
        <p:nvGrpSpPr>
          <p:cNvPr id="4" name="Gruppieren 19"/>
          <p:cNvGrpSpPr>
            <a:grpSpLocks/>
          </p:cNvGrpSpPr>
          <p:nvPr/>
        </p:nvGrpSpPr>
        <p:grpSpPr bwMode="auto">
          <a:xfrm>
            <a:off x="6573838" y="2036763"/>
            <a:ext cx="3416300" cy="3386137"/>
            <a:chOff x="5582234" y="632756"/>
            <a:chExt cx="3486404" cy="3486404"/>
          </a:xfrm>
        </p:grpSpPr>
        <p:sp>
          <p:nvSpPr>
            <p:cNvPr id="21" name="Ellipse 20"/>
            <p:cNvSpPr/>
            <p:nvPr/>
          </p:nvSpPr>
          <p:spPr>
            <a:xfrm>
              <a:off x="5582234" y="632756"/>
              <a:ext cx="3486404" cy="348640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2" name="Ellipse 8"/>
            <p:cNvSpPr/>
            <p:nvPr/>
          </p:nvSpPr>
          <p:spPr>
            <a:xfrm>
              <a:off x="6092557" y="1142722"/>
              <a:ext cx="2465756" cy="24664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72000" tIns="21590" rIns="72000" bIns="2159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2" charset="0"/>
                <a:buNone/>
                <a:defRPr/>
              </a:pPr>
              <a:r>
                <a:rPr lang="de-DE" sz="1700" dirty="0">
                  <a:ea typeface="Calibri" pitchFamily="34" charset="0"/>
                  <a:cs typeface="Times New Roman" pitchFamily="18" charset="0"/>
                </a:rPr>
                <a:t>Economic competitivness, economic structures, locational competition</a:t>
              </a:r>
              <a:endParaRPr lang="de-DE" sz="17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9274996" y="6923109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22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758825" y="1231900"/>
            <a:ext cx="9032875" cy="393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2425" lvl="1" indent="-352425">
              <a:spcBef>
                <a:spcPts val="600"/>
              </a:spcBef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48" name="Rechteck 3"/>
          <p:cNvSpPr>
            <a:spLocks noChangeArrowheads="1"/>
          </p:cNvSpPr>
          <p:nvPr/>
        </p:nvSpPr>
        <p:spPr bwMode="auto">
          <a:xfrm>
            <a:off x="773113" y="922338"/>
            <a:ext cx="9002712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 sz="2400" b="1" dirty="0">
              <a:solidFill>
                <a:schemeClr val="tx1"/>
              </a:solidFill>
            </a:endParaRP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r>
              <a:rPr lang="en-US" sz="2400" b="1" dirty="0">
                <a:solidFill>
                  <a:schemeClr val="accent1"/>
                </a:solidFill>
              </a:rPr>
              <a:t>Objectives</a:t>
            </a: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marL="355600" lvl="1" indent="-35560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  <a:sym typeface="Wingdings" pitchFamily="2" charset="2"/>
              </a:rPr>
              <a:t>Appraisal of national innovation performance, lessons for </a:t>
            </a:r>
            <a:r>
              <a:rPr lang="en-US" sz="2000" dirty="0" err="1">
                <a:solidFill>
                  <a:schemeClr val="tx1"/>
                </a:solidFill>
                <a:ea typeface="Calibri" pitchFamily="34" charset="0"/>
                <a:cs typeface="Times New Roman" pitchFamily="18" charset="0"/>
                <a:sym typeface="Wingdings" pitchFamily="2" charset="2"/>
              </a:rPr>
              <a:t>Fraunhofer</a:t>
            </a:r>
            <a:r>
              <a:rPr lang="en-US" sz="20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  <a:sym typeface="Wingdings" pitchFamily="2" charset="2"/>
              </a:rPr>
              <a:t> lead markets and key technologies</a:t>
            </a:r>
          </a:p>
          <a:p>
            <a:pPr marL="355600" lvl="1" indent="-35560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endParaRPr lang="en-US" sz="2000" dirty="0">
              <a:solidFill>
                <a:schemeClr val="tx1"/>
              </a:solidFill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355600" lvl="1" indent="-35560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  <a:sym typeface="Wingdings" pitchFamily="2" charset="2"/>
              </a:rPr>
              <a:t>Identification of promising opportunities for converting R&amp;D results into applications</a:t>
            </a:r>
          </a:p>
          <a:p>
            <a:pPr marL="355600" lvl="1" indent="-35560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endParaRPr lang="en-US" sz="2000" dirty="0">
              <a:solidFill>
                <a:schemeClr val="tx1"/>
              </a:solidFill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355600" lvl="1" indent="-35560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  <a:sym typeface="Wingdings" pitchFamily="2" charset="2"/>
              </a:rPr>
              <a:t>Information on national and European funding </a:t>
            </a:r>
            <a:r>
              <a:rPr lang="en-US" sz="2000" dirty="0" err="1">
                <a:solidFill>
                  <a:schemeClr val="tx1"/>
                </a:solidFill>
                <a:ea typeface="Calibri" pitchFamily="34" charset="0"/>
                <a:cs typeface="Times New Roman" pitchFamily="18" charset="0"/>
                <a:sym typeface="Wingdings" pitchFamily="2" charset="2"/>
              </a:rPr>
              <a:t>programmes</a:t>
            </a:r>
            <a:r>
              <a:rPr lang="en-US" sz="20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  <a:sym typeface="Wingdings" pitchFamily="2" charset="2"/>
              </a:rPr>
              <a:t>, use of new financing opportunities for </a:t>
            </a:r>
            <a:r>
              <a:rPr lang="en-US" sz="2000" dirty="0" err="1">
                <a:solidFill>
                  <a:schemeClr val="tx1"/>
                </a:solidFill>
                <a:ea typeface="Calibri" pitchFamily="34" charset="0"/>
                <a:cs typeface="Times New Roman" pitchFamily="18" charset="0"/>
                <a:sym typeface="Wingdings" pitchFamily="2" charset="2"/>
              </a:rPr>
              <a:t>Fraunhofer</a:t>
            </a:r>
            <a:r>
              <a:rPr lang="en-US" sz="20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  <a:sym typeface="Wingdings" pitchFamily="2" charset="2"/>
              </a:rPr>
              <a:t> activities.</a:t>
            </a:r>
            <a:r>
              <a:rPr lang="en-US" sz="2000" dirty="0">
                <a:solidFill>
                  <a:schemeClr val="tx1"/>
                </a:solidFill>
              </a:rPr>
              <a:t>	</a:t>
            </a:r>
          </a:p>
          <a:p>
            <a:pPr marL="355600" lvl="1" indent="-35560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endParaRPr lang="en-US" sz="2000" dirty="0">
              <a:solidFill>
                <a:schemeClr val="tx1"/>
              </a:solidFill>
              <a:sym typeface="Wingdings" pitchFamily="2" charset="2"/>
            </a:endParaRPr>
          </a:p>
          <a:p>
            <a:pPr marL="355600" lvl="1" indent="-35560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Development of a reliable advisory and information base for </a:t>
            </a:r>
            <a:r>
              <a:rPr lang="en-US" sz="2000" dirty="0" err="1">
                <a:solidFill>
                  <a:schemeClr val="tx1"/>
                </a:solidFill>
                <a:sym typeface="Wingdings" pitchFamily="2" charset="2"/>
              </a:rPr>
              <a:t>Fraunhofer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 as well as for economic and political actors and decision-makers.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45312" y="393700"/>
            <a:ext cx="9846501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538"/>
              </a:lnSpc>
              <a:buClr>
                <a:srgbClr val="000000"/>
              </a:buClr>
              <a:buSzPct val="100000"/>
              <a:buFont typeface="Frutiger 45 Light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International </a:t>
            </a:r>
            <a:r>
              <a:rPr lang="en-GB" sz="2400" b="1" dirty="0">
                <a:solidFill>
                  <a:srgbClr val="000000"/>
                </a:solidFill>
                <a:latin typeface="Frutiger 45 Light" pitchFamily="34" charset="0"/>
              </a:rPr>
              <a:t>Research and Innovation </a:t>
            </a: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Analysis </a:t>
            </a:r>
            <a:endParaRPr lang="en-GB" sz="2400" b="1" dirty="0">
              <a:solidFill>
                <a:srgbClr val="000000"/>
              </a:solidFill>
              <a:latin typeface="Frutiger 45 Light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274996" y="6923109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23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758825" y="1231900"/>
            <a:ext cx="9032875" cy="393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2425" lvl="1" indent="-352425">
              <a:spcBef>
                <a:spcPts val="600"/>
              </a:spcBef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72" name="Rechteck 3"/>
          <p:cNvSpPr>
            <a:spLocks noChangeArrowheads="1"/>
          </p:cNvSpPr>
          <p:nvPr/>
        </p:nvSpPr>
        <p:spPr bwMode="auto">
          <a:xfrm>
            <a:off x="773113" y="922338"/>
            <a:ext cx="9002712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r>
              <a:rPr lang="en-US" sz="2400" b="1" dirty="0">
                <a:solidFill>
                  <a:schemeClr val="accent1"/>
                </a:solidFill>
                <a:latin typeface="+mn-lt"/>
              </a:rPr>
              <a:t>(1) National Innovation Systems and Innovation Processes in 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	CEE countries</a:t>
            </a:r>
            <a:endParaRPr lang="en-US" sz="2400" b="1" dirty="0">
              <a:solidFill>
                <a:schemeClr val="accent1"/>
              </a:solidFill>
              <a:latin typeface="+mn-lt"/>
            </a:endParaRP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355600" lvl="1" indent="-355600" eaLnBrk="0" hangingPunct="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How can the innovative capacity of the CEE countries be compared internationally using an indicator-based analytical framework? </a:t>
            </a:r>
          </a:p>
          <a:p>
            <a:pPr marL="355600" lvl="1" indent="-355600" eaLnBrk="0" hangingPunct="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endParaRPr lang="en-US" sz="2000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marL="355600" lvl="1" indent="-355600" eaLnBrk="0" hangingPunct="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How are the macroeconomic, economic policy, legal (IPR) and socio-cultural framework conditions framed? How do the national discourses on R&amp;I processes take place?</a:t>
            </a:r>
          </a:p>
          <a:p>
            <a:pPr marL="355600" lvl="1" indent="-355600" eaLnBrk="0" hangingPunct="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endParaRPr lang="en-US" sz="2000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marL="355600" lvl="1" indent="-355600" eaLnBrk="0" hangingPunct="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How can the national development trajectories of the NIS and he institutional specificities in the CEE countries be </a:t>
            </a:r>
            <a:r>
              <a:rPr lang="en-US" sz="2000" dirty="0" err="1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characterised</a:t>
            </a:r>
            <a:r>
              <a:rPr lang="en-US" sz="20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? What national innovation cultures can be identified?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45312" y="393700"/>
            <a:ext cx="9846501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538"/>
              </a:lnSpc>
              <a:buClr>
                <a:srgbClr val="000000"/>
              </a:buClr>
              <a:buSzPct val="100000"/>
              <a:buFont typeface="Frutiger 45 Light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International </a:t>
            </a:r>
            <a:r>
              <a:rPr lang="en-GB" sz="2400" b="1" dirty="0">
                <a:solidFill>
                  <a:srgbClr val="000000"/>
                </a:solidFill>
                <a:latin typeface="Frutiger 45 Light" pitchFamily="34" charset="0"/>
              </a:rPr>
              <a:t>Research and Innovation </a:t>
            </a: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Analysis </a:t>
            </a:r>
            <a:endParaRPr lang="en-GB" sz="2400" b="1" dirty="0">
              <a:solidFill>
                <a:srgbClr val="000000"/>
              </a:solidFill>
              <a:latin typeface="Frutiger 45 Light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274996" y="6923109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24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758825" y="1231900"/>
            <a:ext cx="9032875" cy="393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2425" lvl="1" indent="-352425">
              <a:spcBef>
                <a:spcPts val="600"/>
              </a:spcBef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796" name="Rechteck 3"/>
          <p:cNvSpPr>
            <a:spLocks noChangeArrowheads="1"/>
          </p:cNvSpPr>
          <p:nvPr/>
        </p:nvSpPr>
        <p:spPr bwMode="auto">
          <a:xfrm>
            <a:off x="773113" y="922338"/>
            <a:ext cx="9002712" cy="357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 sz="2400" b="1" dirty="0">
              <a:solidFill>
                <a:schemeClr val="tx1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r>
              <a:rPr lang="en-US" sz="2400" b="1" dirty="0">
                <a:solidFill>
                  <a:schemeClr val="accent1"/>
                </a:solidFill>
              </a:rPr>
              <a:t>(2) R&amp;I Relevant Incentive Schemes, Stakeholders and </a:t>
            </a:r>
            <a:r>
              <a:rPr lang="en-US" sz="2400" b="1" dirty="0" smtClean="0">
                <a:solidFill>
                  <a:schemeClr val="accent1"/>
                </a:solidFill>
              </a:rPr>
              <a:t>	Structures </a:t>
            </a:r>
            <a:r>
              <a:rPr lang="en-US" sz="2400" b="1" dirty="0">
                <a:solidFill>
                  <a:schemeClr val="accent1"/>
                </a:solidFill>
              </a:rPr>
              <a:t>in </a:t>
            </a:r>
            <a:r>
              <a:rPr lang="en-US" sz="2400" b="1" dirty="0" smtClean="0">
                <a:solidFill>
                  <a:schemeClr val="accent1"/>
                </a:solidFill>
              </a:rPr>
              <a:t>CEE countries</a:t>
            </a:r>
            <a:endParaRPr lang="en-US" sz="2400" b="1" dirty="0">
              <a:solidFill>
                <a:schemeClr val="accent1"/>
              </a:solidFill>
            </a:endParaRP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marL="355600" lvl="2" indent="-355600" eaLnBrk="0" hangingPunct="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What R&amp;I incentive schemes are established and what is their impact?</a:t>
            </a:r>
          </a:p>
          <a:p>
            <a:pPr marL="355600" lvl="2" indent="-355600" eaLnBrk="0" hangingPunct="0">
              <a:lnSpc>
                <a:spcPct val="87000"/>
              </a:lnSpc>
              <a:buClr>
                <a:schemeClr val="accent1"/>
              </a:buClr>
              <a:buSzPct val="100000"/>
              <a:buFont typeface="Frutiger 55 Roman" pitchFamily="34" charset="0"/>
              <a:buNone/>
            </a:pPr>
            <a:endParaRPr lang="en-US" sz="2000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marL="355600" lvl="2" indent="-355600" eaLnBrk="0" hangingPunct="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What national innovation strategies exist and how are R&amp;I policies framed? </a:t>
            </a:r>
          </a:p>
          <a:p>
            <a:pPr marL="355600" lvl="2" indent="-355600" eaLnBrk="0" hangingPunct="0">
              <a:lnSpc>
                <a:spcPct val="87000"/>
              </a:lnSpc>
              <a:buClr>
                <a:schemeClr val="accent1"/>
              </a:buClr>
              <a:buSzPct val="100000"/>
              <a:buFont typeface="Frutiger 55 Roman" pitchFamily="34" charset="0"/>
              <a:buNone/>
            </a:pPr>
            <a:endParaRPr lang="en-US" sz="2000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marL="355600" lvl="2" indent="-355600" eaLnBrk="0" hangingPunct="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What are the main national R&amp;I priorities? Who are the key public and private stakeholders?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45312" y="393700"/>
            <a:ext cx="9846501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538"/>
              </a:lnSpc>
              <a:buClr>
                <a:srgbClr val="000000"/>
              </a:buClr>
              <a:buSzPct val="100000"/>
              <a:buFont typeface="Frutiger 45 Light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International </a:t>
            </a:r>
            <a:r>
              <a:rPr lang="en-GB" sz="2400" b="1" dirty="0">
                <a:solidFill>
                  <a:srgbClr val="000000"/>
                </a:solidFill>
                <a:latin typeface="Frutiger 45 Light" pitchFamily="34" charset="0"/>
              </a:rPr>
              <a:t>Research and Innovation </a:t>
            </a: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Analysis </a:t>
            </a:r>
            <a:endParaRPr lang="en-GB" sz="2400" b="1" dirty="0">
              <a:solidFill>
                <a:srgbClr val="000000"/>
              </a:solidFill>
              <a:latin typeface="Frutiger 45 Light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274996" y="6923109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25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758825" y="1231900"/>
            <a:ext cx="9032875" cy="393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2425" lvl="1" indent="-352425">
              <a:spcBef>
                <a:spcPts val="600"/>
              </a:spcBef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4820" name="Rechteck 3"/>
          <p:cNvSpPr>
            <a:spLocks noChangeArrowheads="1"/>
          </p:cNvSpPr>
          <p:nvPr/>
        </p:nvSpPr>
        <p:spPr bwMode="auto">
          <a:xfrm>
            <a:off x="773113" y="922338"/>
            <a:ext cx="9002712" cy="374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r>
              <a:rPr lang="en-US" sz="2400" b="1" dirty="0">
                <a:solidFill>
                  <a:schemeClr val="accent1"/>
                </a:solidFill>
              </a:rPr>
              <a:t>(3) Competitiveness, Economic Structures, </a:t>
            </a:r>
            <a:r>
              <a:rPr lang="en-US" sz="2400" b="1" dirty="0" err="1">
                <a:solidFill>
                  <a:schemeClr val="accent1"/>
                </a:solidFill>
              </a:rPr>
              <a:t>Locational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	Competition</a:t>
            </a:r>
            <a:endParaRPr lang="en-US" sz="2400" b="1" dirty="0">
              <a:solidFill>
                <a:schemeClr val="accent1"/>
              </a:solidFill>
            </a:endParaRP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en-US" sz="2100" b="1" dirty="0">
              <a:solidFill>
                <a:srgbClr val="7F7F7F"/>
              </a:solidFill>
            </a:endParaRPr>
          </a:p>
          <a:p>
            <a:pPr marL="355600" lvl="2" indent="-355600" eaLnBrk="0" hangingPunct="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What R&amp;I-relevant structures exist and how do the actors relate to one another?</a:t>
            </a:r>
          </a:p>
          <a:p>
            <a:pPr marL="355600" lvl="2" indent="-355600" eaLnBrk="0" hangingPunct="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endParaRPr lang="en-US" sz="2000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marL="355600" lvl="2" indent="-355600" eaLnBrk="0" hangingPunct="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  <a:sym typeface="Wingdings" pitchFamily="2" charset="2"/>
              </a:rPr>
              <a:t>What contextual and market conditions are present? What are the national and regional </a:t>
            </a:r>
            <a:r>
              <a:rPr lang="en-US" sz="2000" dirty="0" err="1">
                <a:solidFill>
                  <a:schemeClr val="tx1"/>
                </a:solidFill>
                <a:ea typeface="Calibri" pitchFamily="34" charset="0"/>
                <a:cs typeface="Times New Roman" pitchFamily="18" charset="0"/>
                <a:sym typeface="Wingdings" pitchFamily="2" charset="2"/>
              </a:rPr>
              <a:t>locational</a:t>
            </a:r>
            <a:r>
              <a:rPr lang="en-US" sz="20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  <a:sym typeface="Wingdings" pitchFamily="2" charset="2"/>
              </a:rPr>
              <a:t> comparative advantages? </a:t>
            </a:r>
            <a:endParaRPr lang="en-US" sz="2000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marL="355600" lvl="2" indent="-355600" eaLnBrk="0" hangingPunct="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endParaRPr lang="en-US" sz="2000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marL="355600" lvl="2" indent="-355600" eaLnBrk="0" hangingPunct="0">
              <a:lnSpc>
                <a:spcPct val="87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What regional clusters and networks are established? What institutional comparative advantages exist?</a:t>
            </a: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 sz="2000" b="1" dirty="0">
              <a:solidFill>
                <a:schemeClr val="accent1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45312" y="393700"/>
            <a:ext cx="9846501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538"/>
              </a:lnSpc>
              <a:buClr>
                <a:srgbClr val="000000"/>
              </a:buClr>
              <a:buSzPct val="100000"/>
              <a:buFont typeface="Frutiger 45 Light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International </a:t>
            </a:r>
            <a:r>
              <a:rPr lang="en-GB" sz="2400" b="1" dirty="0">
                <a:solidFill>
                  <a:srgbClr val="000000"/>
                </a:solidFill>
                <a:latin typeface="Frutiger 45 Light" pitchFamily="34" charset="0"/>
              </a:rPr>
              <a:t>Research and Innovation </a:t>
            </a: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Analysis </a:t>
            </a:r>
            <a:endParaRPr lang="en-GB" sz="2400" b="1" dirty="0">
              <a:solidFill>
                <a:srgbClr val="000000"/>
              </a:solidFill>
              <a:latin typeface="Frutiger 45 Light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274996" y="6923109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26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30998" y="922317"/>
            <a:ext cx="9628188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55529" lvl="1" indent="-355529" defTabSz="720581">
              <a:spcBef>
                <a:spcPts val="600"/>
              </a:spcBef>
              <a:tabLst>
                <a:tab pos="269821" algn="l"/>
                <a:tab pos="539642" algn="l"/>
                <a:tab pos="3056913" algn="l"/>
                <a:tab pos="3326735" algn="l"/>
                <a:tab pos="3596556" algn="l"/>
              </a:tabLst>
              <a:defRPr/>
            </a:pPr>
            <a:endParaRPr lang="de-DE" kern="0" dirty="0">
              <a:solidFill>
                <a:schemeClr val="tx1"/>
              </a:solidFill>
              <a:latin typeface="+mn-lt"/>
            </a:endParaRPr>
          </a:p>
          <a:p>
            <a:pPr marL="720581" lvl="2" indent="-365052" defTabSz="720581">
              <a:spcBef>
                <a:spcPts val="0"/>
              </a:spcBef>
              <a:buClr>
                <a:srgbClr val="00CC99"/>
              </a:buClr>
              <a:buSzPct val="150000"/>
              <a:buFont typeface="Wingdings" pitchFamily="2" charset="2"/>
              <a:buChar char="§"/>
              <a:tabLst>
                <a:tab pos="269821" algn="l"/>
                <a:tab pos="539642" algn="l"/>
                <a:tab pos="3056913" algn="l"/>
                <a:tab pos="3326735" algn="l"/>
                <a:tab pos="3596556" algn="l"/>
              </a:tabLst>
              <a:defRPr/>
            </a:pPr>
            <a:endParaRPr lang="en-US" sz="2000" kern="0" dirty="0">
              <a:solidFill>
                <a:schemeClr val="tx1"/>
              </a:solidFill>
              <a:latin typeface="+mn-lt"/>
            </a:endParaRPr>
          </a:p>
          <a:p>
            <a:pPr marL="720581" lvl="2" indent="-365052" defTabSz="720581">
              <a:spcBef>
                <a:spcPts val="0"/>
              </a:spcBef>
              <a:buClr>
                <a:srgbClr val="00CC99"/>
              </a:buClr>
              <a:buSzPct val="150000"/>
              <a:buFont typeface="Wingdings" pitchFamily="2" charset="2"/>
              <a:buChar char="§"/>
              <a:tabLst>
                <a:tab pos="269821" algn="l"/>
                <a:tab pos="539642" algn="l"/>
                <a:tab pos="3056913" algn="l"/>
                <a:tab pos="3326735" algn="l"/>
                <a:tab pos="3596556" algn="l"/>
              </a:tabLst>
              <a:defRPr/>
            </a:pPr>
            <a:endParaRPr lang="en-US" sz="2000" kern="0" dirty="0">
              <a:solidFill>
                <a:schemeClr val="tx1"/>
              </a:solidFill>
              <a:latin typeface="+mn-lt"/>
            </a:endParaRPr>
          </a:p>
          <a:p>
            <a:pPr marL="720581" lvl="2" indent="-365052" defTabSz="720581">
              <a:spcBef>
                <a:spcPts val="0"/>
              </a:spcBef>
              <a:buClr>
                <a:srgbClr val="00CC99"/>
              </a:buClr>
              <a:buSzPct val="150000"/>
              <a:buFont typeface="Wingdings" pitchFamily="2" charset="2"/>
              <a:buChar char="§"/>
              <a:tabLst>
                <a:tab pos="269821" algn="l"/>
                <a:tab pos="539642" algn="l"/>
                <a:tab pos="3056913" algn="l"/>
                <a:tab pos="3326735" algn="l"/>
                <a:tab pos="3596556" algn="l"/>
              </a:tabLst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+mn-lt"/>
              </a:rPr>
              <a:t>… </a:t>
            </a:r>
            <a:r>
              <a:rPr lang="en-US" sz="2000" kern="0" dirty="0" smtClean="0">
                <a:solidFill>
                  <a:schemeClr val="tx1"/>
                </a:solidFill>
              </a:rPr>
              <a:t>to </a:t>
            </a:r>
            <a:r>
              <a:rPr lang="en-US" sz="2000" kern="0" dirty="0">
                <a:solidFill>
                  <a:schemeClr val="tx1"/>
                </a:solidFill>
              </a:rPr>
              <a:t>become a renowned think tank with a politically and economically strategic orientation within the </a:t>
            </a:r>
            <a:r>
              <a:rPr lang="en-US" sz="2000" kern="0" dirty="0" err="1" smtClean="0">
                <a:solidFill>
                  <a:schemeClr val="tx1"/>
                </a:solidFill>
              </a:rPr>
              <a:t>Fraunhofer-Gesellschaft</a:t>
            </a:r>
            <a:endParaRPr lang="en-US" sz="2000" kern="0" dirty="0">
              <a:solidFill>
                <a:schemeClr val="tx1"/>
              </a:solidFill>
            </a:endParaRPr>
          </a:p>
          <a:p>
            <a:pPr marL="720581" lvl="2" indent="-365052" defTabSz="720581">
              <a:spcBef>
                <a:spcPts val="0"/>
              </a:spcBef>
              <a:buClr>
                <a:srgbClr val="00CC99"/>
              </a:buClr>
              <a:buSzPct val="150000"/>
              <a:buFont typeface="Wingdings" pitchFamily="2" charset="2"/>
              <a:buChar char="§"/>
              <a:tabLst>
                <a:tab pos="269821" algn="l"/>
                <a:tab pos="539642" algn="l"/>
                <a:tab pos="3056913" algn="l"/>
                <a:tab pos="3326735" algn="l"/>
                <a:tab pos="3596556" algn="l"/>
              </a:tabLst>
              <a:defRPr/>
            </a:pPr>
            <a:endParaRPr lang="en-US" sz="2000" kern="0" dirty="0">
              <a:solidFill>
                <a:schemeClr val="tx1"/>
              </a:solidFill>
            </a:endParaRPr>
          </a:p>
          <a:p>
            <a:pPr marL="720581" lvl="2" indent="-365052" defTabSz="720581">
              <a:spcBef>
                <a:spcPts val="0"/>
              </a:spcBef>
              <a:buClr>
                <a:srgbClr val="00CC99"/>
              </a:buClr>
              <a:buSzPct val="150000"/>
              <a:buFont typeface="Wingdings" pitchFamily="2" charset="2"/>
              <a:buChar char="§"/>
              <a:tabLst>
                <a:tab pos="269821" algn="l"/>
                <a:tab pos="539642" algn="l"/>
                <a:tab pos="3056913" algn="l"/>
                <a:tab pos="3326735" algn="l"/>
                <a:tab pos="3596556" algn="l"/>
              </a:tabLst>
              <a:defRPr/>
            </a:pPr>
            <a:r>
              <a:rPr lang="en-US" sz="2000" kern="0" dirty="0" smtClean="0">
                <a:solidFill>
                  <a:schemeClr val="tx1"/>
                </a:solidFill>
              </a:rPr>
              <a:t>… as </a:t>
            </a:r>
            <a:r>
              <a:rPr lang="en-US" sz="2000" kern="0" dirty="0">
                <a:solidFill>
                  <a:schemeClr val="tx1"/>
                </a:solidFill>
              </a:rPr>
              <a:t>experts for </a:t>
            </a:r>
            <a:r>
              <a:rPr lang="en-US" sz="2000" kern="0" dirty="0" smtClean="0">
                <a:solidFill>
                  <a:schemeClr val="tx1"/>
                </a:solidFill>
              </a:rPr>
              <a:t>internationalization, </a:t>
            </a:r>
            <a:r>
              <a:rPr lang="en-US" sz="2000" kern="0" dirty="0">
                <a:solidFill>
                  <a:schemeClr val="tx1"/>
                </a:solidFill>
              </a:rPr>
              <a:t>to promote and advance relevant research and consultancy for the economy, politics and </a:t>
            </a:r>
            <a:r>
              <a:rPr lang="en-US" sz="2000" kern="0" dirty="0" smtClean="0">
                <a:solidFill>
                  <a:schemeClr val="tx1"/>
                </a:solidFill>
              </a:rPr>
              <a:t>science at national and European level</a:t>
            </a:r>
            <a:endParaRPr lang="en-US" sz="2000" kern="0" dirty="0">
              <a:solidFill>
                <a:schemeClr val="tx1"/>
              </a:solidFill>
            </a:endParaRPr>
          </a:p>
          <a:p>
            <a:pPr marL="720581" lvl="2" indent="-365052" defTabSz="720581">
              <a:spcBef>
                <a:spcPts val="0"/>
              </a:spcBef>
              <a:buClr>
                <a:srgbClr val="00CC99"/>
              </a:buClr>
              <a:buSzPct val="150000"/>
              <a:buFont typeface="Wingdings" pitchFamily="2" charset="2"/>
              <a:buChar char="§"/>
              <a:tabLst>
                <a:tab pos="269821" algn="l"/>
                <a:tab pos="539642" algn="l"/>
                <a:tab pos="3056913" algn="l"/>
                <a:tab pos="3326735" algn="l"/>
                <a:tab pos="3596556" algn="l"/>
              </a:tabLst>
              <a:defRPr/>
            </a:pPr>
            <a:endParaRPr lang="en-US" sz="2000" kern="0" dirty="0">
              <a:solidFill>
                <a:schemeClr val="tx1"/>
              </a:solidFill>
            </a:endParaRPr>
          </a:p>
          <a:p>
            <a:pPr marL="720581" lvl="2" indent="-365052" defTabSz="720581">
              <a:spcBef>
                <a:spcPts val="0"/>
              </a:spcBef>
              <a:buClr>
                <a:srgbClr val="00CC99"/>
              </a:buClr>
              <a:buSzPct val="150000"/>
              <a:buFont typeface="Wingdings" pitchFamily="2" charset="2"/>
              <a:buChar char="§"/>
              <a:tabLst>
                <a:tab pos="269821" algn="l"/>
                <a:tab pos="539642" algn="l"/>
                <a:tab pos="3056913" algn="l"/>
                <a:tab pos="3326735" algn="l"/>
                <a:tab pos="3596556" algn="l"/>
              </a:tabLst>
              <a:defRPr/>
            </a:pPr>
            <a:r>
              <a:rPr lang="en-US" sz="2000" kern="0" dirty="0" smtClean="0">
                <a:solidFill>
                  <a:schemeClr val="tx1"/>
                </a:solidFill>
              </a:rPr>
              <a:t>... to </a:t>
            </a:r>
            <a:r>
              <a:rPr lang="en-US" sz="2000" kern="0" dirty="0">
                <a:solidFill>
                  <a:schemeClr val="tx1"/>
                </a:solidFill>
              </a:rPr>
              <a:t>translate scientific understanding into relevant questions in the fields of </a:t>
            </a:r>
            <a:r>
              <a:rPr lang="en-US" sz="2000" kern="0" dirty="0" smtClean="0">
                <a:solidFill>
                  <a:schemeClr val="tx1"/>
                </a:solidFill>
              </a:rPr>
              <a:t>internationalization, </a:t>
            </a:r>
            <a:r>
              <a:rPr lang="en-US" sz="2000" kern="0" dirty="0">
                <a:solidFill>
                  <a:schemeClr val="tx1"/>
                </a:solidFill>
              </a:rPr>
              <a:t>innovation, innovation transfer, support for SMEs etc</a:t>
            </a:r>
            <a:r>
              <a:rPr lang="en-US" sz="2000" kern="0" dirty="0" smtClean="0">
                <a:solidFill>
                  <a:schemeClr val="tx1"/>
                </a:solidFill>
              </a:rPr>
              <a:t>.</a:t>
            </a:r>
          </a:p>
          <a:p>
            <a:pPr marL="720581" lvl="2" indent="-365052" defTabSz="720581">
              <a:spcBef>
                <a:spcPts val="0"/>
              </a:spcBef>
              <a:buClr>
                <a:srgbClr val="00CC99"/>
              </a:buClr>
              <a:buSzPct val="150000"/>
              <a:buFont typeface="Wingdings" pitchFamily="2" charset="2"/>
              <a:buChar char="§"/>
              <a:tabLst>
                <a:tab pos="269821" algn="l"/>
                <a:tab pos="539642" algn="l"/>
                <a:tab pos="3056913" algn="l"/>
                <a:tab pos="3326735" algn="l"/>
                <a:tab pos="3596556" algn="l"/>
              </a:tabLst>
              <a:defRPr/>
            </a:pPr>
            <a:endParaRPr lang="de-DE" sz="2000" kern="0" dirty="0" smtClean="0">
              <a:solidFill>
                <a:schemeClr val="tx1"/>
              </a:solidFill>
            </a:endParaRPr>
          </a:p>
          <a:p>
            <a:pPr marL="720581" lvl="2" indent="-365052" defTabSz="720581">
              <a:spcBef>
                <a:spcPts val="0"/>
              </a:spcBef>
              <a:buClr>
                <a:srgbClr val="00CC99"/>
              </a:buClr>
              <a:buSzPct val="150000"/>
              <a:tabLst>
                <a:tab pos="269821" algn="l"/>
                <a:tab pos="539642" algn="l"/>
                <a:tab pos="3056913" algn="l"/>
                <a:tab pos="3326735" algn="l"/>
                <a:tab pos="3596556" algn="l"/>
              </a:tabLst>
              <a:defRPr/>
            </a:pPr>
            <a:r>
              <a:rPr lang="de-DE" kern="0" dirty="0" smtClean="0">
                <a:solidFill>
                  <a:schemeClr val="tx1"/>
                </a:solidFill>
              </a:rPr>
              <a:t>  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82638" y="393700"/>
            <a:ext cx="9017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720581">
              <a:lnSpc>
                <a:spcPts val="3542"/>
              </a:lnSpc>
              <a:tabLst>
                <a:tab pos="269821" algn="l"/>
                <a:tab pos="539642" algn="l"/>
                <a:tab pos="3056913" algn="l"/>
                <a:tab pos="3326735" algn="l"/>
                <a:tab pos="3596556" algn="l"/>
              </a:tabLst>
              <a:defRPr/>
            </a:pPr>
            <a:r>
              <a:rPr lang="en-GB" sz="2400" b="1" dirty="0">
                <a:solidFill>
                  <a:schemeClr val="tx1"/>
                </a:solidFill>
                <a:latin typeface="Frutiger 45 Light" pitchFamily="34" charset="0"/>
              </a:rPr>
              <a:t>Our objective is …</a:t>
            </a:r>
            <a:r>
              <a:rPr lang="en-GB" sz="2400" b="1" dirty="0">
                <a:latin typeface="Frutiger 45 Light" pitchFamily="34" charset="0"/>
              </a:rPr>
              <a:t>…</a:t>
            </a:r>
            <a:endParaRPr lang="en-GB" sz="2400" b="1" kern="0" dirty="0">
              <a:solidFill>
                <a:schemeClr val="tx2"/>
              </a:solidFill>
              <a:latin typeface="Frutiger 45 Light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274996" y="6923109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27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782638" y="393700"/>
            <a:ext cx="9018587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538"/>
              </a:lnSpc>
              <a:buFont typeface="Frutiger 45 Light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 b="1" dirty="0">
              <a:solidFill>
                <a:srgbClr val="000000"/>
              </a:solidFill>
              <a:latin typeface="Frutiger 45 Light" pitchFamily="32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45312" y="1741199"/>
            <a:ext cx="5827236" cy="895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>
                <a:solidFill>
                  <a:schemeClr val="tx1"/>
                </a:solidFill>
              </a:rPr>
              <a:t>Intellectual</a:t>
            </a:r>
            <a:r>
              <a:rPr lang="de-DE" sz="2000" b="1" dirty="0" smtClean="0">
                <a:solidFill>
                  <a:schemeClr val="tx1"/>
                </a:solidFill>
              </a:rPr>
              <a:t> Property in International Business –</a:t>
            </a:r>
          </a:p>
          <a:p>
            <a:endParaRPr lang="de-DE" sz="2000" b="1" dirty="0" smtClean="0">
              <a:solidFill>
                <a:schemeClr val="tx1"/>
              </a:solidFill>
            </a:endParaRPr>
          </a:p>
          <a:p>
            <a:r>
              <a:rPr lang="de-DE" sz="2000" b="1" dirty="0" smtClean="0">
                <a:solidFill>
                  <a:schemeClr val="tx1"/>
                </a:solidFill>
              </a:rPr>
              <a:t>The Strategic </a:t>
            </a:r>
            <a:r>
              <a:rPr lang="de-DE" sz="2000" b="1" dirty="0" err="1" smtClean="0">
                <a:solidFill>
                  <a:schemeClr val="tx1"/>
                </a:solidFill>
              </a:rPr>
              <a:t>Role</a:t>
            </a:r>
            <a:r>
              <a:rPr lang="de-DE" sz="2000" b="1" dirty="0" smtClean="0">
                <a:solidFill>
                  <a:schemeClr val="tx1"/>
                </a:solidFill>
              </a:rPr>
              <a:t> </a:t>
            </a:r>
            <a:r>
              <a:rPr lang="de-DE" sz="2000" b="1" dirty="0" err="1" smtClean="0">
                <a:solidFill>
                  <a:schemeClr val="tx1"/>
                </a:solidFill>
              </a:rPr>
              <a:t>for</a:t>
            </a:r>
            <a:r>
              <a:rPr lang="de-DE" sz="2000" b="1" dirty="0" smtClean="0">
                <a:solidFill>
                  <a:schemeClr val="tx1"/>
                </a:solidFill>
              </a:rPr>
              <a:t> Companies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6104" y="1136631"/>
            <a:ext cx="3015446" cy="1862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845312" y="5208597"/>
            <a:ext cx="4544834" cy="1297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Meeting of Expert Group </a:t>
            </a:r>
            <a:r>
              <a:rPr lang="it-IT" dirty="0" err="1" smtClean="0">
                <a:solidFill>
                  <a:schemeClr val="tx1"/>
                </a:solidFill>
              </a:rPr>
              <a:t>for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Defining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the Scope and the </a:t>
            </a:r>
            <a:r>
              <a:rPr lang="it-IT" dirty="0" err="1" smtClean="0">
                <a:solidFill>
                  <a:schemeClr val="tx1"/>
                </a:solidFill>
              </a:rPr>
              <a:t>Methodology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for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National </a:t>
            </a:r>
            <a:r>
              <a:rPr lang="it-IT" dirty="0" err="1" smtClean="0">
                <a:solidFill>
                  <a:schemeClr val="tx1"/>
                </a:solidFill>
              </a:rPr>
              <a:t>Surveys</a:t>
            </a:r>
            <a:r>
              <a:rPr lang="it-IT" dirty="0" smtClean="0">
                <a:solidFill>
                  <a:schemeClr val="tx1"/>
                </a:solidFill>
              </a:rPr>
              <a:t>/ </a:t>
            </a:r>
            <a:r>
              <a:rPr lang="it-IT" dirty="0" err="1" smtClean="0">
                <a:solidFill>
                  <a:schemeClr val="tx1"/>
                </a:solidFill>
              </a:rPr>
              <a:t>Studies</a:t>
            </a:r>
            <a:r>
              <a:rPr lang="it-IT" dirty="0" smtClean="0">
                <a:solidFill>
                  <a:schemeClr val="tx1"/>
                </a:solidFill>
              </a:rPr>
              <a:t> on </a:t>
            </a:r>
            <a:r>
              <a:rPr lang="it-IT" dirty="0" err="1" smtClean="0">
                <a:solidFill>
                  <a:schemeClr val="tx1"/>
                </a:solidFill>
              </a:rPr>
              <a:t>Intellectual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dirty="0" err="1" smtClean="0">
                <a:solidFill>
                  <a:schemeClr val="tx1"/>
                </a:solidFill>
              </a:rPr>
              <a:t>Property</a:t>
            </a:r>
            <a:r>
              <a:rPr lang="it-IT" dirty="0" smtClean="0">
                <a:solidFill>
                  <a:schemeClr val="tx1"/>
                </a:solidFill>
              </a:rPr>
              <a:t> and </a:t>
            </a:r>
            <a:r>
              <a:rPr lang="it-IT" dirty="0" err="1" smtClean="0">
                <a:solidFill>
                  <a:schemeClr val="tx1"/>
                </a:solidFill>
              </a:rPr>
              <a:t>SMEs</a:t>
            </a:r>
            <a:endParaRPr lang="it-IT" dirty="0" smtClean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241026" y="5994415"/>
            <a:ext cx="3605474" cy="306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err="1" smtClean="0">
                <a:solidFill>
                  <a:schemeClr val="tx1"/>
                </a:solidFill>
              </a:rPr>
              <a:t>Geneva</a:t>
            </a:r>
            <a:r>
              <a:rPr lang="de-DE" sz="1600" dirty="0" smtClean="0">
                <a:solidFill>
                  <a:schemeClr val="tx1"/>
                </a:solidFill>
              </a:rPr>
              <a:t>, 17/18th of September 2009</a:t>
            </a:r>
            <a:endParaRPr lang="en-US" sz="1600" dirty="0"/>
          </a:p>
        </p:txBody>
      </p:sp>
      <p:sp>
        <p:nvSpPr>
          <p:cNvPr id="7" name="Rechteck 6"/>
          <p:cNvSpPr/>
          <p:nvPr/>
        </p:nvSpPr>
        <p:spPr>
          <a:xfrm>
            <a:off x="4321534" y="3768571"/>
            <a:ext cx="5596404" cy="1297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Marc Tobias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Head of Unit 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SMEs and International Markets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Fraunhofer Center </a:t>
            </a:r>
            <a:r>
              <a:rPr lang="de-DE" dirty="0" err="1" smtClean="0">
                <a:solidFill>
                  <a:schemeClr val="tx1"/>
                </a:solidFill>
              </a:rPr>
              <a:t>for</a:t>
            </a:r>
            <a:r>
              <a:rPr lang="de-DE" dirty="0" smtClean="0">
                <a:solidFill>
                  <a:schemeClr val="tx1"/>
                </a:solidFill>
              </a:rPr>
              <a:t> Central and Eastern Europe</a:t>
            </a:r>
          </a:p>
          <a:p>
            <a:endParaRPr lang="de-DE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73874" y="422251"/>
            <a:ext cx="9017000" cy="517525"/>
          </a:xfrm>
        </p:spPr>
        <p:txBody>
          <a:bodyPr/>
          <a:lstStyle/>
          <a:p>
            <a:r>
              <a:rPr lang="en-US" sz="2400" dirty="0" smtClean="0">
                <a:latin typeface="Frutiger LT Com 45 Light" pitchFamily="34" charset="0"/>
              </a:rPr>
              <a:t>The Structure of the </a:t>
            </a:r>
            <a:r>
              <a:rPr lang="en-US" sz="2400" dirty="0" err="1" smtClean="0">
                <a:latin typeface="Frutiger LT Com 45 Light" pitchFamily="34" charset="0"/>
              </a:rPr>
              <a:t>Fraunhofer</a:t>
            </a:r>
            <a:r>
              <a:rPr lang="en-US" sz="2400" dirty="0" smtClean="0">
                <a:latin typeface="Frutiger LT Com 45 Light" pitchFamily="34" charset="0"/>
              </a:rPr>
              <a:t> MOEZ</a:t>
            </a:r>
          </a:p>
        </p:txBody>
      </p:sp>
      <p:sp>
        <p:nvSpPr>
          <p:cNvPr id="7" name="Raute 6"/>
          <p:cNvSpPr/>
          <p:nvPr/>
        </p:nvSpPr>
        <p:spPr>
          <a:xfrm>
            <a:off x="1416050" y="1600200"/>
            <a:ext cx="7788275" cy="3751263"/>
          </a:xfrm>
          <a:prstGeom prst="diamond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Gruppieren 7"/>
          <p:cNvGrpSpPr>
            <a:grpSpLocks/>
          </p:cNvGrpSpPr>
          <p:nvPr/>
        </p:nvGrpSpPr>
        <p:grpSpPr bwMode="auto">
          <a:xfrm>
            <a:off x="1558925" y="1422400"/>
            <a:ext cx="3036888" cy="1539875"/>
            <a:chOff x="1639411" y="451432"/>
            <a:chExt cx="1853247" cy="1853247"/>
          </a:xfrm>
        </p:grpSpPr>
        <p:sp>
          <p:nvSpPr>
            <p:cNvPr id="17" name="Abgerundetes Rechteck 16"/>
            <p:cNvSpPr/>
            <p:nvPr/>
          </p:nvSpPr>
          <p:spPr>
            <a:xfrm>
              <a:off x="1639411" y="451432"/>
              <a:ext cx="1853247" cy="185324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Abgerundetes Rechteck 5"/>
            <p:cNvSpPr/>
            <p:nvPr/>
          </p:nvSpPr>
          <p:spPr>
            <a:xfrm>
              <a:off x="1729506" y="541229"/>
              <a:ext cx="1673056" cy="1673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1900" dirty="0">
                  <a:solidFill>
                    <a:srgbClr val="FFFFFF"/>
                  </a:solidFill>
                  <a:ea typeface="Lucida Sans Unicode" pitchFamily="34" charset="0"/>
                </a:rPr>
                <a:t>BF 1</a:t>
              </a:r>
            </a:p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1900" dirty="0">
                  <a:solidFill>
                    <a:srgbClr val="FFFFFF"/>
                  </a:solidFill>
                  <a:ea typeface="Lucida Sans Unicode" pitchFamily="34" charset="0"/>
                </a:rPr>
                <a:t>Innovative Transfer Systems </a:t>
              </a: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Char char="•"/>
                <a:defRPr/>
              </a:pPr>
              <a:endParaRPr lang="de-DE" sz="1500" dirty="0">
                <a:solidFill>
                  <a:srgbClr val="FFFFFF"/>
                </a:solidFill>
                <a:ea typeface="Lucida Sans Unicode" pitchFamily="34" charset="0"/>
              </a:endParaRP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Char char="•"/>
                <a:defRPr/>
              </a:pPr>
              <a:endParaRPr lang="de-DE" sz="1500" dirty="0">
                <a:solidFill>
                  <a:srgbClr val="FFFFFF"/>
                </a:solidFill>
                <a:ea typeface="Lucida Sans Unicode" pitchFamily="34" charset="0"/>
              </a:endParaRPr>
            </a:p>
          </p:txBody>
        </p:sp>
      </p:grpSp>
      <p:grpSp>
        <p:nvGrpSpPr>
          <p:cNvPr id="3" name="Gruppieren 9"/>
          <p:cNvGrpSpPr>
            <a:grpSpLocks/>
          </p:cNvGrpSpPr>
          <p:nvPr/>
        </p:nvGrpSpPr>
        <p:grpSpPr bwMode="auto">
          <a:xfrm>
            <a:off x="6061075" y="1422400"/>
            <a:ext cx="3035300" cy="1539875"/>
            <a:chOff x="3635216" y="451432"/>
            <a:chExt cx="1853247" cy="1853247"/>
          </a:xfrm>
        </p:grpSpPr>
        <p:sp>
          <p:nvSpPr>
            <p:cNvPr id="15" name="Abgerundetes Rechteck 14"/>
            <p:cNvSpPr/>
            <p:nvPr/>
          </p:nvSpPr>
          <p:spPr>
            <a:xfrm>
              <a:off x="3635216" y="451432"/>
              <a:ext cx="1853247" cy="185324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Abgerundetes Rechteck 7"/>
            <p:cNvSpPr/>
            <p:nvPr/>
          </p:nvSpPr>
          <p:spPr>
            <a:xfrm>
              <a:off x="3725359" y="541229"/>
              <a:ext cx="1672963" cy="1673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1900">
                  <a:solidFill>
                    <a:srgbClr val="FFFFFF"/>
                  </a:solidFill>
                  <a:ea typeface="Lucida Sans Unicode" pitchFamily="34" charset="0"/>
                </a:rPr>
                <a:t>BF 2</a:t>
              </a:r>
            </a:p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1900">
                  <a:solidFill>
                    <a:srgbClr val="FFFFFF"/>
                  </a:solidFill>
                  <a:ea typeface="Lucida Sans Unicode" pitchFamily="34" charset="0"/>
                </a:rPr>
                <a:t>Trans-European R&amp;D Cooperations</a:t>
              </a: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endParaRPr lang="de-DE" sz="1500">
                <a:solidFill>
                  <a:srgbClr val="FFFFFF"/>
                </a:solidFill>
                <a:ea typeface="Lucida Sans Unicode" pitchFamily="34" charset="0"/>
              </a:endParaRP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endParaRPr lang="de-DE" sz="1500">
                <a:solidFill>
                  <a:srgbClr val="FFFFFF"/>
                </a:solidFill>
                <a:ea typeface="Lucida Sans Unicode" pitchFamily="34" charset="0"/>
              </a:endParaRPr>
            </a:p>
          </p:txBody>
        </p:sp>
      </p:grpSp>
      <p:grpSp>
        <p:nvGrpSpPr>
          <p:cNvPr id="4" name="Gruppieren 10"/>
          <p:cNvGrpSpPr>
            <a:grpSpLocks/>
          </p:cNvGrpSpPr>
          <p:nvPr/>
        </p:nvGrpSpPr>
        <p:grpSpPr bwMode="auto">
          <a:xfrm>
            <a:off x="1558925" y="3779838"/>
            <a:ext cx="3036888" cy="1571625"/>
            <a:chOff x="1639411" y="2447237"/>
            <a:chExt cx="1853247" cy="1853247"/>
          </a:xfrm>
        </p:grpSpPr>
        <p:sp>
          <p:nvSpPr>
            <p:cNvPr id="13" name="Abgerundetes Rechteck 12"/>
            <p:cNvSpPr/>
            <p:nvPr/>
          </p:nvSpPr>
          <p:spPr>
            <a:xfrm>
              <a:off x="1639411" y="2447237"/>
              <a:ext cx="1853247" cy="185324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Abgerundetes Rechteck 9"/>
            <p:cNvSpPr/>
            <p:nvPr/>
          </p:nvSpPr>
          <p:spPr>
            <a:xfrm>
              <a:off x="1729506" y="2537091"/>
              <a:ext cx="1673056" cy="1673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1900">
                  <a:solidFill>
                    <a:srgbClr val="FFFFFF"/>
                  </a:solidFill>
                  <a:ea typeface="Lucida Sans Unicode" pitchFamily="34" charset="0"/>
                </a:rPr>
                <a:t>BF 3</a:t>
              </a:r>
            </a:p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1900">
                  <a:solidFill>
                    <a:srgbClr val="FFFFFF"/>
                  </a:solidFill>
                  <a:ea typeface="Lucida Sans Unicode" pitchFamily="34" charset="0"/>
                </a:rPr>
                <a:t>SMEs and International Markets</a:t>
              </a: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endParaRPr lang="de-DE" sz="1500">
                <a:solidFill>
                  <a:srgbClr val="FFFFFF"/>
                </a:solidFill>
                <a:ea typeface="Lucida Sans Unicode" pitchFamily="34" charset="0"/>
              </a:endParaRP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Char char="•"/>
                <a:defRPr/>
              </a:pPr>
              <a:endParaRPr lang="de-DE" sz="1500">
                <a:solidFill>
                  <a:srgbClr val="FFFFFF"/>
                </a:solidFill>
                <a:ea typeface="Lucida Sans Unicode" pitchFamily="34" charset="0"/>
              </a:endParaRPr>
            </a:p>
          </p:txBody>
        </p:sp>
      </p:grp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79775"/>
            <a:ext cx="10691813" cy="571500"/>
          </a:xfrm>
        </p:spPr>
        <p:txBody>
          <a:bodyPr/>
          <a:lstStyle/>
          <a:p>
            <a:pPr algn="ctr"/>
            <a:r>
              <a:rPr lang="de-DE" sz="2400" smtClean="0"/>
              <a:t>Business Fields</a:t>
            </a:r>
          </a:p>
        </p:txBody>
      </p:sp>
      <p:grpSp>
        <p:nvGrpSpPr>
          <p:cNvPr id="5" name="Gruppieren 18"/>
          <p:cNvGrpSpPr>
            <a:grpSpLocks/>
          </p:cNvGrpSpPr>
          <p:nvPr/>
        </p:nvGrpSpPr>
        <p:grpSpPr bwMode="auto">
          <a:xfrm>
            <a:off x="6061075" y="3779838"/>
            <a:ext cx="3035300" cy="1571625"/>
            <a:chOff x="1639411" y="2444452"/>
            <a:chExt cx="1853247" cy="1853247"/>
          </a:xfrm>
        </p:grpSpPr>
        <p:sp>
          <p:nvSpPr>
            <p:cNvPr id="20" name="Abgerundetes Rechteck 19"/>
            <p:cNvSpPr/>
            <p:nvPr/>
          </p:nvSpPr>
          <p:spPr>
            <a:xfrm>
              <a:off x="1639411" y="2444452"/>
              <a:ext cx="1853247" cy="185324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Abgerundetes Rechteck 9"/>
            <p:cNvSpPr/>
            <p:nvPr/>
          </p:nvSpPr>
          <p:spPr>
            <a:xfrm>
              <a:off x="1729554" y="2538050"/>
              <a:ext cx="1672963" cy="16716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1900" dirty="0">
                  <a:solidFill>
                    <a:srgbClr val="FFFFFF"/>
                  </a:solidFill>
                  <a:ea typeface="Lucida Sans Unicode" pitchFamily="34" charset="0"/>
                </a:rPr>
                <a:t>BF 4</a:t>
              </a:r>
            </a:p>
            <a:p>
              <a:pPr algn="ctr" defTabSz="844550">
                <a:lnSpc>
                  <a:spcPct val="90000"/>
                </a:lnSpc>
                <a:spcAft>
                  <a:spcPts val="38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1900" dirty="0">
                  <a:solidFill>
                    <a:srgbClr val="FFFFFF"/>
                  </a:solidFill>
                  <a:ea typeface="Lucida Sans Unicode" pitchFamily="34" charset="0"/>
                </a:rPr>
                <a:t>International </a:t>
              </a:r>
              <a:r>
                <a:rPr lang="de-DE" sz="1900" dirty="0" smtClean="0">
                  <a:solidFill>
                    <a:srgbClr val="FFFFFF"/>
                  </a:solidFill>
                  <a:ea typeface="Lucida Sans Unicode" pitchFamily="34" charset="0"/>
                </a:rPr>
                <a:t>Research and Innovation-Analysis</a:t>
              </a:r>
              <a:endParaRPr lang="de-DE" sz="1900" dirty="0">
                <a:solidFill>
                  <a:srgbClr val="FFFFFF"/>
                </a:solidFill>
                <a:ea typeface="Lucida Sans Unicode" pitchFamily="34" charset="0"/>
              </a:endParaRP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Char char="•"/>
                <a:defRPr/>
              </a:pPr>
              <a:endParaRPr lang="de-DE" sz="1500" dirty="0">
                <a:solidFill>
                  <a:srgbClr val="FFFFFF"/>
                </a:solidFill>
                <a:ea typeface="Lucida Sans Unicode" pitchFamily="34" charset="0"/>
              </a:endParaRP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Char char="•"/>
                <a:defRPr/>
              </a:pPr>
              <a:endParaRPr lang="de-DE" sz="1500" dirty="0">
                <a:solidFill>
                  <a:srgbClr val="FFFFFF"/>
                </a:solidFill>
                <a:ea typeface="Lucida Sans Unicode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796925" y="1841500"/>
            <a:ext cx="9032875" cy="370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2425" lvl="1" indent="-352425">
              <a:spcBef>
                <a:spcPts val="600"/>
              </a:spcBef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73874" y="422251"/>
            <a:ext cx="9215502" cy="413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buClr>
                <a:srgbClr val="00CC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de-DE" sz="2400" b="1" dirty="0" err="1" smtClean="0">
                <a:solidFill>
                  <a:schemeClr val="tx1"/>
                </a:solidFill>
              </a:rPr>
              <a:t>Some</a:t>
            </a:r>
            <a:r>
              <a:rPr lang="de-DE" sz="2400" b="1" dirty="0" smtClean="0">
                <a:solidFill>
                  <a:schemeClr val="tx1"/>
                </a:solidFill>
              </a:rPr>
              <a:t> Statements </a:t>
            </a:r>
            <a:r>
              <a:rPr lang="de-DE" sz="2400" b="1" dirty="0" err="1" smtClean="0">
                <a:solidFill>
                  <a:schemeClr val="tx1"/>
                </a:solidFill>
              </a:rPr>
              <a:t>about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Intellectual</a:t>
            </a:r>
            <a:r>
              <a:rPr lang="de-DE" sz="2400" b="1" dirty="0" smtClean="0">
                <a:solidFill>
                  <a:schemeClr val="tx1"/>
                </a:solidFill>
              </a:rPr>
              <a:t> Property (IP) in Business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274996" y="6923109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2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40235" y="5741727"/>
            <a:ext cx="9393918" cy="895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IP </a:t>
            </a:r>
            <a:r>
              <a:rPr lang="de-DE" sz="2000" b="1" dirty="0" err="1" smtClean="0">
                <a:solidFill>
                  <a:schemeClr val="tx1"/>
                </a:solidFill>
              </a:rPr>
              <a:t>should</a:t>
            </a:r>
            <a:r>
              <a:rPr lang="de-DE" sz="2000" b="1" dirty="0" smtClean="0">
                <a:solidFill>
                  <a:schemeClr val="tx1"/>
                </a:solidFill>
              </a:rPr>
              <a:t> </a:t>
            </a:r>
            <a:r>
              <a:rPr lang="de-DE" sz="2000" b="1" dirty="0" err="1" smtClean="0">
                <a:solidFill>
                  <a:schemeClr val="tx1"/>
                </a:solidFill>
              </a:rPr>
              <a:t>be</a:t>
            </a:r>
            <a:r>
              <a:rPr lang="de-DE" sz="2000" b="1" dirty="0" smtClean="0">
                <a:solidFill>
                  <a:schemeClr val="tx1"/>
                </a:solidFill>
              </a:rPr>
              <a:t> </a:t>
            </a:r>
            <a:r>
              <a:rPr lang="de-DE" sz="2000" b="1" dirty="0" err="1" smtClean="0">
                <a:solidFill>
                  <a:schemeClr val="tx1"/>
                </a:solidFill>
              </a:rPr>
              <a:t>one</a:t>
            </a:r>
            <a:r>
              <a:rPr lang="de-DE" sz="2000" b="1" dirty="0" smtClean="0">
                <a:solidFill>
                  <a:schemeClr val="tx1"/>
                </a:solidFill>
              </a:rPr>
              <a:t> of the </a:t>
            </a:r>
            <a:r>
              <a:rPr lang="de-DE" sz="2000" b="1" dirty="0" err="1" smtClean="0">
                <a:solidFill>
                  <a:schemeClr val="tx1"/>
                </a:solidFill>
              </a:rPr>
              <a:t>most</a:t>
            </a:r>
            <a:r>
              <a:rPr lang="de-DE" sz="2000" b="1" dirty="0" smtClean="0">
                <a:solidFill>
                  <a:schemeClr val="tx1"/>
                </a:solidFill>
              </a:rPr>
              <a:t> </a:t>
            </a:r>
            <a:r>
              <a:rPr lang="de-DE" sz="2000" b="1" dirty="0" err="1" smtClean="0">
                <a:solidFill>
                  <a:schemeClr val="tx1"/>
                </a:solidFill>
              </a:rPr>
              <a:t>important</a:t>
            </a:r>
            <a:r>
              <a:rPr lang="de-DE" sz="2000" b="1" dirty="0" smtClean="0">
                <a:solidFill>
                  <a:schemeClr val="tx1"/>
                </a:solidFill>
              </a:rPr>
              <a:t> </a:t>
            </a:r>
            <a:r>
              <a:rPr lang="de-DE" sz="2000" b="1" dirty="0" err="1" smtClean="0">
                <a:solidFill>
                  <a:schemeClr val="tx1"/>
                </a:solidFill>
              </a:rPr>
              <a:t>components</a:t>
            </a:r>
            <a:r>
              <a:rPr lang="de-DE" sz="2000" b="1" dirty="0" smtClean="0">
                <a:solidFill>
                  <a:schemeClr val="tx1"/>
                </a:solidFill>
              </a:rPr>
              <a:t> in the </a:t>
            </a:r>
            <a:r>
              <a:rPr lang="de-DE" sz="2000" b="1" dirty="0" err="1" smtClean="0">
                <a:solidFill>
                  <a:schemeClr val="tx1"/>
                </a:solidFill>
              </a:rPr>
              <a:t>strategy</a:t>
            </a:r>
            <a:r>
              <a:rPr lang="de-DE" sz="2000" b="1" dirty="0" smtClean="0">
                <a:solidFill>
                  <a:schemeClr val="tx1"/>
                </a:solidFill>
              </a:rPr>
              <a:t> of a SME</a:t>
            </a:r>
          </a:p>
          <a:p>
            <a:pPr algn="ctr"/>
            <a:endParaRPr lang="de-DE" sz="2000" b="1" dirty="0" smtClean="0">
              <a:solidFill>
                <a:schemeClr val="tx1"/>
              </a:solidFill>
            </a:endParaRPr>
          </a:p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In </a:t>
            </a:r>
            <a:r>
              <a:rPr lang="de-DE" sz="2000" b="1" dirty="0" err="1" smtClean="0">
                <a:solidFill>
                  <a:schemeClr val="tx1"/>
                </a:solidFill>
              </a:rPr>
              <a:t>reality</a:t>
            </a:r>
            <a:r>
              <a:rPr lang="de-DE" sz="2000" b="1" dirty="0" smtClean="0">
                <a:solidFill>
                  <a:schemeClr val="tx1"/>
                </a:solidFill>
              </a:rPr>
              <a:t> - </a:t>
            </a:r>
            <a:r>
              <a:rPr lang="de-DE" sz="2000" b="1" dirty="0" err="1" smtClean="0">
                <a:solidFill>
                  <a:schemeClr val="tx1"/>
                </a:solidFill>
              </a:rPr>
              <a:t>it</a:t>
            </a:r>
            <a:r>
              <a:rPr lang="de-DE" sz="2000" b="1" dirty="0" smtClean="0">
                <a:solidFill>
                  <a:schemeClr val="tx1"/>
                </a:solidFill>
              </a:rPr>
              <a:t> is </a:t>
            </a:r>
            <a:r>
              <a:rPr lang="de-DE" sz="2000" b="1" dirty="0" err="1" smtClean="0">
                <a:solidFill>
                  <a:schemeClr val="tx1"/>
                </a:solidFill>
              </a:rPr>
              <a:t>one</a:t>
            </a:r>
            <a:r>
              <a:rPr lang="de-DE" sz="2000" b="1" dirty="0" smtClean="0">
                <a:solidFill>
                  <a:schemeClr val="tx1"/>
                </a:solidFill>
              </a:rPr>
              <a:t> of the </a:t>
            </a:r>
            <a:r>
              <a:rPr lang="de-DE" sz="2000" b="1" dirty="0" err="1" smtClean="0">
                <a:solidFill>
                  <a:schemeClr val="tx1"/>
                </a:solidFill>
              </a:rPr>
              <a:t>less</a:t>
            </a:r>
            <a:r>
              <a:rPr lang="de-DE" sz="2000" b="1" dirty="0" smtClean="0">
                <a:solidFill>
                  <a:schemeClr val="tx1"/>
                </a:solidFill>
              </a:rPr>
              <a:t> </a:t>
            </a:r>
            <a:r>
              <a:rPr lang="de-DE" sz="2000" b="1" dirty="0" err="1" smtClean="0">
                <a:solidFill>
                  <a:schemeClr val="tx1"/>
                </a:solidFill>
              </a:rPr>
              <a:t>used</a:t>
            </a:r>
            <a:r>
              <a:rPr lang="de-DE" sz="2000" b="1" dirty="0" smtClean="0">
                <a:solidFill>
                  <a:schemeClr val="tx1"/>
                </a:solidFill>
              </a:rPr>
              <a:t> by </a:t>
            </a:r>
            <a:r>
              <a:rPr lang="de-DE" sz="2000" b="1" dirty="0" err="1" smtClean="0">
                <a:solidFill>
                  <a:schemeClr val="tx1"/>
                </a:solidFill>
              </a:rPr>
              <a:t>its</a:t>
            </a:r>
            <a:r>
              <a:rPr lang="de-DE" sz="2000" b="1" dirty="0" smtClean="0">
                <a:solidFill>
                  <a:schemeClr val="tx1"/>
                </a:solidFill>
              </a:rPr>
              <a:t> </a:t>
            </a:r>
            <a:r>
              <a:rPr lang="de-DE" sz="2000" b="1" dirty="0" err="1" smtClean="0">
                <a:solidFill>
                  <a:schemeClr val="tx1"/>
                </a:solidFill>
              </a:rPr>
              <a:t>managers</a:t>
            </a:r>
            <a:r>
              <a:rPr lang="de-DE" sz="20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80765" y="1501685"/>
            <a:ext cx="9507731" cy="3706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 smtClean="0">
                <a:solidFill>
                  <a:schemeClr val="tx1"/>
                </a:solidFill>
              </a:rPr>
              <a:t>Approximately</a:t>
            </a:r>
            <a:r>
              <a:rPr lang="de-DE" i="1" dirty="0" smtClean="0">
                <a:solidFill>
                  <a:schemeClr val="tx1"/>
                </a:solidFill>
              </a:rPr>
              <a:t> 85 % of S&amp;P 500´s Value is </a:t>
            </a:r>
            <a:r>
              <a:rPr lang="de-DE" i="1" dirty="0" err="1" smtClean="0">
                <a:solidFill>
                  <a:schemeClr val="tx1"/>
                </a:solidFill>
              </a:rPr>
              <a:t>based</a:t>
            </a:r>
            <a:r>
              <a:rPr lang="de-DE" i="1" dirty="0" smtClean="0">
                <a:solidFill>
                  <a:schemeClr val="tx1"/>
                </a:solidFill>
              </a:rPr>
              <a:t> on intangible </a:t>
            </a:r>
            <a:r>
              <a:rPr lang="de-DE" i="1" dirty="0" err="1" smtClean="0">
                <a:solidFill>
                  <a:schemeClr val="tx1"/>
                </a:solidFill>
              </a:rPr>
              <a:t>assets</a:t>
            </a:r>
            <a:r>
              <a:rPr lang="de-DE" i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de-DE" i="1" dirty="0" smtClean="0">
                <a:solidFill>
                  <a:schemeClr val="tx1"/>
                </a:solidFill>
              </a:rPr>
              <a:t>– </a:t>
            </a:r>
            <a:r>
              <a:rPr lang="de-DE" i="1" dirty="0" err="1" smtClean="0">
                <a:solidFill>
                  <a:schemeClr val="tx1"/>
                </a:solidFill>
              </a:rPr>
              <a:t>intellectual</a:t>
            </a:r>
            <a:r>
              <a:rPr lang="de-DE" i="1" dirty="0" smtClean="0">
                <a:solidFill>
                  <a:schemeClr val="tx1"/>
                </a:solidFill>
              </a:rPr>
              <a:t> </a:t>
            </a:r>
            <a:r>
              <a:rPr lang="de-DE" i="1" dirty="0" err="1" smtClean="0">
                <a:solidFill>
                  <a:schemeClr val="tx1"/>
                </a:solidFill>
              </a:rPr>
              <a:t>property</a:t>
            </a:r>
            <a:r>
              <a:rPr lang="de-DE" i="1" dirty="0" smtClean="0">
                <a:solidFill>
                  <a:schemeClr val="tx1"/>
                </a:solidFill>
              </a:rPr>
              <a:t> </a:t>
            </a:r>
            <a:r>
              <a:rPr lang="de-DE" i="1" dirty="0" err="1" smtClean="0">
                <a:solidFill>
                  <a:schemeClr val="tx1"/>
                </a:solidFill>
              </a:rPr>
              <a:t>comprises</a:t>
            </a:r>
            <a:r>
              <a:rPr lang="de-DE" i="1" dirty="0" smtClean="0">
                <a:solidFill>
                  <a:schemeClr val="tx1"/>
                </a:solidFill>
              </a:rPr>
              <a:t> the </a:t>
            </a:r>
            <a:r>
              <a:rPr lang="de-DE" i="1" dirty="0" err="1" smtClean="0">
                <a:solidFill>
                  <a:schemeClr val="tx1"/>
                </a:solidFill>
              </a:rPr>
              <a:t>largest</a:t>
            </a:r>
            <a:r>
              <a:rPr lang="de-DE" i="1" dirty="0" smtClean="0">
                <a:solidFill>
                  <a:schemeClr val="tx1"/>
                </a:solidFill>
              </a:rPr>
              <a:t> part of </a:t>
            </a:r>
            <a:r>
              <a:rPr lang="de-DE" i="1" dirty="0" err="1" smtClean="0">
                <a:solidFill>
                  <a:schemeClr val="tx1"/>
                </a:solidFill>
              </a:rPr>
              <a:t>those</a:t>
            </a:r>
            <a:r>
              <a:rPr lang="de-DE" i="1" dirty="0" smtClean="0">
                <a:solidFill>
                  <a:schemeClr val="tx1"/>
                </a:solidFill>
              </a:rPr>
              <a:t> </a:t>
            </a:r>
            <a:r>
              <a:rPr lang="de-DE" i="1" dirty="0" err="1" smtClean="0">
                <a:solidFill>
                  <a:schemeClr val="tx1"/>
                </a:solidFill>
              </a:rPr>
              <a:t>intellectual</a:t>
            </a:r>
            <a:r>
              <a:rPr lang="de-DE" i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de-DE" i="1" dirty="0" err="1" smtClean="0">
                <a:solidFill>
                  <a:schemeClr val="tx1"/>
                </a:solidFill>
              </a:rPr>
              <a:t>assets</a:t>
            </a:r>
            <a:r>
              <a:rPr lang="de-DE" i="1" dirty="0" smtClean="0">
                <a:solidFill>
                  <a:schemeClr val="tx1"/>
                </a:solidFill>
              </a:rPr>
              <a:t>. </a:t>
            </a:r>
            <a:r>
              <a:rPr lang="de-DE" sz="1200" i="1" dirty="0" smtClean="0">
                <a:solidFill>
                  <a:schemeClr val="tx1"/>
                </a:solidFill>
              </a:rPr>
              <a:t>(Financial Times; CIO Online)</a:t>
            </a:r>
          </a:p>
          <a:p>
            <a:endParaRPr lang="de-DE" i="1" dirty="0" smtClean="0">
              <a:solidFill>
                <a:schemeClr val="tx1"/>
              </a:solidFill>
            </a:endParaRPr>
          </a:p>
          <a:p>
            <a:endParaRPr lang="de-DE" i="1" dirty="0" smtClean="0">
              <a:solidFill>
                <a:schemeClr val="tx1"/>
              </a:solidFill>
            </a:endParaRPr>
          </a:p>
          <a:p>
            <a:r>
              <a:rPr lang="de-DE" i="1" dirty="0" smtClean="0">
                <a:solidFill>
                  <a:schemeClr val="tx1"/>
                </a:solidFill>
              </a:rPr>
              <a:t>IP is still </a:t>
            </a:r>
            <a:r>
              <a:rPr lang="de-DE" i="1" dirty="0" err="1" smtClean="0">
                <a:solidFill>
                  <a:schemeClr val="tx1"/>
                </a:solidFill>
              </a:rPr>
              <a:t>more</a:t>
            </a:r>
            <a:r>
              <a:rPr lang="de-DE" i="1" dirty="0" smtClean="0">
                <a:solidFill>
                  <a:schemeClr val="tx1"/>
                </a:solidFill>
              </a:rPr>
              <a:t> an </a:t>
            </a:r>
            <a:r>
              <a:rPr lang="de-DE" i="1" dirty="0" err="1" smtClean="0">
                <a:solidFill>
                  <a:schemeClr val="tx1"/>
                </a:solidFill>
              </a:rPr>
              <a:t>issue</a:t>
            </a:r>
            <a:r>
              <a:rPr lang="de-DE" i="1" dirty="0" smtClean="0">
                <a:solidFill>
                  <a:schemeClr val="tx1"/>
                </a:solidFill>
              </a:rPr>
              <a:t> </a:t>
            </a:r>
            <a:r>
              <a:rPr lang="de-DE" i="1" dirty="0" err="1" smtClean="0">
                <a:solidFill>
                  <a:schemeClr val="tx1"/>
                </a:solidFill>
              </a:rPr>
              <a:t>for</a:t>
            </a:r>
            <a:r>
              <a:rPr lang="de-DE" i="1" dirty="0" smtClean="0">
                <a:solidFill>
                  <a:schemeClr val="tx1"/>
                </a:solidFill>
              </a:rPr>
              <a:t> the legal </a:t>
            </a:r>
            <a:r>
              <a:rPr lang="de-DE" i="1" dirty="0" err="1" smtClean="0">
                <a:solidFill>
                  <a:schemeClr val="tx1"/>
                </a:solidFill>
              </a:rPr>
              <a:t>department</a:t>
            </a:r>
            <a:r>
              <a:rPr lang="de-DE" i="1" dirty="0" smtClean="0">
                <a:solidFill>
                  <a:schemeClr val="tx1"/>
                </a:solidFill>
              </a:rPr>
              <a:t>, </a:t>
            </a:r>
            <a:r>
              <a:rPr lang="de-DE" i="1" dirty="0" err="1" smtClean="0">
                <a:solidFill>
                  <a:schemeClr val="tx1"/>
                </a:solidFill>
              </a:rPr>
              <a:t>rather</a:t>
            </a:r>
            <a:r>
              <a:rPr lang="de-DE" i="1" dirty="0" smtClean="0">
                <a:solidFill>
                  <a:schemeClr val="tx1"/>
                </a:solidFill>
              </a:rPr>
              <a:t> </a:t>
            </a:r>
            <a:r>
              <a:rPr lang="de-DE" i="1" dirty="0" err="1" smtClean="0">
                <a:solidFill>
                  <a:schemeClr val="tx1"/>
                </a:solidFill>
              </a:rPr>
              <a:t>than</a:t>
            </a:r>
            <a:r>
              <a:rPr lang="de-DE" i="1" dirty="0" smtClean="0">
                <a:solidFill>
                  <a:schemeClr val="tx1"/>
                </a:solidFill>
              </a:rPr>
              <a:t> </a:t>
            </a:r>
            <a:r>
              <a:rPr lang="de-DE" i="1" dirty="0" err="1" smtClean="0">
                <a:solidFill>
                  <a:schemeClr val="tx1"/>
                </a:solidFill>
              </a:rPr>
              <a:t>for</a:t>
            </a:r>
            <a:r>
              <a:rPr lang="de-DE" i="1" dirty="0" smtClean="0">
                <a:solidFill>
                  <a:schemeClr val="tx1"/>
                </a:solidFill>
              </a:rPr>
              <a:t> management </a:t>
            </a:r>
          </a:p>
          <a:p>
            <a:r>
              <a:rPr lang="de-DE" sz="1200" i="1" dirty="0" smtClean="0">
                <a:solidFill>
                  <a:schemeClr val="tx1"/>
                </a:solidFill>
              </a:rPr>
              <a:t>(Anand/</a:t>
            </a:r>
            <a:r>
              <a:rPr lang="de-DE" sz="1200" i="1" dirty="0" err="1" smtClean="0">
                <a:solidFill>
                  <a:schemeClr val="tx1"/>
                </a:solidFill>
              </a:rPr>
              <a:t>Galetovic</a:t>
            </a:r>
            <a:r>
              <a:rPr lang="de-DE" sz="1200" i="1" dirty="0" smtClean="0">
                <a:solidFill>
                  <a:schemeClr val="tx1"/>
                </a:solidFill>
              </a:rPr>
              <a:t> 2004)</a:t>
            </a:r>
          </a:p>
          <a:p>
            <a:endParaRPr lang="de-DE" i="1" dirty="0" smtClean="0">
              <a:solidFill>
                <a:schemeClr val="tx1"/>
              </a:solidFill>
            </a:endParaRPr>
          </a:p>
          <a:p>
            <a:endParaRPr lang="de-DE" i="1" dirty="0" smtClean="0">
              <a:solidFill>
                <a:schemeClr val="tx1"/>
              </a:solidFill>
            </a:endParaRPr>
          </a:p>
          <a:p>
            <a:r>
              <a:rPr lang="de-DE" i="1" dirty="0" smtClean="0">
                <a:solidFill>
                  <a:schemeClr val="tx1"/>
                </a:solidFill>
              </a:rPr>
              <a:t>Patents </a:t>
            </a:r>
            <a:r>
              <a:rPr lang="de-DE" i="1" dirty="0" err="1" smtClean="0">
                <a:solidFill>
                  <a:schemeClr val="tx1"/>
                </a:solidFill>
              </a:rPr>
              <a:t>are</a:t>
            </a:r>
            <a:r>
              <a:rPr lang="de-DE" i="1" dirty="0" smtClean="0">
                <a:solidFill>
                  <a:schemeClr val="tx1"/>
                </a:solidFill>
              </a:rPr>
              <a:t> </a:t>
            </a:r>
            <a:r>
              <a:rPr lang="de-DE" i="1" dirty="0" err="1" smtClean="0">
                <a:solidFill>
                  <a:schemeClr val="tx1"/>
                </a:solidFill>
              </a:rPr>
              <a:t>one</a:t>
            </a:r>
            <a:r>
              <a:rPr lang="de-DE" i="1" dirty="0" smtClean="0">
                <a:solidFill>
                  <a:schemeClr val="tx1"/>
                </a:solidFill>
              </a:rPr>
              <a:t> of the </a:t>
            </a:r>
            <a:r>
              <a:rPr lang="de-DE" i="1" dirty="0" err="1" smtClean="0">
                <a:solidFill>
                  <a:schemeClr val="tx1"/>
                </a:solidFill>
              </a:rPr>
              <a:t>most</a:t>
            </a:r>
            <a:r>
              <a:rPr lang="de-DE" i="1" dirty="0" smtClean="0">
                <a:solidFill>
                  <a:schemeClr val="tx1"/>
                </a:solidFill>
              </a:rPr>
              <a:t> </a:t>
            </a:r>
            <a:r>
              <a:rPr lang="de-DE" i="1" dirty="0" err="1" smtClean="0">
                <a:solidFill>
                  <a:schemeClr val="tx1"/>
                </a:solidFill>
              </a:rPr>
              <a:t>important</a:t>
            </a:r>
            <a:r>
              <a:rPr lang="de-DE" i="1" dirty="0" smtClean="0">
                <a:solidFill>
                  <a:schemeClr val="tx1"/>
                </a:solidFill>
              </a:rPr>
              <a:t> </a:t>
            </a:r>
            <a:r>
              <a:rPr lang="de-DE" i="1" dirty="0" err="1" smtClean="0">
                <a:solidFill>
                  <a:schemeClr val="tx1"/>
                </a:solidFill>
              </a:rPr>
              <a:t>rating</a:t>
            </a:r>
            <a:r>
              <a:rPr lang="de-DE" i="1" dirty="0" smtClean="0">
                <a:solidFill>
                  <a:schemeClr val="tx1"/>
                </a:solidFill>
              </a:rPr>
              <a:t> </a:t>
            </a:r>
            <a:r>
              <a:rPr lang="de-DE" i="1" dirty="0" err="1" smtClean="0">
                <a:solidFill>
                  <a:schemeClr val="tx1"/>
                </a:solidFill>
              </a:rPr>
              <a:t>instruments</a:t>
            </a:r>
            <a:r>
              <a:rPr lang="de-DE" i="1" dirty="0" smtClean="0">
                <a:solidFill>
                  <a:schemeClr val="tx1"/>
                </a:solidFill>
              </a:rPr>
              <a:t> </a:t>
            </a:r>
            <a:r>
              <a:rPr lang="de-DE" i="1" dirty="0" err="1" smtClean="0">
                <a:solidFill>
                  <a:schemeClr val="tx1"/>
                </a:solidFill>
              </a:rPr>
              <a:t>for</a:t>
            </a:r>
            <a:r>
              <a:rPr lang="de-DE" i="1" dirty="0" smtClean="0">
                <a:solidFill>
                  <a:schemeClr val="tx1"/>
                </a:solidFill>
              </a:rPr>
              <a:t> </a:t>
            </a:r>
            <a:r>
              <a:rPr lang="de-DE" i="1" dirty="0" err="1" smtClean="0">
                <a:solidFill>
                  <a:schemeClr val="tx1"/>
                </a:solidFill>
              </a:rPr>
              <a:t>us</a:t>
            </a:r>
            <a:r>
              <a:rPr lang="de-DE" i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de-DE" sz="1200" i="1" dirty="0" smtClean="0">
                <a:solidFill>
                  <a:schemeClr val="tx1"/>
                </a:solidFill>
              </a:rPr>
              <a:t> (A </a:t>
            </a:r>
            <a:r>
              <a:rPr lang="de-DE" sz="1200" i="1" dirty="0" err="1" smtClean="0">
                <a:solidFill>
                  <a:schemeClr val="tx1"/>
                </a:solidFill>
              </a:rPr>
              <a:t>consultant</a:t>
            </a:r>
            <a:r>
              <a:rPr lang="de-DE" sz="1200" i="1" dirty="0" smtClean="0">
                <a:solidFill>
                  <a:schemeClr val="tx1"/>
                </a:solidFill>
              </a:rPr>
              <a:t> </a:t>
            </a:r>
            <a:r>
              <a:rPr lang="de-DE" sz="1200" i="1" dirty="0" err="1" smtClean="0">
                <a:solidFill>
                  <a:schemeClr val="tx1"/>
                </a:solidFill>
              </a:rPr>
              <a:t>from</a:t>
            </a:r>
            <a:r>
              <a:rPr lang="de-DE" sz="1200" i="1" dirty="0" smtClean="0">
                <a:solidFill>
                  <a:schemeClr val="tx1"/>
                </a:solidFill>
              </a:rPr>
              <a:t> a </a:t>
            </a:r>
            <a:r>
              <a:rPr lang="de-DE" sz="1200" i="1" dirty="0" err="1" smtClean="0">
                <a:solidFill>
                  <a:schemeClr val="tx1"/>
                </a:solidFill>
              </a:rPr>
              <a:t>venture</a:t>
            </a:r>
            <a:r>
              <a:rPr lang="de-DE" sz="1200" i="1" dirty="0" smtClean="0">
                <a:solidFill>
                  <a:schemeClr val="tx1"/>
                </a:solidFill>
              </a:rPr>
              <a:t> </a:t>
            </a:r>
            <a:r>
              <a:rPr lang="de-DE" sz="1200" i="1" dirty="0" err="1" smtClean="0">
                <a:solidFill>
                  <a:schemeClr val="tx1"/>
                </a:solidFill>
              </a:rPr>
              <a:t>capital</a:t>
            </a:r>
            <a:r>
              <a:rPr lang="de-DE" sz="1200" i="1" dirty="0" smtClean="0">
                <a:solidFill>
                  <a:schemeClr val="tx1"/>
                </a:solidFill>
              </a:rPr>
              <a:t> </a:t>
            </a:r>
            <a:r>
              <a:rPr lang="de-DE" sz="1200" i="1" dirty="0" err="1" smtClean="0">
                <a:solidFill>
                  <a:schemeClr val="tx1"/>
                </a:solidFill>
              </a:rPr>
              <a:t>company</a:t>
            </a:r>
            <a:r>
              <a:rPr lang="de-DE" sz="1200" i="1" dirty="0" smtClean="0">
                <a:solidFill>
                  <a:schemeClr val="tx1"/>
                </a:solidFill>
              </a:rPr>
              <a:t>) </a:t>
            </a:r>
          </a:p>
          <a:p>
            <a:endParaRPr lang="de-DE" i="1" dirty="0" smtClean="0">
              <a:solidFill>
                <a:schemeClr val="tx1"/>
              </a:solidFill>
            </a:endParaRPr>
          </a:p>
          <a:p>
            <a:endParaRPr lang="de-DE" i="1" dirty="0" smtClean="0">
              <a:solidFill>
                <a:schemeClr val="tx1"/>
              </a:solidFill>
            </a:endParaRPr>
          </a:p>
          <a:p>
            <a:r>
              <a:rPr lang="de-DE" i="1" dirty="0" smtClean="0">
                <a:solidFill>
                  <a:schemeClr val="tx1"/>
                </a:solidFill>
              </a:rPr>
              <a:t>Entrepreneurs </a:t>
            </a:r>
            <a:r>
              <a:rPr lang="de-DE" i="1" dirty="0" err="1" smtClean="0">
                <a:solidFill>
                  <a:schemeClr val="tx1"/>
                </a:solidFill>
              </a:rPr>
              <a:t>should</a:t>
            </a:r>
            <a:r>
              <a:rPr lang="de-DE" i="1" dirty="0" smtClean="0">
                <a:solidFill>
                  <a:schemeClr val="tx1"/>
                </a:solidFill>
              </a:rPr>
              <a:t> not </a:t>
            </a:r>
            <a:r>
              <a:rPr lang="de-DE" i="1" dirty="0" err="1" smtClean="0">
                <a:solidFill>
                  <a:schemeClr val="tx1"/>
                </a:solidFill>
              </a:rPr>
              <a:t>only</a:t>
            </a:r>
            <a:r>
              <a:rPr lang="de-DE" i="1" dirty="0" smtClean="0">
                <a:solidFill>
                  <a:schemeClr val="tx1"/>
                </a:solidFill>
              </a:rPr>
              <a:t> </a:t>
            </a:r>
            <a:r>
              <a:rPr lang="de-DE" i="1" dirty="0" err="1" smtClean="0">
                <a:solidFill>
                  <a:schemeClr val="tx1"/>
                </a:solidFill>
              </a:rPr>
              <a:t>concentrate</a:t>
            </a:r>
            <a:r>
              <a:rPr lang="de-DE" i="1" dirty="0" smtClean="0">
                <a:solidFill>
                  <a:schemeClr val="tx1"/>
                </a:solidFill>
              </a:rPr>
              <a:t> on the </a:t>
            </a:r>
            <a:r>
              <a:rPr lang="de-DE" i="1" dirty="0" err="1" smtClean="0">
                <a:solidFill>
                  <a:schemeClr val="tx1"/>
                </a:solidFill>
              </a:rPr>
              <a:t>protection</a:t>
            </a:r>
            <a:r>
              <a:rPr lang="de-DE" i="1" dirty="0" smtClean="0">
                <a:solidFill>
                  <a:schemeClr val="tx1"/>
                </a:solidFill>
              </a:rPr>
              <a:t> of IP – </a:t>
            </a:r>
            <a:r>
              <a:rPr lang="de-DE" i="1" dirty="0" err="1" smtClean="0">
                <a:solidFill>
                  <a:schemeClr val="tx1"/>
                </a:solidFill>
              </a:rPr>
              <a:t>they</a:t>
            </a:r>
            <a:r>
              <a:rPr lang="de-DE" i="1" dirty="0" smtClean="0">
                <a:solidFill>
                  <a:schemeClr val="tx1"/>
                </a:solidFill>
              </a:rPr>
              <a:t> </a:t>
            </a:r>
            <a:r>
              <a:rPr lang="de-DE" i="1" dirty="0" err="1" smtClean="0">
                <a:solidFill>
                  <a:schemeClr val="tx1"/>
                </a:solidFill>
              </a:rPr>
              <a:t>should</a:t>
            </a:r>
            <a:r>
              <a:rPr lang="de-DE" i="1" dirty="0" smtClean="0">
                <a:solidFill>
                  <a:schemeClr val="tx1"/>
                </a:solidFill>
              </a:rPr>
              <a:t> </a:t>
            </a:r>
            <a:r>
              <a:rPr lang="de-DE" i="1" dirty="0" err="1" smtClean="0">
                <a:solidFill>
                  <a:schemeClr val="tx1"/>
                </a:solidFill>
              </a:rPr>
              <a:t>focus</a:t>
            </a:r>
            <a:r>
              <a:rPr lang="de-DE" i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de-DE" i="1" dirty="0" err="1" smtClean="0">
                <a:solidFill>
                  <a:schemeClr val="tx1"/>
                </a:solidFill>
              </a:rPr>
              <a:t>more</a:t>
            </a:r>
            <a:r>
              <a:rPr lang="de-DE" i="1" dirty="0" smtClean="0">
                <a:solidFill>
                  <a:schemeClr val="tx1"/>
                </a:solidFill>
              </a:rPr>
              <a:t> on the </a:t>
            </a:r>
            <a:r>
              <a:rPr lang="de-DE" i="1" dirty="0" err="1" smtClean="0">
                <a:solidFill>
                  <a:schemeClr val="tx1"/>
                </a:solidFill>
              </a:rPr>
              <a:t>use</a:t>
            </a:r>
            <a:r>
              <a:rPr lang="de-DE" i="1" dirty="0" smtClean="0">
                <a:solidFill>
                  <a:schemeClr val="tx1"/>
                </a:solidFill>
              </a:rPr>
              <a:t> of IP in </a:t>
            </a:r>
            <a:r>
              <a:rPr lang="de-DE" i="1" dirty="0" err="1" smtClean="0">
                <a:solidFill>
                  <a:schemeClr val="tx1"/>
                </a:solidFill>
              </a:rPr>
              <a:t>its</a:t>
            </a:r>
            <a:r>
              <a:rPr lang="de-DE" i="1" dirty="0" smtClean="0">
                <a:solidFill>
                  <a:schemeClr val="tx1"/>
                </a:solidFill>
              </a:rPr>
              <a:t> </a:t>
            </a:r>
            <a:r>
              <a:rPr lang="de-DE" i="1" dirty="0" err="1" smtClean="0">
                <a:solidFill>
                  <a:schemeClr val="tx1"/>
                </a:solidFill>
              </a:rPr>
              <a:t>marketing</a:t>
            </a:r>
            <a:r>
              <a:rPr lang="de-DE" i="1" dirty="0" smtClean="0">
                <a:solidFill>
                  <a:schemeClr val="tx1"/>
                </a:solidFill>
              </a:rPr>
              <a:t> </a:t>
            </a:r>
            <a:r>
              <a:rPr lang="de-DE" i="1" dirty="0" err="1" smtClean="0">
                <a:solidFill>
                  <a:schemeClr val="tx1"/>
                </a:solidFill>
              </a:rPr>
              <a:t>strategy</a:t>
            </a:r>
            <a:r>
              <a:rPr lang="de-DE" i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de-DE" sz="1200" i="1" dirty="0" smtClean="0">
                <a:solidFill>
                  <a:schemeClr val="tx1"/>
                </a:solidFill>
              </a:rPr>
              <a:t>(A CEO of a German „Born Global“ in Biotechnology)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792162" y="2475665"/>
            <a:ext cx="9001188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Frutiger 55 Roman" pitchFamily="32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rutiger 55 Roman" pitchFamily="32" charset="0"/>
              <a:cs typeface="Lucida Sans Unicode" charset="0"/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796925" y="1841500"/>
            <a:ext cx="9032875" cy="370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2425" lvl="1" indent="-352425">
              <a:spcBef>
                <a:spcPts val="600"/>
              </a:spcBef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50900" y="1565259"/>
            <a:ext cx="8852724" cy="386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indent="-457200">
              <a:buClr>
                <a:srgbClr val="00CC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b="1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CONTENTS</a:t>
            </a:r>
          </a:p>
          <a:p>
            <a:pPr indent="-457200">
              <a:buClr>
                <a:srgbClr val="00CC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b="1" dirty="0" smtClean="0">
              <a:solidFill>
                <a:schemeClr val="tx1"/>
              </a:solidFill>
            </a:endParaRPr>
          </a:p>
          <a:p>
            <a:pPr indent="-457200">
              <a:buClr>
                <a:srgbClr val="00CC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b="1" dirty="0" smtClean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dirty="0" smtClean="0">
              <a:solidFill>
                <a:schemeClr val="tx1"/>
              </a:solidFill>
            </a:endParaRPr>
          </a:p>
          <a:p>
            <a:pPr indent="-457200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IP in Small and Medium Companies – A Managerial Perspective</a:t>
            </a:r>
            <a:endParaRPr lang="en-GB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dirty="0">
              <a:solidFill>
                <a:schemeClr val="accent1">
                  <a:lumMod val="75000"/>
                </a:schemeClr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dirty="0" smtClean="0">
                <a:solidFill>
                  <a:srgbClr val="000000"/>
                </a:solidFill>
              </a:rPr>
              <a:t>Relevance of IP for the Branding Strategy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dirty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dirty="0" smtClean="0">
                <a:solidFill>
                  <a:srgbClr val="000000"/>
                </a:solidFill>
              </a:rPr>
              <a:t>Role of IP in Companies` Functional Organization and Product Life Cycle</a:t>
            </a:r>
            <a:endParaRPr lang="en-GB" dirty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dirty="0" smtClean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dirty="0" smtClean="0">
                <a:solidFill>
                  <a:srgbClr val="000000"/>
                </a:solidFill>
              </a:rPr>
              <a:t>Importance in International Markets</a:t>
            </a:r>
            <a:endParaRPr lang="en-GB" dirty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  <a:p>
            <a:pPr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dirty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dirty="0" smtClean="0">
                <a:solidFill>
                  <a:srgbClr val="000000"/>
                </a:solidFill>
                <a:latin typeface="Frutiger 55 Roman" pitchFamily="32" charset="0"/>
                <a:cs typeface="Lucida Sans Unicode" charset="0"/>
              </a:rPr>
              <a:t>Empirical Evidence  </a:t>
            </a:r>
            <a:endParaRPr lang="en-GB" dirty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  <a:p>
            <a:pPr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sz="2400" i="1" dirty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  <a:p>
            <a:pPr lvl="1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sz="2400" i="1" dirty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73874" y="493689"/>
            <a:ext cx="9215502" cy="413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chemeClr val="tx1"/>
                </a:solidFill>
              </a:rPr>
              <a:t>The Strategic </a:t>
            </a:r>
            <a:r>
              <a:rPr lang="de-DE" sz="2400" b="1" dirty="0" err="1" smtClean="0">
                <a:solidFill>
                  <a:schemeClr val="tx1"/>
                </a:solidFill>
              </a:rPr>
              <a:t>Role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for</a:t>
            </a:r>
            <a:r>
              <a:rPr lang="de-DE" sz="2400" b="1" dirty="0" smtClean="0">
                <a:solidFill>
                  <a:schemeClr val="tx1"/>
                </a:solidFill>
              </a:rPr>
              <a:t> B2B – Companies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9274996" y="6923109"/>
            <a:ext cx="500066" cy="3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3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773874" y="1922449"/>
            <a:ext cx="9032875" cy="370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2425" lvl="1" indent="-352425">
              <a:spcBef>
                <a:spcPts val="600"/>
              </a:spcBef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73874" y="422251"/>
            <a:ext cx="9215502" cy="425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buClr>
                <a:srgbClr val="00CC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sz="2400" b="1" dirty="0" smtClean="0">
                <a:solidFill>
                  <a:schemeClr val="tx1"/>
                </a:solidFill>
              </a:rPr>
              <a:t>IP in Small and Medium Companies – A Managerial Perspective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274996" y="6923109"/>
            <a:ext cx="500066" cy="3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4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73874" y="1208069"/>
            <a:ext cx="9001188" cy="226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What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b="1" dirty="0" smtClean="0">
                <a:solidFill>
                  <a:schemeClr val="tx1"/>
                </a:solidFill>
              </a:rPr>
              <a:t>is</a:t>
            </a:r>
            <a:r>
              <a:rPr lang="de-DE" dirty="0" smtClean="0">
                <a:solidFill>
                  <a:schemeClr val="tx1"/>
                </a:solidFill>
              </a:rPr>
              <a:t> IP?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IP refers to creations of the mind: inventions, literary and artistic works, and symbols, names, images, and designs used in commerce. (WIPO)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err="1" smtClean="0">
                <a:solidFill>
                  <a:schemeClr val="tx1"/>
                </a:solidFill>
              </a:rPr>
              <a:t>What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means</a:t>
            </a:r>
            <a:r>
              <a:rPr lang="de-DE" dirty="0" smtClean="0">
                <a:solidFill>
                  <a:schemeClr val="tx1"/>
                </a:solidFill>
              </a:rPr>
              <a:t> IP?</a:t>
            </a: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IP is </a:t>
            </a:r>
            <a:r>
              <a:rPr lang="de-DE" dirty="0" err="1" smtClean="0">
                <a:solidFill>
                  <a:schemeClr val="tx1"/>
                </a:solidFill>
              </a:rPr>
              <a:t>one</a:t>
            </a:r>
            <a:r>
              <a:rPr lang="de-DE" dirty="0" smtClean="0">
                <a:solidFill>
                  <a:schemeClr val="tx1"/>
                </a:solidFill>
              </a:rPr>
              <a:t> of the </a:t>
            </a:r>
            <a:r>
              <a:rPr lang="de-DE" dirty="0" err="1" smtClean="0">
                <a:solidFill>
                  <a:schemeClr val="tx1"/>
                </a:solidFill>
              </a:rPr>
              <a:t>main</a:t>
            </a:r>
            <a:r>
              <a:rPr lang="de-DE" dirty="0" smtClean="0">
                <a:solidFill>
                  <a:schemeClr val="tx1"/>
                </a:solidFill>
              </a:rPr>
              <a:t> factors </a:t>
            </a:r>
            <a:r>
              <a:rPr lang="de-DE" dirty="0" err="1" smtClean="0">
                <a:solidFill>
                  <a:schemeClr val="tx1"/>
                </a:solidFill>
              </a:rPr>
              <a:t>for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companies´competitiveness</a:t>
            </a:r>
            <a:endParaRPr lang="de-DE" dirty="0" smtClean="0">
              <a:solidFill>
                <a:schemeClr val="tx1"/>
              </a:solidFill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IP is </a:t>
            </a:r>
            <a:r>
              <a:rPr lang="de-DE" dirty="0" err="1" smtClean="0">
                <a:solidFill>
                  <a:schemeClr val="tx1"/>
                </a:solidFill>
              </a:rPr>
              <a:t>only</a:t>
            </a:r>
            <a:r>
              <a:rPr lang="de-DE" dirty="0" smtClean="0">
                <a:solidFill>
                  <a:schemeClr val="tx1"/>
                </a:solidFill>
              </a:rPr>
              <a:t> a </a:t>
            </a:r>
            <a:r>
              <a:rPr lang="de-DE" dirty="0" err="1" smtClean="0">
                <a:solidFill>
                  <a:schemeClr val="tx1"/>
                </a:solidFill>
              </a:rPr>
              <a:t>result</a:t>
            </a:r>
            <a:r>
              <a:rPr lang="de-DE" dirty="0" smtClean="0">
                <a:solidFill>
                  <a:schemeClr val="tx1"/>
                </a:solidFill>
              </a:rPr>
              <a:t> of a </a:t>
            </a:r>
            <a:r>
              <a:rPr lang="de-DE" dirty="0" err="1" smtClean="0">
                <a:solidFill>
                  <a:schemeClr val="tx1"/>
                </a:solidFill>
              </a:rPr>
              <a:t>successful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innovation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process</a:t>
            </a:r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8" name="Pfeil nach unten 7"/>
          <p:cNvSpPr/>
          <p:nvPr/>
        </p:nvSpPr>
        <p:spPr bwMode="auto">
          <a:xfrm>
            <a:off x="5060154" y="2493953"/>
            <a:ext cx="642942" cy="357190"/>
          </a:xfrm>
          <a:prstGeom prst="downArrow">
            <a:avLst/>
          </a:prstGeom>
          <a:solidFill>
            <a:srgbClr val="009999"/>
          </a:solidFill>
          <a:ln w="9525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Frutiger 55 Roman" pitchFamily="32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rutiger 55 Roman" pitchFamily="32" charset="0"/>
              <a:cs typeface="Lucida Sans Unicode" charset="0"/>
            </a:endParaRPr>
          </a:p>
        </p:txBody>
      </p:sp>
      <p:sp>
        <p:nvSpPr>
          <p:cNvPr id="9" name="Pfeil nach unten 8"/>
          <p:cNvSpPr/>
          <p:nvPr/>
        </p:nvSpPr>
        <p:spPr bwMode="auto">
          <a:xfrm rot="2448338">
            <a:off x="3598528" y="3613168"/>
            <a:ext cx="642942" cy="357190"/>
          </a:xfrm>
          <a:prstGeom prst="downArrow">
            <a:avLst/>
          </a:prstGeom>
          <a:solidFill>
            <a:srgbClr val="009999"/>
          </a:solidFill>
          <a:ln w="9525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Frutiger 55 Roman" pitchFamily="32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rutiger 55 Roman" pitchFamily="32" charset="0"/>
              <a:cs typeface="Lucida Sans Unicode" charset="0"/>
            </a:endParaRPr>
          </a:p>
        </p:txBody>
      </p:sp>
      <p:sp>
        <p:nvSpPr>
          <p:cNvPr id="10" name="Pfeil nach unten 9"/>
          <p:cNvSpPr/>
          <p:nvPr/>
        </p:nvSpPr>
        <p:spPr bwMode="auto">
          <a:xfrm rot="19268810">
            <a:off x="6590876" y="3617682"/>
            <a:ext cx="642942" cy="357190"/>
          </a:xfrm>
          <a:prstGeom prst="downArrow">
            <a:avLst/>
          </a:prstGeom>
          <a:solidFill>
            <a:srgbClr val="009999"/>
          </a:solidFill>
          <a:ln w="9525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Frutiger 55 Roman" pitchFamily="32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rutiger 55 Roman" pitchFamily="32" charset="0"/>
              <a:cs typeface="Lucida Sans Unicode" charset="0"/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827024" y="4065589"/>
          <a:ext cx="9001188" cy="22910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500594"/>
                <a:gridCol w="4500594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IP –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protection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intellectual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assets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IP –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provision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of unique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competitive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advantage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Practical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aspects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using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atents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trademarks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copyrights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IP in the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innovation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process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and as a business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modell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Institutional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upport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companies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IP in international business strategies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International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protection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of IP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IP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negotiation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partners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financing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institutions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792162" y="2964991"/>
            <a:ext cx="9001188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Frutiger 55 Roman" pitchFamily="32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rutiger 55 Roman" pitchFamily="32" charset="0"/>
              <a:cs typeface="Lucida Sans Unicode" charset="0"/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796925" y="1841500"/>
            <a:ext cx="9032875" cy="370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2425" lvl="1" indent="-352425">
              <a:spcBef>
                <a:spcPts val="600"/>
              </a:spcBef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50900" y="1565259"/>
            <a:ext cx="8852724" cy="386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indent="-457200">
              <a:buClr>
                <a:srgbClr val="00CC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b="1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CONTENTS</a:t>
            </a:r>
          </a:p>
          <a:p>
            <a:pPr indent="-457200">
              <a:buClr>
                <a:srgbClr val="00CC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b="1" dirty="0" smtClean="0">
              <a:solidFill>
                <a:schemeClr val="tx1"/>
              </a:solidFill>
            </a:endParaRPr>
          </a:p>
          <a:p>
            <a:pPr indent="-457200">
              <a:buClr>
                <a:srgbClr val="00CC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b="1" dirty="0" smtClean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dirty="0" smtClean="0">
              <a:solidFill>
                <a:schemeClr val="tx1"/>
              </a:solidFill>
            </a:endParaRPr>
          </a:p>
          <a:p>
            <a:pPr indent="-457200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IP in Small and Medium Companies – A Managerial Perspective</a:t>
            </a:r>
            <a:endParaRPr lang="en-GB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dirty="0">
              <a:solidFill>
                <a:schemeClr val="accent1">
                  <a:lumMod val="75000"/>
                </a:schemeClr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dirty="0" smtClean="0">
                <a:solidFill>
                  <a:srgbClr val="000000"/>
                </a:solidFill>
              </a:rPr>
              <a:t>Relevance of IP for the Branding Strategy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dirty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dirty="0" smtClean="0">
                <a:solidFill>
                  <a:srgbClr val="000000"/>
                </a:solidFill>
              </a:rPr>
              <a:t>Role of IP in Companies` Functional Organization and Product Life Cycle</a:t>
            </a:r>
            <a:endParaRPr lang="en-GB" dirty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dirty="0" smtClean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dirty="0" smtClean="0">
                <a:solidFill>
                  <a:srgbClr val="000000"/>
                </a:solidFill>
              </a:rPr>
              <a:t>Importance in International Markets</a:t>
            </a:r>
            <a:endParaRPr lang="en-GB" dirty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  <a:p>
            <a:pPr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dirty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dirty="0" smtClean="0">
                <a:solidFill>
                  <a:srgbClr val="000000"/>
                </a:solidFill>
                <a:latin typeface="Frutiger 55 Roman" pitchFamily="32" charset="0"/>
                <a:cs typeface="Lucida Sans Unicode" charset="0"/>
              </a:rPr>
              <a:t>Empirical Evidence  </a:t>
            </a:r>
            <a:endParaRPr lang="en-GB" dirty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  <a:p>
            <a:pPr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sz="2400" i="1" dirty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  <a:p>
            <a:pPr lvl="1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sz="2400" i="1" dirty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274996" y="6923109"/>
            <a:ext cx="500066" cy="3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5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73874" y="493689"/>
            <a:ext cx="9215502" cy="413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chemeClr val="tx1"/>
                </a:solidFill>
              </a:rPr>
              <a:t>The Strategic </a:t>
            </a:r>
            <a:r>
              <a:rPr lang="de-DE" sz="2400" b="1" dirty="0" err="1" smtClean="0">
                <a:solidFill>
                  <a:schemeClr val="tx1"/>
                </a:solidFill>
              </a:rPr>
              <a:t>Role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for</a:t>
            </a:r>
            <a:r>
              <a:rPr lang="de-DE" sz="2400" b="1" dirty="0" smtClean="0">
                <a:solidFill>
                  <a:schemeClr val="tx1"/>
                </a:solidFill>
              </a:rPr>
              <a:t> B2B – Companies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796925" y="1841500"/>
            <a:ext cx="9032875" cy="370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2425" lvl="1" indent="-352425">
              <a:spcBef>
                <a:spcPts val="600"/>
              </a:spcBef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73874" y="1136631"/>
            <a:ext cx="7281088" cy="3354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indent="-457200">
              <a:buClr>
                <a:srgbClr val="00CC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Brand Management – How to </a:t>
            </a:r>
            <a:r>
              <a:rPr lang="en-GB" dirty="0" err="1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typologize</a:t>
            </a:r>
            <a:r>
              <a:rPr lang="en-GB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 branding strategies</a:t>
            </a:r>
            <a:endParaRPr lang="en-GB" dirty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73874" y="422251"/>
            <a:ext cx="9215502" cy="413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buClr>
                <a:srgbClr val="00CC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</a:rPr>
              <a:t>Relevance of IP for the Branding Strategy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274996" y="6923109"/>
            <a:ext cx="500066" cy="3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6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863600" y="1493821"/>
          <a:ext cx="8786874" cy="401431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928958"/>
                <a:gridCol w="2714644"/>
                <a:gridCol w="3143272"/>
              </a:tblGrid>
              <a:tr h="361239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Characteristics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Types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brands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Examples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01653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Institutional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role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 of the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company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Company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brand</a:t>
                      </a:r>
                    </a:p>
                    <a:p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Retail brand</a:t>
                      </a:r>
                    </a:p>
                    <a:p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Service brand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TYCO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Electronics</a:t>
                      </a: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M Budget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(Migros-CH)</a:t>
                      </a:r>
                    </a:p>
                    <a:p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Deutsche Bank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39180"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Geographical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 scope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Regional brand</a:t>
                      </a:r>
                    </a:p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National brand</a:t>
                      </a:r>
                    </a:p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International brand</a:t>
                      </a:r>
                      <a:endParaRPr lang="de-DE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Global brand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Opel</a:t>
                      </a:r>
                    </a:p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Coca Cola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01653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Portfolio of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branded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baseline="0" dirty="0" err="1" smtClean="0">
                          <a:solidFill>
                            <a:schemeClr val="tx1"/>
                          </a:solidFill>
                        </a:rPr>
                        <a:t>products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Single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brand</a:t>
                      </a:r>
                    </a:p>
                    <a:p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Product </a:t>
                      </a:r>
                      <a:r>
                        <a:rPr lang="de-DE" sz="1600" baseline="0" dirty="0" err="1" smtClean="0">
                          <a:solidFill>
                            <a:schemeClr val="tx1"/>
                          </a:solidFill>
                        </a:rPr>
                        <a:t>range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Family brand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Mentos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„Senses“ (Sensor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baseline="0" dirty="0" err="1" smtClean="0">
                          <a:solidFill>
                            <a:schemeClr val="tx1"/>
                          </a:solidFill>
                        </a:rPr>
                        <a:t>lamps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Siemens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4126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Type of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labeling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Wording</a:t>
                      </a: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Image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Mercedes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Benz</a:t>
                      </a:r>
                    </a:p>
                    <a:p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Mercedes „Star“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1239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…..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488386" y="5524902"/>
            <a:ext cx="7281088" cy="2551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indent="-457200" algn="r">
              <a:buClr>
                <a:srgbClr val="00CC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sz="1200" dirty="0" err="1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Bruhns</a:t>
            </a:r>
            <a:r>
              <a:rPr lang="en-GB" sz="1200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 (1995)</a:t>
            </a:r>
            <a:endParaRPr lang="en-GB" sz="1200" dirty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702568" y="5851539"/>
            <a:ext cx="7417415" cy="574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Branding </a:t>
            </a:r>
            <a:r>
              <a:rPr lang="de-DE" b="1" dirty="0" err="1" smtClean="0">
                <a:solidFill>
                  <a:schemeClr val="tx1"/>
                </a:solidFill>
              </a:rPr>
              <a:t>depends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mainly</a:t>
            </a:r>
            <a:r>
              <a:rPr lang="de-DE" b="1" dirty="0" smtClean="0">
                <a:solidFill>
                  <a:schemeClr val="tx1"/>
                </a:solidFill>
              </a:rPr>
              <a:t> on the </a:t>
            </a:r>
            <a:r>
              <a:rPr lang="de-DE" b="1" dirty="0" err="1" smtClean="0">
                <a:solidFill>
                  <a:schemeClr val="tx1"/>
                </a:solidFill>
              </a:rPr>
              <a:t>creation</a:t>
            </a:r>
            <a:r>
              <a:rPr lang="de-DE" b="1" dirty="0" smtClean="0">
                <a:solidFill>
                  <a:schemeClr val="tx1"/>
                </a:solidFill>
              </a:rPr>
              <a:t> of </a:t>
            </a:r>
            <a:r>
              <a:rPr lang="de-DE" b="1" dirty="0" err="1" smtClean="0">
                <a:solidFill>
                  <a:schemeClr val="tx1"/>
                </a:solidFill>
              </a:rPr>
              <a:t>intellectual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property</a:t>
            </a:r>
            <a:r>
              <a:rPr lang="de-DE" b="1" dirty="0" smtClean="0">
                <a:solidFill>
                  <a:schemeClr val="tx1"/>
                </a:solidFill>
              </a:rPr>
              <a:t> – </a:t>
            </a:r>
          </a:p>
          <a:p>
            <a:pPr algn="ctr"/>
            <a:r>
              <a:rPr lang="de-DE" b="1" dirty="0" err="1" smtClean="0">
                <a:solidFill>
                  <a:schemeClr val="tx1"/>
                </a:solidFill>
              </a:rPr>
              <a:t>with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growing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importance</a:t>
            </a:r>
            <a:r>
              <a:rPr lang="de-DE" b="1" dirty="0" smtClean="0">
                <a:solidFill>
                  <a:schemeClr val="tx1"/>
                </a:solidFill>
              </a:rPr>
              <a:t> in B2B 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796925" y="1841500"/>
            <a:ext cx="9032875" cy="370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2425" lvl="1" indent="-352425">
              <a:spcBef>
                <a:spcPts val="600"/>
              </a:spcBef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73874" y="422251"/>
            <a:ext cx="9215502" cy="413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buClr>
                <a:srgbClr val="00CC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</a:rPr>
              <a:t>Relevance of IP for Companies Brands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274996" y="6923109"/>
            <a:ext cx="500066" cy="3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7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73874" y="1208069"/>
            <a:ext cx="9158918" cy="5152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Two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Dimensions</a:t>
            </a:r>
            <a:r>
              <a:rPr lang="de-DE" dirty="0" smtClean="0">
                <a:solidFill>
                  <a:schemeClr val="tx1"/>
                </a:solidFill>
              </a:rPr>
              <a:t> of IP: 1) Industrial Property and 2) Copyrights</a:t>
            </a:r>
          </a:p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1) Forms of </a:t>
            </a:r>
            <a:r>
              <a:rPr lang="de-DE" dirty="0" err="1" smtClean="0">
                <a:solidFill>
                  <a:schemeClr val="tx1"/>
                </a:solidFill>
              </a:rPr>
              <a:t>industrial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property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include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</a:p>
          <a:p>
            <a:endParaRPr lang="de-DE" dirty="0" smtClean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Patents							</a:t>
            </a:r>
          </a:p>
          <a:p>
            <a:pPr lvl="3"/>
            <a:r>
              <a:rPr lang="de-DE" dirty="0" smtClean="0">
                <a:solidFill>
                  <a:schemeClr val="tx1"/>
                </a:solidFill>
              </a:rPr>
              <a:t> 									</a:t>
            </a:r>
          </a:p>
          <a:p>
            <a:pPr lvl="3"/>
            <a:r>
              <a:rPr lang="de-DE" dirty="0" smtClean="0">
                <a:solidFill>
                  <a:schemeClr val="tx1"/>
                </a:solidFill>
              </a:rPr>
              <a:t>									 </a:t>
            </a:r>
            <a:r>
              <a:rPr lang="de-DE" dirty="0" err="1" smtClean="0">
                <a:solidFill>
                  <a:schemeClr val="tx1"/>
                </a:solidFill>
              </a:rPr>
              <a:t>Especially</a:t>
            </a:r>
            <a:r>
              <a:rPr lang="de-DE" dirty="0" smtClean="0">
                <a:solidFill>
                  <a:schemeClr val="tx1"/>
                </a:solidFill>
              </a:rPr>
              <a:t> the </a:t>
            </a:r>
            <a:r>
              <a:rPr lang="de-DE" dirty="0" err="1" smtClean="0">
                <a:solidFill>
                  <a:schemeClr val="tx1"/>
                </a:solidFill>
              </a:rPr>
              <a:t>marketing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related</a:t>
            </a:r>
            <a:endParaRPr lang="de-DE" dirty="0" smtClean="0">
              <a:solidFill>
                <a:schemeClr val="tx1"/>
              </a:solidFill>
            </a:endParaRPr>
          </a:p>
          <a:p>
            <a:pPr lvl="3"/>
            <a:r>
              <a:rPr lang="de-DE" dirty="0" smtClean="0">
                <a:solidFill>
                  <a:schemeClr val="tx1"/>
                </a:solidFill>
              </a:rPr>
              <a:t>									 </a:t>
            </a:r>
            <a:r>
              <a:rPr lang="de-DE" dirty="0" err="1" smtClean="0">
                <a:solidFill>
                  <a:schemeClr val="tx1"/>
                </a:solidFill>
              </a:rPr>
              <a:t>forms</a:t>
            </a:r>
            <a:r>
              <a:rPr lang="de-DE" dirty="0" smtClean="0">
                <a:solidFill>
                  <a:schemeClr val="tx1"/>
                </a:solidFill>
              </a:rPr>
              <a:t> of IP </a:t>
            </a:r>
            <a:r>
              <a:rPr lang="de-DE" dirty="0" err="1" smtClean="0">
                <a:solidFill>
                  <a:schemeClr val="tx1"/>
                </a:solidFill>
              </a:rPr>
              <a:t>enable</a:t>
            </a:r>
            <a:r>
              <a:rPr lang="de-DE" dirty="0" smtClean="0">
                <a:solidFill>
                  <a:schemeClr val="tx1"/>
                </a:solidFill>
              </a:rPr>
              <a:t> the</a:t>
            </a:r>
          </a:p>
          <a:p>
            <a:pPr lvl="3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Trademarks						 </a:t>
            </a:r>
            <a:r>
              <a:rPr lang="de-DE" dirty="0" err="1" smtClean="0">
                <a:solidFill>
                  <a:schemeClr val="tx1"/>
                </a:solidFill>
              </a:rPr>
              <a:t>establishment</a:t>
            </a:r>
            <a:r>
              <a:rPr lang="de-DE" dirty="0" smtClean="0">
                <a:solidFill>
                  <a:schemeClr val="tx1"/>
                </a:solidFill>
              </a:rPr>
              <a:t> of a strong </a:t>
            </a:r>
          </a:p>
          <a:p>
            <a:pPr lvl="3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Trade </a:t>
            </a:r>
            <a:r>
              <a:rPr lang="de-DE" dirty="0" err="1" smtClean="0">
                <a:solidFill>
                  <a:schemeClr val="tx1"/>
                </a:solidFill>
              </a:rPr>
              <a:t>names</a:t>
            </a:r>
            <a:r>
              <a:rPr lang="de-DE" dirty="0" smtClean="0">
                <a:solidFill>
                  <a:schemeClr val="tx1"/>
                </a:solidFill>
              </a:rPr>
              <a:t>						</a:t>
            </a:r>
            <a:r>
              <a:rPr lang="de-DE" b="1" dirty="0" smtClean="0">
                <a:solidFill>
                  <a:schemeClr val="tx1"/>
                </a:solidFill>
              </a:rPr>
              <a:t> international brand </a:t>
            </a:r>
            <a:r>
              <a:rPr lang="de-DE" dirty="0" err="1" smtClean="0">
                <a:solidFill>
                  <a:schemeClr val="tx1"/>
                </a:solidFill>
              </a:rPr>
              <a:t>recognition</a:t>
            </a:r>
            <a:endParaRPr lang="de-DE" dirty="0" smtClean="0">
              <a:solidFill>
                <a:schemeClr val="tx1"/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Industrial design					</a:t>
            </a:r>
            <a:endParaRPr lang="de-DE" b="1" dirty="0" smtClean="0">
              <a:solidFill>
                <a:schemeClr val="tx1"/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Geographical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indications</a:t>
            </a:r>
            <a:endParaRPr lang="de-DE" dirty="0" smtClean="0">
              <a:solidFill>
                <a:schemeClr val="tx1"/>
              </a:solidFill>
            </a:endParaRPr>
          </a:p>
          <a:p>
            <a:pPr marL="0" lvl="1"/>
            <a:endParaRPr lang="de-DE" dirty="0" smtClean="0">
              <a:solidFill>
                <a:schemeClr val="tx1"/>
              </a:solidFill>
            </a:endParaRPr>
          </a:p>
          <a:p>
            <a:pPr marL="0" lvl="1"/>
            <a:endParaRPr lang="de-DE" dirty="0" smtClean="0">
              <a:solidFill>
                <a:schemeClr val="tx1"/>
              </a:solidFill>
            </a:endParaRPr>
          </a:p>
          <a:p>
            <a:pPr marL="0" lvl="1"/>
            <a:endParaRPr lang="de-DE" dirty="0" smtClean="0">
              <a:solidFill>
                <a:schemeClr val="tx1"/>
              </a:solidFill>
            </a:endParaRPr>
          </a:p>
          <a:p>
            <a:pPr marL="0" lvl="1"/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2) Copyrights </a:t>
            </a:r>
            <a:r>
              <a:rPr lang="en-US" dirty="0" smtClean="0">
                <a:solidFill>
                  <a:schemeClr val="tx1"/>
                </a:solidFill>
              </a:rPr>
              <a:t>relate mostly to artistic creations, such as poems, novels, music,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paintings, and cinematographic works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5274468" y="2708267"/>
            <a:ext cx="963617" cy="1785950"/>
          </a:xfrm>
          <a:prstGeom prst="chevron">
            <a:avLst>
              <a:gd name="adj" fmla="val 85426"/>
            </a:avLst>
          </a:prstGeom>
          <a:solidFill>
            <a:srgbClr val="009999"/>
          </a:solidFill>
          <a:ln w="6350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990234" y="2562635"/>
            <a:ext cx="761747" cy="574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Legal</a:t>
            </a:r>
          </a:p>
          <a:p>
            <a:r>
              <a:rPr lang="de-DE" dirty="0" err="1" smtClean="0">
                <a:solidFill>
                  <a:schemeClr val="tx1"/>
                </a:solidFill>
              </a:rPr>
              <a:t>focus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46578" y="3922713"/>
            <a:ext cx="1313180" cy="574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Marketing</a:t>
            </a:r>
          </a:p>
          <a:p>
            <a:r>
              <a:rPr lang="de-DE" dirty="0" err="1" smtClean="0">
                <a:solidFill>
                  <a:schemeClr val="tx1"/>
                </a:solidFill>
              </a:rPr>
              <a:t>focus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702436" y="2422515"/>
            <a:ext cx="3357586" cy="78581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Frutiger 55 Roman" pitchFamily="32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rutiger 55 Roman" pitchFamily="32" charset="0"/>
              <a:cs typeface="Lucida Sans Unicode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656168" y="3565523"/>
            <a:ext cx="4633946" cy="128588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Frutiger 55 Roman" pitchFamily="32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rutiger 55 Roman" pitchFamily="32" charset="0"/>
              <a:cs typeface="Lucida Sans Unicode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792162" y="3437161"/>
            <a:ext cx="9001188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Frutiger 55 Roman" pitchFamily="32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rutiger 55 Roman" pitchFamily="32" charset="0"/>
              <a:cs typeface="Lucida Sans Unicode" charset="0"/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796925" y="1841500"/>
            <a:ext cx="9032875" cy="370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2425" lvl="1" indent="-352425">
              <a:spcBef>
                <a:spcPts val="600"/>
              </a:spcBef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50900" y="1565259"/>
            <a:ext cx="8852724" cy="386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indent="-457200">
              <a:buClr>
                <a:srgbClr val="00CC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b="1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CONTENTS</a:t>
            </a:r>
          </a:p>
          <a:p>
            <a:pPr indent="-457200">
              <a:buClr>
                <a:srgbClr val="00CC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b="1" dirty="0" smtClean="0">
              <a:solidFill>
                <a:schemeClr val="tx1"/>
              </a:solidFill>
            </a:endParaRPr>
          </a:p>
          <a:p>
            <a:pPr indent="-457200">
              <a:buClr>
                <a:srgbClr val="00CC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b="1" dirty="0" smtClean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dirty="0" smtClean="0">
              <a:solidFill>
                <a:schemeClr val="tx1"/>
              </a:solidFill>
            </a:endParaRPr>
          </a:p>
          <a:p>
            <a:pPr indent="-457200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IP in Small and Medium Companies – A Managerial Perspective</a:t>
            </a:r>
            <a:endParaRPr lang="en-GB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dirty="0">
              <a:solidFill>
                <a:schemeClr val="accent1">
                  <a:lumMod val="75000"/>
                </a:schemeClr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dirty="0" smtClean="0">
                <a:solidFill>
                  <a:srgbClr val="000000"/>
                </a:solidFill>
              </a:rPr>
              <a:t>Relevance of IP for the Branding Strategy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dirty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dirty="0" smtClean="0">
                <a:solidFill>
                  <a:srgbClr val="000000"/>
                </a:solidFill>
              </a:rPr>
              <a:t>Role of IP in Companies` Functional Organization and Product Life Cycle</a:t>
            </a:r>
            <a:endParaRPr lang="en-GB" dirty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dirty="0" smtClean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dirty="0" smtClean="0">
                <a:solidFill>
                  <a:srgbClr val="000000"/>
                </a:solidFill>
              </a:rPr>
              <a:t>Importance in International Markets</a:t>
            </a:r>
            <a:endParaRPr lang="en-GB" dirty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  <a:p>
            <a:pPr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dirty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dirty="0" smtClean="0">
                <a:solidFill>
                  <a:srgbClr val="000000"/>
                </a:solidFill>
                <a:latin typeface="Frutiger 55 Roman" pitchFamily="32" charset="0"/>
                <a:cs typeface="Lucida Sans Unicode" charset="0"/>
              </a:rPr>
              <a:t>Empirical Evidence  </a:t>
            </a:r>
            <a:endParaRPr lang="en-GB" dirty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  <a:p>
            <a:pPr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sz="2400" i="1" dirty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  <a:p>
            <a:pPr lvl="1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sz="2400" i="1" dirty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274996" y="6923109"/>
            <a:ext cx="500066" cy="3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8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73874" y="493689"/>
            <a:ext cx="9215502" cy="413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chemeClr val="tx1"/>
                </a:solidFill>
              </a:rPr>
              <a:t>The Strategic </a:t>
            </a:r>
            <a:r>
              <a:rPr lang="de-DE" sz="2400" b="1" dirty="0" err="1" smtClean="0">
                <a:solidFill>
                  <a:schemeClr val="tx1"/>
                </a:solidFill>
              </a:rPr>
              <a:t>Role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for</a:t>
            </a:r>
            <a:r>
              <a:rPr lang="de-DE" sz="2400" b="1" dirty="0" smtClean="0">
                <a:solidFill>
                  <a:schemeClr val="tx1"/>
                </a:solidFill>
              </a:rPr>
              <a:t> B2B – Companies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868363" y="1848373"/>
            <a:ext cx="9032875" cy="3708400"/>
          </a:xfrm>
          <a:prstGeom prst="rect">
            <a:avLst/>
          </a:prstGeom>
          <a:noFill/>
          <a:ln w="2857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2425" lvl="1" indent="-352425">
              <a:spcBef>
                <a:spcPts val="600"/>
              </a:spcBef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73874" y="508678"/>
            <a:ext cx="9215502" cy="413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buClr>
                <a:srgbClr val="00CC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</a:rPr>
              <a:t>IPs` Role in a Product Life Cycle (PLC)</a:t>
            </a: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274996" y="6923109"/>
            <a:ext cx="500066" cy="3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9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 bwMode="auto">
          <a:xfrm rot="5400000" flipH="1" flipV="1">
            <a:off x="-408030" y="3035590"/>
            <a:ext cx="3214710" cy="204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Freihandform 12"/>
          <p:cNvSpPr/>
          <p:nvPr/>
        </p:nvSpPr>
        <p:spPr bwMode="auto">
          <a:xfrm>
            <a:off x="1176169" y="2436129"/>
            <a:ext cx="8441529" cy="2197608"/>
          </a:xfrm>
          <a:custGeom>
            <a:avLst/>
            <a:gdLst>
              <a:gd name="connsiteX0" fmla="*/ 0 w 7354824"/>
              <a:gd name="connsiteY0" fmla="*/ 2197608 h 2197608"/>
              <a:gd name="connsiteX1" fmla="*/ 1847088 w 7354824"/>
              <a:gd name="connsiteY1" fmla="*/ 1923288 h 2197608"/>
              <a:gd name="connsiteX2" fmla="*/ 2852928 w 7354824"/>
              <a:gd name="connsiteY2" fmla="*/ 624840 h 2197608"/>
              <a:gd name="connsiteX3" fmla="*/ 4224528 w 7354824"/>
              <a:gd name="connsiteY3" fmla="*/ 39624 h 2197608"/>
              <a:gd name="connsiteX4" fmla="*/ 6016752 w 7354824"/>
              <a:gd name="connsiteY4" fmla="*/ 387096 h 2197608"/>
              <a:gd name="connsiteX5" fmla="*/ 7150608 w 7354824"/>
              <a:gd name="connsiteY5" fmla="*/ 1283208 h 2197608"/>
              <a:gd name="connsiteX6" fmla="*/ 7242048 w 7354824"/>
              <a:gd name="connsiteY6" fmla="*/ 1374648 h 219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4824" h="2197608">
                <a:moveTo>
                  <a:pt x="0" y="2197608"/>
                </a:moveTo>
                <a:cubicBezTo>
                  <a:pt x="685800" y="2191512"/>
                  <a:pt x="1371600" y="2185416"/>
                  <a:pt x="1847088" y="1923288"/>
                </a:cubicBezTo>
                <a:cubicBezTo>
                  <a:pt x="2322576" y="1661160"/>
                  <a:pt x="2456688" y="938784"/>
                  <a:pt x="2852928" y="624840"/>
                </a:cubicBezTo>
                <a:cubicBezTo>
                  <a:pt x="3249168" y="310896"/>
                  <a:pt x="3697224" y="79248"/>
                  <a:pt x="4224528" y="39624"/>
                </a:cubicBezTo>
                <a:cubicBezTo>
                  <a:pt x="4751832" y="0"/>
                  <a:pt x="5529072" y="179832"/>
                  <a:pt x="6016752" y="387096"/>
                </a:cubicBezTo>
                <a:cubicBezTo>
                  <a:pt x="6504432" y="594360"/>
                  <a:pt x="6946392" y="1118616"/>
                  <a:pt x="7150608" y="1283208"/>
                </a:cubicBezTo>
                <a:cubicBezTo>
                  <a:pt x="7354824" y="1447800"/>
                  <a:pt x="7298436" y="1411224"/>
                  <a:pt x="7242048" y="1374648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Frutiger 55 Roman" pitchFamily="32" charset="0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rutiger 55 Roman" pitchFamily="32" charset="0"/>
              <a:cs typeface="Lucida Sans Unicode" charset="0"/>
            </a:endParaRPr>
          </a:p>
        </p:txBody>
      </p:sp>
      <p:cxnSp>
        <p:nvCxnSpPr>
          <p:cNvPr id="16" name="Gerade Verbindung 15"/>
          <p:cNvCxnSpPr/>
          <p:nvPr/>
        </p:nvCxnSpPr>
        <p:spPr bwMode="auto">
          <a:xfrm rot="5400000" flipH="1" flipV="1">
            <a:off x="1773404" y="3072330"/>
            <a:ext cx="3143272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Gerade Verbindung 16"/>
          <p:cNvCxnSpPr/>
          <p:nvPr/>
        </p:nvCxnSpPr>
        <p:spPr bwMode="auto">
          <a:xfrm rot="5400000" flipH="1" flipV="1">
            <a:off x="3148233" y="3072330"/>
            <a:ext cx="3143272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Gerade Verbindung 17"/>
          <p:cNvCxnSpPr/>
          <p:nvPr/>
        </p:nvCxnSpPr>
        <p:spPr bwMode="auto">
          <a:xfrm rot="5400000" flipH="1" flipV="1">
            <a:off x="5296403" y="3072330"/>
            <a:ext cx="3143272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feld 18"/>
          <p:cNvSpPr txBox="1"/>
          <p:nvPr/>
        </p:nvSpPr>
        <p:spPr>
          <a:xfrm>
            <a:off x="1523756" y="1786446"/>
            <a:ext cx="1382110" cy="306559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tx1"/>
                </a:solidFill>
              </a:rPr>
              <a:t>Introduction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582480" y="1786446"/>
            <a:ext cx="914033" cy="306559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Growth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386944" y="1786446"/>
            <a:ext cx="1018227" cy="306559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tx1"/>
                </a:solidFill>
              </a:rPr>
              <a:t>Maturity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442563" y="1786446"/>
            <a:ext cx="891591" cy="306559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tx1"/>
                </a:solidFill>
              </a:rPr>
              <a:t>Decline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 rot="16200000">
            <a:off x="642541" y="3372478"/>
            <a:ext cx="652743" cy="520784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PLC </a:t>
            </a:r>
          </a:p>
          <a:p>
            <a:r>
              <a:rPr lang="de-DE" sz="1600" dirty="0" smtClean="0">
                <a:solidFill>
                  <a:schemeClr val="tx1"/>
                </a:solidFill>
              </a:rPr>
              <a:t>Sales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 rot="10800000" flipH="1" flipV="1">
            <a:off x="9355957" y="4702035"/>
            <a:ext cx="1276361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Time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 rot="16200000">
            <a:off x="296268" y="2239760"/>
            <a:ext cx="1279517" cy="520784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IP Form </a:t>
            </a:r>
          </a:p>
          <a:p>
            <a:r>
              <a:rPr lang="de-DE" sz="1600" dirty="0" err="1" smtClean="0">
                <a:solidFill>
                  <a:schemeClr val="tx1"/>
                </a:solidFill>
              </a:rPr>
              <a:t>Importance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088654" y="4759517"/>
            <a:ext cx="2571601" cy="116346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Product </a:t>
            </a:r>
            <a:r>
              <a:rPr lang="de-DE" sz="1600" dirty="0" err="1" smtClean="0">
                <a:solidFill>
                  <a:schemeClr val="tx1"/>
                </a:solidFill>
              </a:rPr>
              <a:t>life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cycle</a:t>
            </a:r>
            <a:endParaRPr lang="de-DE" sz="1600" dirty="0" smtClean="0">
              <a:solidFill>
                <a:schemeClr val="tx1"/>
              </a:solidFill>
            </a:endParaRPr>
          </a:p>
          <a:p>
            <a:r>
              <a:rPr lang="de-DE" sz="1600" dirty="0" smtClean="0">
                <a:solidFill>
                  <a:schemeClr val="tx1"/>
                </a:solidFill>
              </a:rPr>
              <a:t>Patents</a:t>
            </a:r>
          </a:p>
          <a:p>
            <a:r>
              <a:rPr lang="de-DE" sz="1600" dirty="0" smtClean="0">
                <a:solidFill>
                  <a:schemeClr val="tx1"/>
                </a:solidFill>
              </a:rPr>
              <a:t>Trademarks/Trade </a:t>
            </a:r>
            <a:r>
              <a:rPr lang="de-DE" sz="1600" dirty="0" err="1" smtClean="0">
                <a:solidFill>
                  <a:schemeClr val="tx1"/>
                </a:solidFill>
              </a:rPr>
              <a:t>names</a:t>
            </a:r>
            <a:endParaRPr lang="de-DE" sz="1600" dirty="0" smtClean="0">
              <a:solidFill>
                <a:schemeClr val="tx1"/>
              </a:solidFill>
            </a:endParaRPr>
          </a:p>
          <a:p>
            <a:r>
              <a:rPr lang="de-DE" sz="1600" dirty="0" smtClean="0">
                <a:solidFill>
                  <a:schemeClr val="tx1"/>
                </a:solidFill>
              </a:rPr>
              <a:t>Industrial design</a:t>
            </a:r>
          </a:p>
          <a:p>
            <a:r>
              <a:rPr lang="de-DE" sz="1600" dirty="0" err="1" smtClean="0">
                <a:solidFill>
                  <a:schemeClr val="tx1"/>
                </a:solidFill>
              </a:rPr>
              <a:t>Geographical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indication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Freihandform 29"/>
          <p:cNvSpPr/>
          <p:nvPr/>
        </p:nvSpPr>
        <p:spPr bwMode="auto">
          <a:xfrm>
            <a:off x="1205294" y="2055129"/>
            <a:ext cx="8302752" cy="2176272"/>
          </a:xfrm>
          <a:custGeom>
            <a:avLst/>
            <a:gdLst>
              <a:gd name="connsiteX0" fmla="*/ 0 w 8302752"/>
              <a:gd name="connsiteY0" fmla="*/ 475488 h 2176272"/>
              <a:gd name="connsiteX1" fmla="*/ 2139696 w 8302752"/>
              <a:gd name="connsiteY1" fmla="*/ 274320 h 2176272"/>
              <a:gd name="connsiteX2" fmla="*/ 3511296 w 8302752"/>
              <a:gd name="connsiteY2" fmla="*/ 201168 h 2176272"/>
              <a:gd name="connsiteX3" fmla="*/ 5669280 w 8302752"/>
              <a:gd name="connsiteY3" fmla="*/ 329184 h 2176272"/>
              <a:gd name="connsiteX4" fmla="*/ 8302752 w 8302752"/>
              <a:gd name="connsiteY4" fmla="*/ 2176272 h 2176272"/>
              <a:gd name="connsiteX5" fmla="*/ 8302752 w 8302752"/>
              <a:gd name="connsiteY5" fmla="*/ 2176272 h 2176272"/>
              <a:gd name="connsiteX6" fmla="*/ 8284464 w 8302752"/>
              <a:gd name="connsiteY6" fmla="*/ 2176272 h 217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02752" h="2176272">
                <a:moveTo>
                  <a:pt x="0" y="475488"/>
                </a:moveTo>
                <a:lnTo>
                  <a:pt x="2139696" y="274320"/>
                </a:lnTo>
                <a:cubicBezTo>
                  <a:pt x="2724912" y="228600"/>
                  <a:pt x="2923032" y="192024"/>
                  <a:pt x="3511296" y="201168"/>
                </a:cubicBezTo>
                <a:cubicBezTo>
                  <a:pt x="4099560" y="210312"/>
                  <a:pt x="4870704" y="0"/>
                  <a:pt x="5669280" y="329184"/>
                </a:cubicBezTo>
                <a:cubicBezTo>
                  <a:pt x="6467856" y="658368"/>
                  <a:pt x="8302752" y="2176272"/>
                  <a:pt x="8302752" y="2176272"/>
                </a:cubicBezTo>
                <a:lnTo>
                  <a:pt x="8302752" y="2176272"/>
                </a:lnTo>
                <a:lnTo>
                  <a:pt x="8284464" y="2176272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Frutiger 55 Roman" pitchFamily="32" charset="0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rutiger 55 Roman" pitchFamily="32" charset="0"/>
              <a:cs typeface="Lucida Sans Unicode" charset="0"/>
            </a:endParaRPr>
          </a:p>
        </p:txBody>
      </p:sp>
      <p:cxnSp>
        <p:nvCxnSpPr>
          <p:cNvPr id="32" name="Gerade Verbindung 31"/>
          <p:cNvCxnSpPr/>
          <p:nvPr/>
        </p:nvCxnSpPr>
        <p:spPr bwMode="auto">
          <a:xfrm>
            <a:off x="3588984" y="4938969"/>
            <a:ext cx="642942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Gerade Verbindung 32"/>
          <p:cNvCxnSpPr/>
          <p:nvPr/>
        </p:nvCxnSpPr>
        <p:spPr bwMode="auto">
          <a:xfrm>
            <a:off x="3588984" y="5116707"/>
            <a:ext cx="642942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Gerade Verbindung 33"/>
          <p:cNvCxnSpPr/>
          <p:nvPr/>
        </p:nvCxnSpPr>
        <p:spPr bwMode="auto">
          <a:xfrm>
            <a:off x="3588984" y="5331021"/>
            <a:ext cx="642942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Gerade Verbindung 34"/>
          <p:cNvCxnSpPr/>
          <p:nvPr/>
        </p:nvCxnSpPr>
        <p:spPr bwMode="auto">
          <a:xfrm>
            <a:off x="3588984" y="5545335"/>
            <a:ext cx="642942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Gerade Verbindung 35"/>
          <p:cNvCxnSpPr/>
          <p:nvPr/>
        </p:nvCxnSpPr>
        <p:spPr bwMode="auto">
          <a:xfrm>
            <a:off x="3588984" y="5759649"/>
            <a:ext cx="642942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Freihandform 37"/>
          <p:cNvSpPr/>
          <p:nvPr/>
        </p:nvSpPr>
        <p:spPr bwMode="auto">
          <a:xfrm>
            <a:off x="1205294" y="2411745"/>
            <a:ext cx="8567928" cy="2221992"/>
          </a:xfrm>
          <a:custGeom>
            <a:avLst/>
            <a:gdLst>
              <a:gd name="connsiteX0" fmla="*/ 0 w 8567928"/>
              <a:gd name="connsiteY0" fmla="*/ 2221992 h 2221992"/>
              <a:gd name="connsiteX1" fmla="*/ 1207008 w 8567928"/>
              <a:gd name="connsiteY1" fmla="*/ 1837944 h 2221992"/>
              <a:gd name="connsiteX2" fmla="*/ 2139696 w 8567928"/>
              <a:gd name="connsiteY2" fmla="*/ 905256 h 2221992"/>
              <a:gd name="connsiteX3" fmla="*/ 3529584 w 8567928"/>
              <a:gd name="connsiteY3" fmla="*/ 192024 h 2221992"/>
              <a:gd name="connsiteX4" fmla="*/ 5120640 w 8567928"/>
              <a:gd name="connsiteY4" fmla="*/ 9144 h 2221992"/>
              <a:gd name="connsiteX5" fmla="*/ 7205472 w 8567928"/>
              <a:gd name="connsiteY5" fmla="*/ 246888 h 2221992"/>
              <a:gd name="connsiteX6" fmla="*/ 8357616 w 8567928"/>
              <a:gd name="connsiteY6" fmla="*/ 868680 h 2221992"/>
              <a:gd name="connsiteX7" fmla="*/ 8467344 w 8567928"/>
              <a:gd name="connsiteY7" fmla="*/ 923544 h 222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67928" h="2221992">
                <a:moveTo>
                  <a:pt x="0" y="2221992"/>
                </a:moveTo>
                <a:cubicBezTo>
                  <a:pt x="425196" y="2139696"/>
                  <a:pt x="850392" y="2057400"/>
                  <a:pt x="1207008" y="1837944"/>
                </a:cubicBezTo>
                <a:cubicBezTo>
                  <a:pt x="1563624" y="1618488"/>
                  <a:pt x="1752600" y="1179576"/>
                  <a:pt x="2139696" y="905256"/>
                </a:cubicBezTo>
                <a:cubicBezTo>
                  <a:pt x="2526792" y="630936"/>
                  <a:pt x="3032760" y="341376"/>
                  <a:pt x="3529584" y="192024"/>
                </a:cubicBezTo>
                <a:cubicBezTo>
                  <a:pt x="4026408" y="42672"/>
                  <a:pt x="4507992" y="0"/>
                  <a:pt x="5120640" y="9144"/>
                </a:cubicBezTo>
                <a:cubicBezTo>
                  <a:pt x="5733288" y="18288"/>
                  <a:pt x="6665976" y="103632"/>
                  <a:pt x="7205472" y="246888"/>
                </a:cubicBezTo>
                <a:cubicBezTo>
                  <a:pt x="7744968" y="390144"/>
                  <a:pt x="8147304" y="755904"/>
                  <a:pt x="8357616" y="868680"/>
                </a:cubicBezTo>
                <a:cubicBezTo>
                  <a:pt x="8567928" y="981456"/>
                  <a:pt x="8517636" y="952500"/>
                  <a:pt x="8467344" y="923544"/>
                </a:cubicBezTo>
              </a:path>
            </a:pathLst>
          </a:cu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Frutiger 55 Roman" pitchFamily="32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rutiger 55 Roman" pitchFamily="32" charset="0"/>
              <a:cs typeface="Lucida Sans Unicode" charset="0"/>
            </a:endParaRPr>
          </a:p>
        </p:txBody>
      </p:sp>
      <p:sp>
        <p:nvSpPr>
          <p:cNvPr id="39" name="Freihandform 38"/>
          <p:cNvSpPr/>
          <p:nvPr/>
        </p:nvSpPr>
        <p:spPr bwMode="auto">
          <a:xfrm>
            <a:off x="1205294" y="2247153"/>
            <a:ext cx="8729472" cy="2529840"/>
          </a:xfrm>
          <a:custGeom>
            <a:avLst/>
            <a:gdLst>
              <a:gd name="connsiteX0" fmla="*/ 0 w 8729472"/>
              <a:gd name="connsiteY0" fmla="*/ 2386584 h 2529840"/>
              <a:gd name="connsiteX1" fmla="*/ 1207008 w 8729472"/>
              <a:gd name="connsiteY1" fmla="*/ 2295144 h 2529840"/>
              <a:gd name="connsiteX2" fmla="*/ 2176272 w 8729472"/>
              <a:gd name="connsiteY2" fmla="*/ 1618488 h 2529840"/>
              <a:gd name="connsiteX3" fmla="*/ 2798064 w 8729472"/>
              <a:gd name="connsiteY3" fmla="*/ 795528 h 2529840"/>
              <a:gd name="connsiteX4" fmla="*/ 3529584 w 8729472"/>
              <a:gd name="connsiteY4" fmla="*/ 265176 h 2529840"/>
              <a:gd name="connsiteX5" fmla="*/ 4700016 w 8729472"/>
              <a:gd name="connsiteY5" fmla="*/ 82296 h 2529840"/>
              <a:gd name="connsiteX6" fmla="*/ 5724144 w 8729472"/>
              <a:gd name="connsiteY6" fmla="*/ 356616 h 2529840"/>
              <a:gd name="connsiteX7" fmla="*/ 8302752 w 8729472"/>
              <a:gd name="connsiteY7" fmla="*/ 2221992 h 2529840"/>
              <a:gd name="connsiteX8" fmla="*/ 8284464 w 8729472"/>
              <a:gd name="connsiteY8" fmla="*/ 2203704 h 252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9472" h="2529840">
                <a:moveTo>
                  <a:pt x="0" y="2386584"/>
                </a:moveTo>
                <a:cubicBezTo>
                  <a:pt x="422148" y="2404872"/>
                  <a:pt x="844296" y="2423160"/>
                  <a:pt x="1207008" y="2295144"/>
                </a:cubicBezTo>
                <a:cubicBezTo>
                  <a:pt x="1569720" y="2167128"/>
                  <a:pt x="1911096" y="1868424"/>
                  <a:pt x="2176272" y="1618488"/>
                </a:cubicBezTo>
                <a:cubicBezTo>
                  <a:pt x="2441448" y="1368552"/>
                  <a:pt x="2572512" y="1021080"/>
                  <a:pt x="2798064" y="795528"/>
                </a:cubicBezTo>
                <a:cubicBezTo>
                  <a:pt x="3023616" y="569976"/>
                  <a:pt x="3212592" y="384048"/>
                  <a:pt x="3529584" y="265176"/>
                </a:cubicBezTo>
                <a:cubicBezTo>
                  <a:pt x="3846576" y="146304"/>
                  <a:pt x="4334256" y="67056"/>
                  <a:pt x="4700016" y="82296"/>
                </a:cubicBezTo>
                <a:cubicBezTo>
                  <a:pt x="5065776" y="97536"/>
                  <a:pt x="5123688" y="0"/>
                  <a:pt x="5724144" y="356616"/>
                </a:cubicBezTo>
                <a:cubicBezTo>
                  <a:pt x="6324600" y="713232"/>
                  <a:pt x="7876032" y="1914144"/>
                  <a:pt x="8302752" y="2221992"/>
                </a:cubicBezTo>
                <a:cubicBezTo>
                  <a:pt x="8729472" y="2529840"/>
                  <a:pt x="8506968" y="2366772"/>
                  <a:pt x="8284464" y="2203704"/>
                </a:cubicBezTo>
              </a:path>
            </a:pathLst>
          </a:custGeom>
          <a:noFill/>
          <a:ln w="28575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Frutiger 55 Roman" pitchFamily="32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rutiger 55 Roman" pitchFamily="32" charset="0"/>
              <a:cs typeface="Lucida Sans Unicode" charset="0"/>
            </a:endParaRPr>
          </a:p>
        </p:txBody>
      </p:sp>
      <p:sp>
        <p:nvSpPr>
          <p:cNvPr id="40" name="Freihandform 39"/>
          <p:cNvSpPr/>
          <p:nvPr/>
        </p:nvSpPr>
        <p:spPr bwMode="auto">
          <a:xfrm>
            <a:off x="2851214" y="2494041"/>
            <a:ext cx="6583680" cy="2194560"/>
          </a:xfrm>
          <a:custGeom>
            <a:avLst/>
            <a:gdLst>
              <a:gd name="connsiteX0" fmla="*/ 0 w 6583680"/>
              <a:gd name="connsiteY0" fmla="*/ 2157984 h 2194560"/>
              <a:gd name="connsiteX1" fmla="*/ 237744 w 6583680"/>
              <a:gd name="connsiteY1" fmla="*/ 2157984 h 2194560"/>
              <a:gd name="connsiteX2" fmla="*/ 585216 w 6583680"/>
              <a:gd name="connsiteY2" fmla="*/ 2139696 h 2194560"/>
              <a:gd name="connsiteX3" fmla="*/ 1133856 w 6583680"/>
              <a:gd name="connsiteY3" fmla="*/ 1828800 h 2194560"/>
              <a:gd name="connsiteX4" fmla="*/ 1901952 w 6583680"/>
              <a:gd name="connsiteY4" fmla="*/ 1042416 h 2194560"/>
              <a:gd name="connsiteX5" fmla="*/ 2560320 w 6583680"/>
              <a:gd name="connsiteY5" fmla="*/ 164592 h 2194560"/>
              <a:gd name="connsiteX6" fmla="*/ 3474720 w 6583680"/>
              <a:gd name="connsiteY6" fmla="*/ 54864 h 2194560"/>
              <a:gd name="connsiteX7" fmla="*/ 4206240 w 6583680"/>
              <a:gd name="connsiteY7" fmla="*/ 438912 h 2194560"/>
              <a:gd name="connsiteX8" fmla="*/ 6583680 w 6583680"/>
              <a:gd name="connsiteY8" fmla="*/ 2029968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3680" h="2194560">
                <a:moveTo>
                  <a:pt x="0" y="2157984"/>
                </a:moveTo>
                <a:cubicBezTo>
                  <a:pt x="70104" y="2159508"/>
                  <a:pt x="140208" y="2161032"/>
                  <a:pt x="237744" y="2157984"/>
                </a:cubicBezTo>
                <a:cubicBezTo>
                  <a:pt x="335280" y="2154936"/>
                  <a:pt x="435864" y="2194560"/>
                  <a:pt x="585216" y="2139696"/>
                </a:cubicBezTo>
                <a:cubicBezTo>
                  <a:pt x="734568" y="2084832"/>
                  <a:pt x="914400" y="2011680"/>
                  <a:pt x="1133856" y="1828800"/>
                </a:cubicBezTo>
                <a:cubicBezTo>
                  <a:pt x="1353312" y="1645920"/>
                  <a:pt x="1664208" y="1319784"/>
                  <a:pt x="1901952" y="1042416"/>
                </a:cubicBezTo>
                <a:cubicBezTo>
                  <a:pt x="2139696" y="765048"/>
                  <a:pt x="2298192" y="329184"/>
                  <a:pt x="2560320" y="164592"/>
                </a:cubicBezTo>
                <a:cubicBezTo>
                  <a:pt x="2822448" y="0"/>
                  <a:pt x="3200400" y="9144"/>
                  <a:pt x="3474720" y="54864"/>
                </a:cubicBezTo>
                <a:cubicBezTo>
                  <a:pt x="3749040" y="100584"/>
                  <a:pt x="3688080" y="109728"/>
                  <a:pt x="4206240" y="438912"/>
                </a:cubicBezTo>
                <a:cubicBezTo>
                  <a:pt x="4724400" y="768096"/>
                  <a:pt x="5654040" y="1399032"/>
                  <a:pt x="6583680" y="2029968"/>
                </a:cubicBezTo>
              </a:path>
            </a:pathLst>
          </a:cu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Frutiger 55 Roman" pitchFamily="32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rutiger 55 Roman" pitchFamily="32" charset="0"/>
              <a:cs typeface="Lucida Sans Unicode" charset="0"/>
            </a:endParaRPr>
          </a:p>
        </p:txBody>
      </p:sp>
      <p:sp>
        <p:nvSpPr>
          <p:cNvPr id="41" name="Rechteck 40"/>
          <p:cNvSpPr/>
          <p:nvPr/>
        </p:nvSpPr>
        <p:spPr bwMode="auto">
          <a:xfrm>
            <a:off x="9203558" y="2000760"/>
            <a:ext cx="785818" cy="257176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Frutiger 55 Roman" pitchFamily="32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rutiger 55 Roman" pitchFamily="32" charset="0"/>
              <a:cs typeface="Lucida Sans Unicode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4589116" y="4708531"/>
            <a:ext cx="4929555" cy="1297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Patents </a:t>
            </a:r>
            <a:r>
              <a:rPr lang="de-DE" dirty="0" err="1" smtClean="0">
                <a:solidFill>
                  <a:schemeClr val="tx1"/>
                </a:solidFill>
              </a:rPr>
              <a:t>are</a:t>
            </a:r>
            <a:r>
              <a:rPr lang="de-DE" dirty="0" smtClean="0">
                <a:solidFill>
                  <a:schemeClr val="tx1"/>
                </a:solidFill>
              </a:rPr>
              <a:t> of </a:t>
            </a:r>
            <a:r>
              <a:rPr lang="de-DE" dirty="0" err="1" smtClean="0">
                <a:solidFill>
                  <a:schemeClr val="tx1"/>
                </a:solidFill>
              </a:rPr>
              <a:t>great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importance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from</a:t>
            </a:r>
            <a:r>
              <a:rPr lang="de-DE" dirty="0" smtClean="0">
                <a:solidFill>
                  <a:schemeClr val="tx1"/>
                </a:solidFill>
              </a:rPr>
              <a:t> the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  </a:t>
            </a:r>
            <a:r>
              <a:rPr lang="de-DE" dirty="0" err="1" smtClean="0">
                <a:solidFill>
                  <a:schemeClr val="tx1"/>
                </a:solidFill>
              </a:rPr>
              <a:t>beginning</a:t>
            </a:r>
            <a:endParaRPr lang="de-DE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The </a:t>
            </a:r>
            <a:r>
              <a:rPr lang="de-DE" dirty="0" err="1" smtClean="0">
                <a:solidFill>
                  <a:schemeClr val="tx1"/>
                </a:solidFill>
              </a:rPr>
              <a:t>importance</a:t>
            </a:r>
            <a:r>
              <a:rPr lang="de-DE" dirty="0" smtClean="0">
                <a:solidFill>
                  <a:schemeClr val="tx1"/>
                </a:solidFill>
              </a:rPr>
              <a:t> of </a:t>
            </a:r>
            <a:r>
              <a:rPr lang="de-DE" dirty="0" err="1" smtClean="0">
                <a:solidFill>
                  <a:schemeClr val="tx1"/>
                </a:solidFill>
              </a:rPr>
              <a:t>trademarks</a:t>
            </a:r>
            <a:r>
              <a:rPr lang="de-DE" dirty="0" smtClean="0">
                <a:solidFill>
                  <a:schemeClr val="tx1"/>
                </a:solidFill>
              </a:rPr>
              <a:t> and 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  </a:t>
            </a:r>
            <a:r>
              <a:rPr lang="de-DE" dirty="0" err="1" smtClean="0">
                <a:solidFill>
                  <a:schemeClr val="tx1"/>
                </a:solidFill>
              </a:rPr>
              <a:t>geographical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indication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increases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with</a:t>
            </a:r>
            <a:r>
              <a:rPr lang="de-DE" dirty="0" smtClean="0">
                <a:solidFill>
                  <a:schemeClr val="tx1"/>
                </a:solidFill>
              </a:rPr>
              <a:t> a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  </a:t>
            </a:r>
            <a:r>
              <a:rPr lang="de-DE" dirty="0" err="1" smtClean="0">
                <a:solidFill>
                  <a:schemeClr val="tx1"/>
                </a:solidFill>
              </a:rPr>
              <a:t>companies</a:t>
            </a:r>
            <a:r>
              <a:rPr lang="de-DE" dirty="0" smtClean="0">
                <a:solidFill>
                  <a:schemeClr val="tx1"/>
                </a:solidFill>
              </a:rPr>
              <a:t>´ </a:t>
            </a:r>
            <a:r>
              <a:rPr lang="de-DE" dirty="0" err="1" smtClean="0">
                <a:solidFill>
                  <a:schemeClr val="tx1"/>
                </a:solidFill>
              </a:rPr>
              <a:t>internationalization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773874" y="1065193"/>
            <a:ext cx="9072626" cy="333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The </a:t>
            </a:r>
            <a:r>
              <a:rPr lang="de-DE" dirty="0" err="1" smtClean="0">
                <a:solidFill>
                  <a:schemeClr val="tx1"/>
                </a:solidFill>
              </a:rPr>
              <a:t>establishment</a:t>
            </a:r>
            <a:r>
              <a:rPr lang="de-DE" dirty="0" smtClean="0">
                <a:solidFill>
                  <a:schemeClr val="tx1"/>
                </a:solidFill>
              </a:rPr>
              <a:t> of </a:t>
            </a:r>
            <a:r>
              <a:rPr lang="de-DE" dirty="0" err="1" smtClean="0">
                <a:solidFill>
                  <a:schemeClr val="tx1"/>
                </a:solidFill>
              </a:rPr>
              <a:t>marketing-related</a:t>
            </a:r>
            <a:r>
              <a:rPr lang="de-DE" dirty="0" smtClean="0">
                <a:solidFill>
                  <a:schemeClr val="tx1"/>
                </a:solidFill>
              </a:rPr>
              <a:t> IP-</a:t>
            </a:r>
            <a:r>
              <a:rPr lang="de-DE" dirty="0" err="1" smtClean="0">
                <a:solidFill>
                  <a:schemeClr val="tx1"/>
                </a:solidFill>
              </a:rPr>
              <a:t>forms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can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lead</a:t>
            </a:r>
            <a:r>
              <a:rPr lang="de-DE" dirty="0" smtClean="0">
                <a:solidFill>
                  <a:schemeClr val="tx1"/>
                </a:solidFill>
              </a:rPr>
              <a:t> the PLC</a:t>
            </a:r>
          </a:p>
        </p:txBody>
      </p:sp>
      <p:sp>
        <p:nvSpPr>
          <p:cNvPr id="37" name="Rechteck 36"/>
          <p:cNvSpPr/>
          <p:nvPr/>
        </p:nvSpPr>
        <p:spPr>
          <a:xfrm>
            <a:off x="1202502" y="6375499"/>
            <a:ext cx="9072626" cy="333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IP-</a:t>
            </a:r>
            <a:r>
              <a:rPr lang="de-DE" b="1" dirty="0" err="1" smtClean="0">
                <a:solidFill>
                  <a:schemeClr val="tx1"/>
                </a:solidFill>
              </a:rPr>
              <a:t>forms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are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playing</a:t>
            </a:r>
            <a:r>
              <a:rPr lang="de-DE" b="1" dirty="0" smtClean="0">
                <a:solidFill>
                  <a:schemeClr val="tx1"/>
                </a:solidFill>
              </a:rPr>
              <a:t> a </a:t>
            </a:r>
            <a:r>
              <a:rPr lang="de-DE" b="1" dirty="0" err="1" smtClean="0">
                <a:solidFill>
                  <a:schemeClr val="tx1"/>
                </a:solidFill>
              </a:rPr>
              <a:t>crucial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role</a:t>
            </a:r>
            <a:r>
              <a:rPr lang="de-DE" b="1" dirty="0" smtClean="0">
                <a:solidFill>
                  <a:schemeClr val="tx1"/>
                </a:solidFill>
              </a:rPr>
              <a:t> in the development of a dominant design</a:t>
            </a:r>
          </a:p>
        </p:txBody>
      </p:sp>
      <p:sp>
        <p:nvSpPr>
          <p:cNvPr id="43" name="Pfeil nach unten 42"/>
          <p:cNvSpPr/>
          <p:nvPr/>
        </p:nvSpPr>
        <p:spPr bwMode="auto">
          <a:xfrm>
            <a:off x="4988716" y="5994415"/>
            <a:ext cx="642942" cy="357190"/>
          </a:xfrm>
          <a:prstGeom prst="downArrow">
            <a:avLst/>
          </a:prstGeom>
          <a:solidFill>
            <a:srgbClr val="009999"/>
          </a:solidFill>
          <a:ln w="9525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Frutiger 55 Roman" pitchFamily="32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rutiger 55 Roman" pitchFamily="32" charset="0"/>
              <a:cs typeface="Lucida Sans Unicode" charset="0"/>
            </a:endParaRPr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V="1">
            <a:off x="1199325" y="4637093"/>
            <a:ext cx="8575737" cy="528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73874" y="508678"/>
            <a:ext cx="9215502" cy="425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buClr>
                <a:srgbClr val="00CC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</a:rPr>
              <a:t>IPs` Role related to Company Functions</a:t>
            </a: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274996" y="6923109"/>
            <a:ext cx="500066" cy="3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10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31" name="Tabelle 30"/>
          <p:cNvGraphicFramePr>
            <a:graphicFrameLocks noGrp="1"/>
          </p:cNvGraphicFramePr>
          <p:nvPr/>
        </p:nvGraphicFramePr>
        <p:xfrm>
          <a:off x="845312" y="1493821"/>
          <a:ext cx="8929750" cy="4081957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164701"/>
                <a:gridCol w="1820913"/>
                <a:gridCol w="1397955"/>
                <a:gridCol w="1712475"/>
                <a:gridCol w="1833706"/>
              </a:tblGrid>
              <a:tr h="499876"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Strategies</a:t>
                      </a:r>
                    </a:p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PLC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Financing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R&amp;D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Production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Marketing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1153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Patents</a:t>
                      </a:r>
                    </a:p>
                    <a:p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Ris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k-Assurance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potential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investors</a:t>
                      </a:r>
                      <a:endParaRPr lang="de-DE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DE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/ express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prop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rights</a:t>
                      </a:r>
                      <a:endParaRPr lang="de-DE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27529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Trademarks</a:t>
                      </a:r>
                    </a:p>
                    <a:p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Ris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k-Assurance</a:t>
                      </a:r>
                    </a:p>
                    <a:p>
                      <a:endParaRPr lang="de-DE" sz="1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Output/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express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prop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rights</a:t>
                      </a:r>
                      <a:endParaRPr lang="de-DE" sz="1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Differentiation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Risk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reduction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Customer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loyality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5707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Industrial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Design</a:t>
                      </a:r>
                    </a:p>
                    <a:p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de-DE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Production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 /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machinery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design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Differentiation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Risk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reduction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Customer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loyality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55877"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Geographical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Identification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Differentiation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Risk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reduction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Customer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loyality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773874" y="1065193"/>
            <a:ext cx="6105197" cy="333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Effects of IP </a:t>
            </a:r>
            <a:r>
              <a:rPr lang="de-DE" dirty="0" err="1" smtClean="0">
                <a:solidFill>
                  <a:schemeClr val="tx1"/>
                </a:solidFill>
              </a:rPr>
              <a:t>from</a:t>
            </a:r>
            <a:r>
              <a:rPr lang="de-DE" dirty="0" smtClean="0">
                <a:solidFill>
                  <a:schemeClr val="tx1"/>
                </a:solidFill>
              </a:rPr>
              <a:t> a </a:t>
            </a:r>
            <a:r>
              <a:rPr lang="de-DE" dirty="0" err="1" smtClean="0">
                <a:solidFill>
                  <a:schemeClr val="tx1"/>
                </a:solidFill>
              </a:rPr>
              <a:t>functional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organisation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perspective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773874" y="5768835"/>
            <a:ext cx="6195927" cy="1297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IP </a:t>
            </a:r>
            <a:r>
              <a:rPr lang="de-DE" dirty="0" err="1" smtClean="0">
                <a:solidFill>
                  <a:schemeClr val="tx1"/>
                </a:solidFill>
              </a:rPr>
              <a:t>forms</a:t>
            </a:r>
            <a:r>
              <a:rPr lang="de-DE" dirty="0" smtClean="0">
                <a:solidFill>
                  <a:schemeClr val="tx1"/>
                </a:solidFill>
              </a:rPr>
              <a:t>:</a:t>
            </a:r>
            <a:endParaRPr lang="en-US" dirty="0" smtClean="0"/>
          </a:p>
          <a:p>
            <a:pPr>
              <a:buFont typeface="Symbol"/>
              <a:buChar char="Þ"/>
            </a:pP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are</a:t>
            </a:r>
            <a:r>
              <a:rPr lang="de-DE" dirty="0" smtClean="0">
                <a:solidFill>
                  <a:schemeClr val="tx1"/>
                </a:solidFill>
              </a:rPr>
              <a:t> of </a:t>
            </a:r>
            <a:r>
              <a:rPr lang="de-DE" dirty="0" err="1" smtClean="0">
                <a:solidFill>
                  <a:schemeClr val="tx1"/>
                </a:solidFill>
              </a:rPr>
              <a:t>relevance</a:t>
            </a:r>
            <a:r>
              <a:rPr lang="de-DE" dirty="0" smtClean="0">
                <a:solidFill>
                  <a:schemeClr val="tx1"/>
                </a:solidFill>
              </a:rPr>
              <a:t> in different </a:t>
            </a:r>
            <a:r>
              <a:rPr lang="de-DE" dirty="0" err="1" smtClean="0">
                <a:solidFill>
                  <a:schemeClr val="tx1"/>
                </a:solidFill>
              </a:rPr>
              <a:t>parts</a:t>
            </a:r>
            <a:r>
              <a:rPr lang="de-DE" dirty="0" smtClean="0">
                <a:solidFill>
                  <a:schemeClr val="tx1"/>
                </a:solidFill>
              </a:rPr>
              <a:t> of an </a:t>
            </a:r>
            <a:r>
              <a:rPr lang="de-DE" dirty="0" err="1" smtClean="0">
                <a:solidFill>
                  <a:schemeClr val="tx1"/>
                </a:solidFill>
              </a:rPr>
              <a:t>organisation</a:t>
            </a:r>
            <a:endParaRPr lang="de-DE" dirty="0" smtClean="0">
              <a:solidFill>
                <a:schemeClr val="tx1"/>
              </a:solidFill>
            </a:endParaRPr>
          </a:p>
          <a:p>
            <a:pPr>
              <a:buFont typeface="Symbol"/>
              <a:buChar char="Þ"/>
            </a:pP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have</a:t>
            </a:r>
            <a:r>
              <a:rPr lang="de-DE" dirty="0" smtClean="0">
                <a:solidFill>
                  <a:schemeClr val="tx1"/>
                </a:solidFill>
              </a:rPr>
              <a:t> a strong </a:t>
            </a:r>
            <a:r>
              <a:rPr lang="de-DE" dirty="0" err="1" smtClean="0">
                <a:solidFill>
                  <a:schemeClr val="tx1"/>
                </a:solidFill>
              </a:rPr>
              <a:t>influence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from</a:t>
            </a:r>
            <a:r>
              <a:rPr lang="de-DE" dirty="0" smtClean="0">
                <a:solidFill>
                  <a:schemeClr val="tx1"/>
                </a:solidFill>
              </a:rPr>
              <a:t> an </a:t>
            </a:r>
            <a:r>
              <a:rPr lang="de-DE" dirty="0" err="1" smtClean="0">
                <a:solidFill>
                  <a:schemeClr val="tx1"/>
                </a:solidFill>
              </a:rPr>
              <a:t>outward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perspective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792162" y="3922713"/>
            <a:ext cx="9001188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Frutiger 55 Roman" pitchFamily="32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rutiger 55 Roman" pitchFamily="32" charset="0"/>
              <a:cs typeface="Lucida Sans Unicode" charset="0"/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796925" y="1857387"/>
            <a:ext cx="9032875" cy="370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2425" lvl="1" indent="-352425">
              <a:spcBef>
                <a:spcPts val="600"/>
              </a:spcBef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50900" y="1565259"/>
            <a:ext cx="8852724" cy="386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indent="-457200">
              <a:buClr>
                <a:srgbClr val="00CC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b="1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CONTENTS</a:t>
            </a:r>
          </a:p>
          <a:p>
            <a:pPr indent="-457200">
              <a:buClr>
                <a:srgbClr val="00CC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b="1" dirty="0" smtClean="0">
              <a:solidFill>
                <a:schemeClr val="tx1"/>
              </a:solidFill>
            </a:endParaRPr>
          </a:p>
          <a:p>
            <a:pPr indent="-457200">
              <a:buClr>
                <a:srgbClr val="00CC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b="1" dirty="0" smtClean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dirty="0" smtClean="0">
              <a:solidFill>
                <a:schemeClr val="tx1"/>
              </a:solidFill>
            </a:endParaRPr>
          </a:p>
          <a:p>
            <a:pPr indent="-457200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IP in Small and Medium Companies – A Managerial Perspective</a:t>
            </a:r>
            <a:endParaRPr lang="en-GB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dirty="0">
              <a:solidFill>
                <a:schemeClr val="accent1">
                  <a:lumMod val="75000"/>
                </a:schemeClr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dirty="0" smtClean="0">
                <a:solidFill>
                  <a:srgbClr val="000000"/>
                </a:solidFill>
              </a:rPr>
              <a:t>Relevance of IP for the Branding Strategy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dirty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dirty="0" smtClean="0">
                <a:solidFill>
                  <a:srgbClr val="000000"/>
                </a:solidFill>
              </a:rPr>
              <a:t>Role of IP in Companies` Functional Organization and Product Life Cycle</a:t>
            </a:r>
            <a:endParaRPr lang="en-GB" dirty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dirty="0" smtClean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dirty="0" smtClean="0">
                <a:solidFill>
                  <a:srgbClr val="000000"/>
                </a:solidFill>
              </a:rPr>
              <a:t>Importance in International Markets</a:t>
            </a:r>
            <a:endParaRPr lang="en-GB" dirty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  <a:p>
            <a:pPr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dirty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dirty="0" smtClean="0">
                <a:solidFill>
                  <a:srgbClr val="000000"/>
                </a:solidFill>
                <a:latin typeface="Frutiger 55 Roman" pitchFamily="32" charset="0"/>
                <a:cs typeface="Lucida Sans Unicode" charset="0"/>
              </a:rPr>
              <a:t>Empirical Evidence  </a:t>
            </a:r>
            <a:endParaRPr lang="en-GB" dirty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  <a:p>
            <a:pPr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sz="2400" i="1" dirty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  <a:p>
            <a:pPr lvl="1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sz="2400" i="1" dirty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274996" y="6923109"/>
            <a:ext cx="500066" cy="3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11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73874" y="493689"/>
            <a:ext cx="9215502" cy="413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chemeClr val="tx1"/>
                </a:solidFill>
              </a:rPr>
              <a:t>The Strategic </a:t>
            </a:r>
            <a:r>
              <a:rPr lang="de-DE" sz="2400" b="1" dirty="0" err="1" smtClean="0">
                <a:solidFill>
                  <a:schemeClr val="tx1"/>
                </a:solidFill>
              </a:rPr>
              <a:t>Role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for</a:t>
            </a:r>
            <a:r>
              <a:rPr lang="de-DE" sz="2400" b="1" dirty="0" smtClean="0">
                <a:solidFill>
                  <a:schemeClr val="tx1"/>
                </a:solidFill>
              </a:rPr>
              <a:t> B2B – Companies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73874" y="422251"/>
            <a:ext cx="9017000" cy="517525"/>
          </a:xfrm>
        </p:spPr>
        <p:txBody>
          <a:bodyPr/>
          <a:lstStyle/>
          <a:p>
            <a:r>
              <a:rPr lang="en-US" sz="2400" dirty="0" smtClean="0">
                <a:latin typeface="Frutiger LT Com 45 Light" pitchFamily="34" charset="0"/>
              </a:rPr>
              <a:t>The Structure of the </a:t>
            </a:r>
            <a:r>
              <a:rPr lang="en-US" sz="2400" dirty="0" err="1" smtClean="0">
                <a:latin typeface="Frutiger LT Com 45 Light" pitchFamily="34" charset="0"/>
              </a:rPr>
              <a:t>Fraunhofer</a:t>
            </a:r>
            <a:r>
              <a:rPr lang="en-US" sz="2400" dirty="0" smtClean="0">
                <a:latin typeface="Frutiger LT Com 45 Light" pitchFamily="34" charset="0"/>
              </a:rPr>
              <a:t> MOEZ</a:t>
            </a:r>
          </a:p>
        </p:txBody>
      </p:sp>
      <p:sp>
        <p:nvSpPr>
          <p:cNvPr id="7" name="Raute 6"/>
          <p:cNvSpPr/>
          <p:nvPr/>
        </p:nvSpPr>
        <p:spPr>
          <a:xfrm>
            <a:off x="1416050" y="1600200"/>
            <a:ext cx="7788275" cy="3751263"/>
          </a:xfrm>
          <a:prstGeom prst="diamond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Gruppieren 9"/>
          <p:cNvGrpSpPr>
            <a:grpSpLocks/>
          </p:cNvGrpSpPr>
          <p:nvPr/>
        </p:nvGrpSpPr>
        <p:grpSpPr bwMode="auto">
          <a:xfrm>
            <a:off x="6061075" y="1422400"/>
            <a:ext cx="3035300" cy="1539875"/>
            <a:chOff x="3635216" y="451432"/>
            <a:chExt cx="1853247" cy="1853247"/>
          </a:xfrm>
        </p:grpSpPr>
        <p:sp>
          <p:nvSpPr>
            <p:cNvPr id="15" name="Abgerundetes Rechteck 14"/>
            <p:cNvSpPr/>
            <p:nvPr/>
          </p:nvSpPr>
          <p:spPr>
            <a:xfrm>
              <a:off x="3635216" y="451432"/>
              <a:ext cx="1853247" cy="185324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Abgerundetes Rechteck 7"/>
            <p:cNvSpPr/>
            <p:nvPr/>
          </p:nvSpPr>
          <p:spPr>
            <a:xfrm>
              <a:off x="3725359" y="541229"/>
              <a:ext cx="1672963" cy="1673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1900">
                  <a:solidFill>
                    <a:srgbClr val="FFFFFF"/>
                  </a:solidFill>
                  <a:ea typeface="Lucida Sans Unicode" pitchFamily="34" charset="0"/>
                </a:rPr>
                <a:t>BF 2</a:t>
              </a:r>
            </a:p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1900">
                  <a:solidFill>
                    <a:srgbClr val="FFFFFF"/>
                  </a:solidFill>
                  <a:ea typeface="Lucida Sans Unicode" pitchFamily="34" charset="0"/>
                </a:rPr>
                <a:t>Trans-European R&amp;D Cooperations</a:t>
              </a: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endParaRPr lang="de-DE" sz="1500">
                <a:solidFill>
                  <a:srgbClr val="FFFFFF"/>
                </a:solidFill>
                <a:ea typeface="Lucida Sans Unicode" pitchFamily="34" charset="0"/>
              </a:endParaRP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endParaRPr lang="de-DE" sz="1500">
                <a:solidFill>
                  <a:srgbClr val="FFFFFF"/>
                </a:solidFill>
                <a:ea typeface="Lucida Sans Unicode" pitchFamily="34" charset="0"/>
              </a:endParaRPr>
            </a:p>
          </p:txBody>
        </p:sp>
      </p:grpSp>
      <p:grpSp>
        <p:nvGrpSpPr>
          <p:cNvPr id="3" name="Gruppieren 10"/>
          <p:cNvGrpSpPr>
            <a:grpSpLocks/>
          </p:cNvGrpSpPr>
          <p:nvPr/>
        </p:nvGrpSpPr>
        <p:grpSpPr bwMode="auto">
          <a:xfrm>
            <a:off x="1558925" y="3779838"/>
            <a:ext cx="3036888" cy="1571625"/>
            <a:chOff x="1639411" y="2447237"/>
            <a:chExt cx="1853247" cy="1853247"/>
          </a:xfrm>
        </p:grpSpPr>
        <p:sp>
          <p:nvSpPr>
            <p:cNvPr id="13" name="Abgerundetes Rechteck 12"/>
            <p:cNvSpPr/>
            <p:nvPr/>
          </p:nvSpPr>
          <p:spPr>
            <a:xfrm>
              <a:off x="1639411" y="2447237"/>
              <a:ext cx="1853247" cy="185324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Abgerundetes Rechteck 9"/>
            <p:cNvSpPr/>
            <p:nvPr/>
          </p:nvSpPr>
          <p:spPr>
            <a:xfrm>
              <a:off x="1729506" y="2537091"/>
              <a:ext cx="1673056" cy="1673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1900">
                  <a:solidFill>
                    <a:srgbClr val="FFFFFF"/>
                  </a:solidFill>
                  <a:ea typeface="Lucida Sans Unicode" pitchFamily="34" charset="0"/>
                </a:rPr>
                <a:t>BF 3</a:t>
              </a:r>
            </a:p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1900">
                  <a:solidFill>
                    <a:srgbClr val="FFFFFF"/>
                  </a:solidFill>
                  <a:ea typeface="Lucida Sans Unicode" pitchFamily="34" charset="0"/>
                </a:rPr>
                <a:t>SMEs and International Markets</a:t>
              </a: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endParaRPr lang="de-DE" sz="1500">
                <a:solidFill>
                  <a:srgbClr val="FFFFFF"/>
                </a:solidFill>
                <a:ea typeface="Lucida Sans Unicode" pitchFamily="34" charset="0"/>
              </a:endParaRP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Char char="•"/>
                <a:defRPr/>
              </a:pPr>
              <a:endParaRPr lang="de-DE" sz="1500">
                <a:solidFill>
                  <a:srgbClr val="FFFFFF"/>
                </a:solidFill>
                <a:ea typeface="Lucida Sans Unicode" pitchFamily="34" charset="0"/>
              </a:endParaRPr>
            </a:p>
          </p:txBody>
        </p:sp>
      </p:grp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79775"/>
            <a:ext cx="10691813" cy="571500"/>
          </a:xfrm>
        </p:spPr>
        <p:txBody>
          <a:bodyPr/>
          <a:lstStyle/>
          <a:p>
            <a:pPr algn="ctr"/>
            <a:r>
              <a:rPr lang="de-DE" sz="2400" smtClean="0"/>
              <a:t>Business Fields</a:t>
            </a:r>
          </a:p>
        </p:txBody>
      </p:sp>
      <p:grpSp>
        <p:nvGrpSpPr>
          <p:cNvPr id="4" name="Gruppieren 18"/>
          <p:cNvGrpSpPr>
            <a:grpSpLocks/>
          </p:cNvGrpSpPr>
          <p:nvPr/>
        </p:nvGrpSpPr>
        <p:grpSpPr bwMode="auto">
          <a:xfrm>
            <a:off x="6061075" y="3779838"/>
            <a:ext cx="3035300" cy="1571625"/>
            <a:chOff x="1639411" y="2444452"/>
            <a:chExt cx="1853247" cy="1853247"/>
          </a:xfrm>
        </p:grpSpPr>
        <p:sp>
          <p:nvSpPr>
            <p:cNvPr id="20" name="Abgerundetes Rechteck 19"/>
            <p:cNvSpPr/>
            <p:nvPr/>
          </p:nvSpPr>
          <p:spPr>
            <a:xfrm>
              <a:off x="1639411" y="2444452"/>
              <a:ext cx="1853247" cy="185324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Abgerundetes Rechteck 9"/>
            <p:cNvSpPr/>
            <p:nvPr/>
          </p:nvSpPr>
          <p:spPr>
            <a:xfrm>
              <a:off x="1729554" y="2538050"/>
              <a:ext cx="1672963" cy="16716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1900" dirty="0">
                  <a:solidFill>
                    <a:srgbClr val="FFFFFF"/>
                  </a:solidFill>
                  <a:ea typeface="Lucida Sans Unicode" pitchFamily="34" charset="0"/>
                </a:rPr>
                <a:t>BF 4</a:t>
              </a:r>
            </a:p>
            <a:p>
              <a:pPr algn="ctr" defTabSz="844550">
                <a:lnSpc>
                  <a:spcPct val="90000"/>
                </a:lnSpc>
                <a:spcAft>
                  <a:spcPts val="38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1900" dirty="0">
                  <a:solidFill>
                    <a:srgbClr val="FFFFFF"/>
                  </a:solidFill>
                  <a:ea typeface="Lucida Sans Unicode" pitchFamily="34" charset="0"/>
                </a:rPr>
                <a:t>International </a:t>
              </a:r>
              <a:r>
                <a:rPr lang="de-DE" sz="1900" dirty="0" smtClean="0">
                  <a:solidFill>
                    <a:srgbClr val="FFFFFF"/>
                  </a:solidFill>
                  <a:ea typeface="Lucida Sans Unicode" pitchFamily="34" charset="0"/>
                </a:rPr>
                <a:t>Research and Innovation-Analysis</a:t>
              </a:r>
              <a:endParaRPr lang="de-DE" sz="1900" dirty="0">
                <a:solidFill>
                  <a:srgbClr val="FFFFFF"/>
                </a:solidFill>
                <a:ea typeface="Lucida Sans Unicode" pitchFamily="34" charset="0"/>
              </a:endParaRP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Char char="•"/>
                <a:defRPr/>
              </a:pPr>
              <a:endParaRPr lang="de-DE" sz="1500" dirty="0">
                <a:solidFill>
                  <a:srgbClr val="FFFFFF"/>
                </a:solidFill>
                <a:ea typeface="Lucida Sans Unicode" pitchFamily="34" charset="0"/>
              </a:endParaRP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Char char="•"/>
                <a:defRPr/>
              </a:pPr>
              <a:endParaRPr lang="de-DE" sz="1500" dirty="0">
                <a:solidFill>
                  <a:srgbClr val="FFFFFF"/>
                </a:solidFill>
                <a:ea typeface="Lucida Sans Unicode" pitchFamily="34" charset="0"/>
              </a:endParaRPr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9274996" y="6923109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8</a:t>
            </a:r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5" name="Gruppieren 7"/>
          <p:cNvGrpSpPr>
            <a:grpSpLocks/>
          </p:cNvGrpSpPr>
          <p:nvPr/>
        </p:nvGrpSpPr>
        <p:grpSpPr bwMode="auto">
          <a:xfrm>
            <a:off x="1558925" y="1422400"/>
            <a:ext cx="5858683" cy="3071817"/>
            <a:chOff x="1639411" y="451432"/>
            <a:chExt cx="1853247" cy="1853247"/>
          </a:xfrm>
        </p:grpSpPr>
        <p:sp>
          <p:nvSpPr>
            <p:cNvPr id="17" name="Abgerundetes Rechteck 16"/>
            <p:cNvSpPr/>
            <p:nvPr/>
          </p:nvSpPr>
          <p:spPr>
            <a:xfrm>
              <a:off x="1639411" y="451432"/>
              <a:ext cx="1853247" cy="185324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Abgerundetes Rechteck 5"/>
            <p:cNvSpPr/>
            <p:nvPr/>
          </p:nvSpPr>
          <p:spPr>
            <a:xfrm>
              <a:off x="1729506" y="541229"/>
              <a:ext cx="1673056" cy="1673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endParaRPr lang="de-DE" sz="2400" dirty="0" smtClean="0">
                <a:solidFill>
                  <a:srgbClr val="FFFFFF"/>
                </a:solidFill>
                <a:ea typeface="Lucida Sans Unicode" pitchFamily="34" charset="0"/>
              </a:endParaRPr>
            </a:p>
            <a:p>
              <a:pPr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endParaRPr lang="de-DE" sz="2400" dirty="0" smtClean="0">
                <a:solidFill>
                  <a:srgbClr val="FFFFFF"/>
                </a:solidFill>
                <a:ea typeface="Lucida Sans Unicode" pitchFamily="34" charset="0"/>
              </a:endParaRPr>
            </a:p>
            <a:p>
              <a:pPr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2400" dirty="0" smtClean="0">
                  <a:solidFill>
                    <a:srgbClr val="FFFFFF"/>
                  </a:solidFill>
                  <a:ea typeface="Lucida Sans Unicode" pitchFamily="34" charset="0"/>
                </a:rPr>
                <a:t>BF </a:t>
              </a:r>
              <a:r>
                <a:rPr lang="de-DE" sz="2400" dirty="0">
                  <a:solidFill>
                    <a:srgbClr val="FFFFFF"/>
                  </a:solidFill>
                  <a:ea typeface="Lucida Sans Unicode" pitchFamily="34" charset="0"/>
                </a:rPr>
                <a:t>1</a:t>
              </a:r>
            </a:p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2400" dirty="0">
                  <a:solidFill>
                    <a:srgbClr val="FFFFFF"/>
                  </a:solidFill>
                  <a:ea typeface="Lucida Sans Unicode" pitchFamily="34" charset="0"/>
                </a:rPr>
                <a:t>Innovative Transfer Systems </a:t>
              </a: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Char char="•"/>
                <a:defRPr/>
              </a:pPr>
              <a:endParaRPr lang="de-DE" sz="2400" dirty="0">
                <a:solidFill>
                  <a:srgbClr val="FFFFFF"/>
                </a:solidFill>
                <a:ea typeface="Lucida Sans Unicode" pitchFamily="34" charset="0"/>
              </a:endParaRP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Char char="•"/>
                <a:defRPr/>
              </a:pPr>
              <a:endParaRPr lang="de-DE" sz="1500" dirty="0">
                <a:solidFill>
                  <a:srgbClr val="FFFFFF"/>
                </a:solidFill>
                <a:ea typeface="Lucida Sans Unicode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796925" y="1841500"/>
            <a:ext cx="9032875" cy="370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2425" lvl="1" indent="-352425">
              <a:spcBef>
                <a:spcPts val="600"/>
              </a:spcBef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73874" y="422251"/>
            <a:ext cx="9215502" cy="413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buClr>
                <a:srgbClr val="00CC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</a:rPr>
              <a:t>Importance of IP in International Markets</a:t>
            </a: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274996" y="6923109"/>
            <a:ext cx="500066" cy="3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12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845309" y="1422383"/>
          <a:ext cx="9001190" cy="42976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785953"/>
                <a:gridCol w="1928826"/>
                <a:gridCol w="1685935"/>
                <a:gridCol w="1800238"/>
                <a:gridCol w="180023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Marketing-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instruments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IP-Forms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Communication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Distribution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Product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Price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3710"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Patents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Support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recognition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as „innovative“ and „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high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quality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“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Strengthenin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of the 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bargaining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position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against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large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companies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Can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support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high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price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high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quality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strategy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Trademarks /</a:t>
                      </a:r>
                      <a:r>
                        <a:rPr lang="de-DE" sz="1400" b="1" baseline="0" dirty="0" smtClean="0">
                          <a:solidFill>
                            <a:schemeClr val="tx1"/>
                          </a:solidFill>
                        </a:rPr>
                        <a:t> Trade </a:t>
                      </a:r>
                      <a:r>
                        <a:rPr lang="de-DE" sz="1400" b="1" baseline="0" dirty="0" err="1" smtClean="0">
                          <a:solidFill>
                            <a:schemeClr val="tx1"/>
                          </a:solidFill>
                        </a:rPr>
                        <a:t>Names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Signaling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factor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differentiation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Strengthenin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of the 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bargaining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position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against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large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companies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Can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support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high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price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high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quality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strategy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Industrial</a:t>
                      </a:r>
                      <a:r>
                        <a:rPr lang="de-DE" sz="1400" b="1" baseline="0" dirty="0" smtClean="0">
                          <a:solidFill>
                            <a:schemeClr val="tx1"/>
                          </a:solidFill>
                        </a:rPr>
                        <a:t> Design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Form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follows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function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the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opposite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way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Form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follows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function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the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opposite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way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/</a:t>
                      </a:r>
                    </a:p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Recognition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effect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 err="1" smtClean="0">
                          <a:solidFill>
                            <a:schemeClr val="tx1"/>
                          </a:solidFill>
                        </a:rPr>
                        <a:t>Geographical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="1" dirty="0" err="1" smtClean="0">
                          <a:solidFill>
                            <a:schemeClr val="tx1"/>
                          </a:solidFill>
                        </a:rPr>
                        <a:t>Identification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Signaling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factor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differentiation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(C.O.O.)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773874" y="1065193"/>
            <a:ext cx="8430513" cy="333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IP </a:t>
            </a:r>
            <a:r>
              <a:rPr lang="de-DE" dirty="0" err="1" smtClean="0">
                <a:solidFill>
                  <a:schemeClr val="tx1"/>
                </a:solidFill>
              </a:rPr>
              <a:t>forms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play</a:t>
            </a:r>
            <a:r>
              <a:rPr lang="de-DE" dirty="0" smtClean="0">
                <a:solidFill>
                  <a:schemeClr val="tx1"/>
                </a:solidFill>
              </a:rPr>
              <a:t> a diverse and </a:t>
            </a:r>
            <a:r>
              <a:rPr lang="de-DE" dirty="0" err="1" smtClean="0">
                <a:solidFill>
                  <a:schemeClr val="tx1"/>
                </a:solidFill>
              </a:rPr>
              <a:t>decisive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role</a:t>
            </a:r>
            <a:r>
              <a:rPr lang="de-DE" dirty="0" smtClean="0">
                <a:solidFill>
                  <a:schemeClr val="tx1"/>
                </a:solidFill>
              </a:rPr>
              <a:t> in international </a:t>
            </a:r>
            <a:r>
              <a:rPr lang="de-DE" dirty="0" err="1" smtClean="0">
                <a:solidFill>
                  <a:schemeClr val="tx1"/>
                </a:solidFill>
              </a:rPr>
              <a:t>marketing</a:t>
            </a:r>
            <a:r>
              <a:rPr lang="de-DE" dirty="0" smtClean="0">
                <a:solidFill>
                  <a:schemeClr val="tx1"/>
                </a:solidFill>
              </a:rPr>
              <a:t> strategies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1950484" y="5581170"/>
            <a:ext cx="6785832" cy="1297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/>
          </a:p>
          <a:p>
            <a:pPr>
              <a:buFont typeface="Symbol"/>
              <a:buChar char="Þ"/>
            </a:pP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support</a:t>
            </a:r>
            <a:r>
              <a:rPr lang="de-DE" dirty="0" smtClean="0">
                <a:solidFill>
                  <a:schemeClr val="tx1"/>
                </a:solidFill>
              </a:rPr>
              <a:t> the </a:t>
            </a:r>
            <a:r>
              <a:rPr lang="de-DE" dirty="0" err="1" smtClean="0">
                <a:solidFill>
                  <a:schemeClr val="tx1"/>
                </a:solidFill>
              </a:rPr>
              <a:t>positioning</a:t>
            </a:r>
            <a:r>
              <a:rPr lang="de-DE" dirty="0" smtClean="0">
                <a:solidFill>
                  <a:schemeClr val="tx1"/>
                </a:solidFill>
              </a:rPr>
              <a:t> of a </a:t>
            </a:r>
            <a:r>
              <a:rPr lang="de-DE" dirty="0" err="1" smtClean="0">
                <a:solidFill>
                  <a:schemeClr val="tx1"/>
                </a:solidFill>
              </a:rPr>
              <a:t>company</a:t>
            </a:r>
            <a:r>
              <a:rPr lang="de-DE" dirty="0" smtClean="0">
                <a:solidFill>
                  <a:schemeClr val="tx1"/>
                </a:solidFill>
              </a:rPr>
              <a:t> / </a:t>
            </a:r>
            <a:r>
              <a:rPr lang="de-DE" dirty="0" err="1" smtClean="0">
                <a:solidFill>
                  <a:schemeClr val="tx1"/>
                </a:solidFill>
              </a:rPr>
              <a:t>build</a:t>
            </a:r>
            <a:r>
              <a:rPr lang="de-DE" dirty="0" smtClean="0">
                <a:solidFill>
                  <a:schemeClr val="tx1"/>
                </a:solidFill>
              </a:rPr>
              <a:t> the USP</a:t>
            </a:r>
          </a:p>
          <a:p>
            <a:pPr>
              <a:buFont typeface="Symbol"/>
              <a:buChar char="Þ"/>
            </a:pP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enable</a:t>
            </a:r>
            <a:r>
              <a:rPr lang="de-DE" dirty="0" smtClean="0">
                <a:solidFill>
                  <a:schemeClr val="tx1"/>
                </a:solidFill>
              </a:rPr>
              <a:t> international </a:t>
            </a:r>
            <a:r>
              <a:rPr lang="de-DE" dirty="0" err="1" smtClean="0">
                <a:solidFill>
                  <a:schemeClr val="tx1"/>
                </a:solidFill>
              </a:rPr>
              <a:t>standardization</a:t>
            </a:r>
            <a:r>
              <a:rPr lang="de-DE" dirty="0" smtClean="0">
                <a:solidFill>
                  <a:schemeClr val="tx1"/>
                </a:solidFill>
              </a:rPr>
              <a:t> =&gt; cost </a:t>
            </a:r>
            <a:r>
              <a:rPr lang="de-DE" dirty="0" err="1" smtClean="0">
                <a:solidFill>
                  <a:schemeClr val="tx1"/>
                </a:solidFill>
              </a:rPr>
              <a:t>reduction</a:t>
            </a:r>
            <a:endParaRPr lang="de-DE" dirty="0" smtClean="0">
              <a:solidFill>
                <a:schemeClr val="tx1"/>
              </a:solidFill>
            </a:endParaRPr>
          </a:p>
          <a:p>
            <a:pPr>
              <a:buFont typeface="Symbol"/>
              <a:buChar char="Þ"/>
            </a:pP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reduce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informational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asymmetry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between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buyer</a:t>
            </a:r>
            <a:r>
              <a:rPr lang="de-DE" dirty="0" smtClean="0">
                <a:solidFill>
                  <a:schemeClr val="tx1"/>
                </a:solidFill>
              </a:rPr>
              <a:t> and </a:t>
            </a:r>
            <a:r>
              <a:rPr lang="de-DE" dirty="0" err="1" smtClean="0">
                <a:solidFill>
                  <a:schemeClr val="tx1"/>
                </a:solidFill>
              </a:rPr>
              <a:t>seller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859826" y="6061851"/>
            <a:ext cx="1120820" cy="333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IP </a:t>
            </a:r>
            <a:r>
              <a:rPr lang="de-DE" dirty="0" err="1" smtClean="0">
                <a:solidFill>
                  <a:schemeClr val="tx1"/>
                </a:solidFill>
              </a:rPr>
              <a:t>forms</a:t>
            </a:r>
            <a:r>
              <a:rPr lang="de-DE" dirty="0" smtClean="0">
                <a:solidFill>
                  <a:schemeClr val="tx1"/>
                </a:solidFill>
              </a:rPr>
              <a:t>:</a:t>
            </a: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/>
          <p:cNvSpPr/>
          <p:nvPr/>
        </p:nvSpPr>
        <p:spPr bwMode="auto">
          <a:xfrm>
            <a:off x="4445787" y="5484824"/>
            <a:ext cx="1785950" cy="14287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Frutiger 55 Roman" pitchFamily="32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rutiger 55 Roman" pitchFamily="32" charset="0"/>
              <a:cs typeface="Lucida Sans Unicode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6498438" y="4818069"/>
            <a:ext cx="1776425" cy="17621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Frutiger 55 Roman" pitchFamily="32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rutiger 55 Roman" pitchFamily="32" charset="0"/>
              <a:cs typeface="Lucida Sans Unicode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6498439" y="5351473"/>
            <a:ext cx="1571636" cy="14287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Frutiger 55 Roman" pitchFamily="32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rutiger 55 Roman" pitchFamily="32" charset="0"/>
              <a:cs typeface="Lucida Sans Unicode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321697" y="6013465"/>
            <a:ext cx="1500198" cy="14287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Frutiger 55 Roman" pitchFamily="32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rutiger 55 Roman" pitchFamily="32" charset="0"/>
              <a:cs typeface="Lucida Sans Unicode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4417212" y="1993887"/>
            <a:ext cx="1500198" cy="14287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Frutiger 55 Roman" pitchFamily="32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rutiger 55 Roman" pitchFamily="32" charset="0"/>
              <a:cs typeface="Lucida Sans Unicode" charset="0"/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796925" y="1812643"/>
            <a:ext cx="9032875" cy="370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2425" lvl="1" indent="-352425">
              <a:spcBef>
                <a:spcPts val="600"/>
              </a:spcBef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73874" y="422251"/>
            <a:ext cx="9215502" cy="413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buClr>
                <a:srgbClr val="00CC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</a:rPr>
              <a:t>Importance of IP in International Markets</a:t>
            </a: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274996" y="6923109"/>
            <a:ext cx="500066" cy="3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13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77238" y="1660793"/>
            <a:ext cx="1967205" cy="97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100" b="1" dirty="0">
                <a:solidFill>
                  <a:schemeClr val="tx1"/>
                </a:solidFill>
              </a:rPr>
              <a:t>Economic Factors:</a:t>
            </a:r>
          </a:p>
          <a:p>
            <a:r>
              <a:rPr lang="de-DE" sz="1100" dirty="0">
                <a:solidFill>
                  <a:schemeClr val="tx1"/>
                </a:solidFill>
              </a:rPr>
              <a:t>Rapid economic growth (+)</a:t>
            </a:r>
          </a:p>
          <a:p>
            <a:endParaRPr lang="de-DE" sz="1100" b="1" dirty="0">
              <a:solidFill>
                <a:schemeClr val="tx1"/>
              </a:solidFill>
            </a:endParaRPr>
          </a:p>
          <a:p>
            <a:r>
              <a:rPr lang="de-DE" sz="1100" b="1" dirty="0">
                <a:solidFill>
                  <a:schemeClr val="tx1"/>
                </a:solidFill>
              </a:rPr>
              <a:t>Technological Factors:</a:t>
            </a:r>
          </a:p>
          <a:p>
            <a:r>
              <a:rPr lang="de-DE" sz="1100" dirty="0">
                <a:solidFill>
                  <a:schemeClr val="tx1"/>
                </a:solidFill>
              </a:rPr>
              <a:t>Poor infrastructure (-)</a:t>
            </a:r>
          </a:p>
          <a:p>
            <a:r>
              <a:rPr lang="de-DE" sz="1100" dirty="0" err="1">
                <a:solidFill>
                  <a:schemeClr val="tx1"/>
                </a:solidFill>
              </a:rPr>
              <a:t>Fragmented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channels</a:t>
            </a:r>
            <a:r>
              <a:rPr lang="de-DE" sz="1100" dirty="0">
                <a:solidFill>
                  <a:schemeClr val="tx1"/>
                </a:solidFill>
              </a:rPr>
              <a:t> (-)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340988" y="1654443"/>
            <a:ext cx="1792478" cy="97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100" b="1" dirty="0">
                <a:solidFill>
                  <a:schemeClr val="tx1"/>
                </a:solidFill>
              </a:rPr>
              <a:t>Legal-Political Factors:</a:t>
            </a:r>
          </a:p>
          <a:p>
            <a:r>
              <a:rPr lang="de-DE" sz="1100" dirty="0">
                <a:solidFill>
                  <a:schemeClr val="tx1"/>
                </a:solidFill>
              </a:rPr>
              <a:t>Political </a:t>
            </a:r>
            <a:r>
              <a:rPr lang="de-DE" sz="1100" dirty="0" err="1">
                <a:solidFill>
                  <a:schemeClr val="tx1"/>
                </a:solidFill>
              </a:rPr>
              <a:t>instability</a:t>
            </a:r>
            <a:r>
              <a:rPr lang="de-DE" sz="1100" dirty="0">
                <a:solidFill>
                  <a:schemeClr val="tx1"/>
                </a:solidFill>
              </a:rPr>
              <a:t> (-)</a:t>
            </a:r>
          </a:p>
          <a:p>
            <a:r>
              <a:rPr lang="de-DE" sz="1100" dirty="0" smtClean="0">
                <a:solidFill>
                  <a:schemeClr val="tx1"/>
                </a:solidFill>
              </a:rPr>
              <a:t>Low IPR </a:t>
            </a:r>
            <a:r>
              <a:rPr lang="de-DE" sz="1100" dirty="0" err="1" smtClean="0">
                <a:solidFill>
                  <a:schemeClr val="tx1"/>
                </a:solidFill>
              </a:rPr>
              <a:t>protection</a:t>
            </a:r>
            <a:r>
              <a:rPr lang="de-DE" sz="1100" dirty="0" smtClean="0">
                <a:solidFill>
                  <a:schemeClr val="tx1"/>
                </a:solidFill>
              </a:rPr>
              <a:t> </a:t>
            </a:r>
            <a:r>
              <a:rPr lang="de-DE" sz="1100" dirty="0">
                <a:solidFill>
                  <a:schemeClr val="tx1"/>
                </a:solidFill>
              </a:rPr>
              <a:t>(-)</a:t>
            </a:r>
          </a:p>
          <a:p>
            <a:r>
              <a:rPr lang="de-DE" sz="1100" dirty="0">
                <a:solidFill>
                  <a:schemeClr val="tx1"/>
                </a:solidFill>
              </a:rPr>
              <a:t>Investment </a:t>
            </a:r>
            <a:r>
              <a:rPr lang="de-DE" sz="1100" dirty="0" err="1">
                <a:solidFill>
                  <a:schemeClr val="tx1"/>
                </a:solidFill>
              </a:rPr>
              <a:t>restriction</a:t>
            </a:r>
            <a:r>
              <a:rPr lang="de-DE" sz="1100" dirty="0">
                <a:solidFill>
                  <a:schemeClr val="tx1"/>
                </a:solidFill>
              </a:rPr>
              <a:t> (-)</a:t>
            </a:r>
          </a:p>
          <a:p>
            <a:r>
              <a:rPr lang="de-DE" sz="1100" dirty="0">
                <a:solidFill>
                  <a:schemeClr val="tx1"/>
                </a:solidFill>
              </a:rPr>
              <a:t>Trade </a:t>
            </a:r>
            <a:r>
              <a:rPr lang="de-DE" sz="1100" dirty="0" err="1">
                <a:solidFill>
                  <a:schemeClr val="tx1"/>
                </a:solidFill>
              </a:rPr>
              <a:t>agreements</a:t>
            </a:r>
            <a:r>
              <a:rPr lang="de-DE" sz="1100" dirty="0">
                <a:solidFill>
                  <a:schemeClr val="tx1"/>
                </a:solidFill>
              </a:rPr>
              <a:t> (+)</a:t>
            </a:r>
          </a:p>
          <a:p>
            <a:r>
              <a:rPr lang="de-DE" sz="1100" dirty="0" err="1">
                <a:solidFill>
                  <a:schemeClr val="tx1"/>
                </a:solidFill>
              </a:rPr>
              <a:t>Liberalization</a:t>
            </a:r>
            <a:r>
              <a:rPr lang="de-DE" sz="1100" dirty="0">
                <a:solidFill>
                  <a:schemeClr val="tx1"/>
                </a:solidFill>
              </a:rPr>
              <a:t> (+)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25376" y="1654443"/>
            <a:ext cx="1904689" cy="97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100" b="1" dirty="0">
                <a:solidFill>
                  <a:schemeClr val="tx1"/>
                </a:solidFill>
              </a:rPr>
              <a:t>Market Factors:</a:t>
            </a:r>
          </a:p>
          <a:p>
            <a:r>
              <a:rPr lang="de-DE" sz="1100" dirty="0" smtClean="0">
                <a:solidFill>
                  <a:schemeClr val="tx1"/>
                </a:solidFill>
              </a:rPr>
              <a:t>Low-</a:t>
            </a:r>
            <a:r>
              <a:rPr lang="de-DE" sz="1100" dirty="0" err="1" smtClean="0">
                <a:solidFill>
                  <a:schemeClr val="tx1"/>
                </a:solidFill>
              </a:rPr>
              <a:t>tech</a:t>
            </a:r>
            <a:r>
              <a:rPr lang="de-DE" sz="1100" dirty="0" smtClean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competition</a:t>
            </a:r>
            <a:r>
              <a:rPr lang="de-DE" sz="1100" dirty="0">
                <a:solidFill>
                  <a:schemeClr val="tx1"/>
                </a:solidFill>
              </a:rPr>
              <a:t> (+)</a:t>
            </a:r>
          </a:p>
          <a:p>
            <a:endParaRPr lang="de-DE" sz="1100" b="1" dirty="0">
              <a:solidFill>
                <a:schemeClr val="tx1"/>
              </a:solidFill>
            </a:endParaRPr>
          </a:p>
          <a:p>
            <a:r>
              <a:rPr lang="de-DE" sz="1100" b="1" dirty="0" err="1">
                <a:solidFill>
                  <a:schemeClr val="tx1"/>
                </a:solidFill>
              </a:rPr>
              <a:t>Socio-culturalFactors</a:t>
            </a:r>
            <a:r>
              <a:rPr lang="de-DE" sz="1100" b="1" dirty="0">
                <a:solidFill>
                  <a:schemeClr val="tx1"/>
                </a:solidFill>
              </a:rPr>
              <a:t>:</a:t>
            </a:r>
          </a:p>
          <a:p>
            <a:r>
              <a:rPr lang="de-DE" sz="1100" dirty="0">
                <a:solidFill>
                  <a:schemeClr val="tx1"/>
                </a:solidFill>
              </a:rPr>
              <a:t>Cultural </a:t>
            </a:r>
            <a:r>
              <a:rPr lang="de-DE" sz="1100" dirty="0" err="1" smtClean="0">
                <a:solidFill>
                  <a:schemeClr val="tx1"/>
                </a:solidFill>
              </a:rPr>
              <a:t>Fragmentation</a:t>
            </a:r>
            <a:r>
              <a:rPr lang="de-DE" sz="1100" dirty="0" smtClean="0">
                <a:solidFill>
                  <a:schemeClr val="tx1"/>
                </a:solidFill>
              </a:rPr>
              <a:t> </a:t>
            </a:r>
            <a:r>
              <a:rPr lang="de-DE" sz="1100" dirty="0">
                <a:solidFill>
                  <a:schemeClr val="tx1"/>
                </a:solidFill>
              </a:rPr>
              <a:t>(-)</a:t>
            </a:r>
          </a:p>
          <a:p>
            <a:r>
              <a:rPr lang="de-DE" sz="1100" dirty="0" err="1">
                <a:solidFill>
                  <a:schemeClr val="tx1"/>
                </a:solidFill>
              </a:rPr>
              <a:t>Scarcity</a:t>
            </a:r>
            <a:r>
              <a:rPr lang="de-DE" sz="1100" dirty="0">
                <a:solidFill>
                  <a:schemeClr val="tx1"/>
                </a:solidFill>
              </a:rPr>
              <a:t> of </a:t>
            </a:r>
            <a:r>
              <a:rPr lang="de-DE" sz="1100" dirty="0" err="1">
                <a:solidFill>
                  <a:schemeClr val="tx1"/>
                </a:solidFill>
              </a:rPr>
              <a:t>personnel</a:t>
            </a:r>
            <a:r>
              <a:rPr lang="de-DE" sz="1100" dirty="0">
                <a:solidFill>
                  <a:schemeClr val="tx1"/>
                </a:solidFill>
              </a:rPr>
              <a:t> (-)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877850" y="2323181"/>
            <a:ext cx="1224318" cy="212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Forms of IP</a:t>
            </a:r>
            <a:endParaRPr lang="de-DE" sz="1200" b="1" dirty="0">
              <a:solidFill>
                <a:schemeClr val="tx1"/>
              </a:solidFill>
            </a:endParaRPr>
          </a:p>
          <a:p>
            <a:endParaRPr lang="de-DE" sz="1200" b="1" dirty="0">
              <a:solidFill>
                <a:schemeClr val="tx1"/>
              </a:solidFill>
            </a:endParaRPr>
          </a:p>
          <a:p>
            <a:endParaRPr lang="de-DE" sz="1200" dirty="0" smtClean="0">
              <a:solidFill>
                <a:schemeClr val="tx1"/>
              </a:solidFill>
            </a:endParaRPr>
          </a:p>
          <a:p>
            <a:r>
              <a:rPr lang="de-DE" sz="1200" dirty="0" smtClean="0">
                <a:solidFill>
                  <a:schemeClr val="tx1"/>
                </a:solidFill>
              </a:rPr>
              <a:t>Patents</a:t>
            </a:r>
          </a:p>
          <a:p>
            <a:endParaRPr lang="de-DE" sz="1200" dirty="0" smtClean="0">
              <a:solidFill>
                <a:schemeClr val="tx1"/>
              </a:solidFill>
            </a:endParaRPr>
          </a:p>
          <a:p>
            <a:r>
              <a:rPr lang="de-DE" sz="1200" dirty="0" smtClean="0">
                <a:solidFill>
                  <a:schemeClr val="tx1"/>
                </a:solidFill>
              </a:rPr>
              <a:t>Trademarks/ Trade </a:t>
            </a:r>
            <a:r>
              <a:rPr lang="de-DE" sz="1200" dirty="0" err="1" smtClean="0">
                <a:solidFill>
                  <a:schemeClr val="tx1"/>
                </a:solidFill>
              </a:rPr>
              <a:t>names</a:t>
            </a:r>
            <a:endParaRPr lang="de-DE" sz="1200" dirty="0" smtClean="0">
              <a:solidFill>
                <a:schemeClr val="tx1"/>
              </a:solidFill>
            </a:endParaRPr>
          </a:p>
          <a:p>
            <a:endParaRPr lang="de-DE" sz="1200" dirty="0" smtClean="0">
              <a:solidFill>
                <a:schemeClr val="tx1"/>
              </a:solidFill>
            </a:endParaRPr>
          </a:p>
          <a:p>
            <a:r>
              <a:rPr lang="de-DE" sz="1200" dirty="0" smtClean="0">
                <a:solidFill>
                  <a:schemeClr val="tx1"/>
                </a:solidFill>
              </a:rPr>
              <a:t>Industrial </a:t>
            </a:r>
          </a:p>
          <a:p>
            <a:r>
              <a:rPr lang="de-DE" sz="1200" dirty="0" smtClean="0">
                <a:solidFill>
                  <a:schemeClr val="tx1"/>
                </a:solidFill>
              </a:rPr>
              <a:t>Design</a:t>
            </a:r>
          </a:p>
          <a:p>
            <a:endParaRPr lang="de-DE" sz="800" dirty="0" smtClean="0">
              <a:solidFill>
                <a:schemeClr val="tx1"/>
              </a:solidFill>
            </a:endParaRPr>
          </a:p>
          <a:p>
            <a:r>
              <a:rPr lang="de-DE" sz="1200" dirty="0" err="1" smtClean="0">
                <a:solidFill>
                  <a:schemeClr val="tx1"/>
                </a:solidFill>
              </a:rPr>
              <a:t>Geo.graphical</a:t>
            </a:r>
            <a:endParaRPr lang="de-DE" sz="1200" dirty="0" smtClean="0">
              <a:solidFill>
                <a:schemeClr val="tx1"/>
              </a:solidFill>
            </a:endParaRPr>
          </a:p>
          <a:p>
            <a:r>
              <a:rPr lang="de-DE" sz="1200" dirty="0" err="1" smtClean="0">
                <a:solidFill>
                  <a:schemeClr val="tx1"/>
                </a:solidFill>
              </a:rPr>
              <a:t>Identification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608282" y="2976260"/>
            <a:ext cx="1096775" cy="57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200" b="1">
                <a:solidFill>
                  <a:schemeClr val="tx1"/>
                </a:solidFill>
              </a:rPr>
              <a:t>Business</a:t>
            </a:r>
          </a:p>
          <a:p>
            <a:pPr algn="ctr"/>
            <a:endParaRPr lang="de-DE" sz="1200" b="1">
              <a:solidFill>
                <a:schemeClr val="tx1"/>
              </a:solidFill>
            </a:endParaRPr>
          </a:p>
          <a:p>
            <a:pPr algn="ctr"/>
            <a:r>
              <a:rPr lang="de-DE" sz="1200" b="1">
                <a:solidFill>
                  <a:schemeClr val="tx1"/>
                </a:solidFill>
              </a:rPr>
              <a:t>Performance</a:t>
            </a:r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53426" y="4248982"/>
            <a:ext cx="1898277" cy="250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000" b="1" dirty="0">
                <a:solidFill>
                  <a:schemeClr val="tx1"/>
                </a:solidFill>
              </a:rPr>
              <a:t>Technological Factors:</a:t>
            </a:r>
          </a:p>
          <a:p>
            <a:r>
              <a:rPr lang="de-DE" sz="1000" dirty="0">
                <a:solidFill>
                  <a:schemeClr val="tx1"/>
                </a:solidFill>
              </a:rPr>
              <a:t>Poor infrastructure (-)</a:t>
            </a:r>
          </a:p>
          <a:p>
            <a:r>
              <a:rPr lang="de-DE" sz="1000" dirty="0" err="1">
                <a:solidFill>
                  <a:schemeClr val="tx1"/>
                </a:solidFill>
              </a:rPr>
              <a:t>Fragmented</a:t>
            </a:r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>
                <a:solidFill>
                  <a:schemeClr val="tx1"/>
                </a:solidFill>
              </a:rPr>
              <a:t>channels</a:t>
            </a:r>
            <a:r>
              <a:rPr lang="de-DE" sz="1000" dirty="0">
                <a:solidFill>
                  <a:schemeClr val="tx1"/>
                </a:solidFill>
              </a:rPr>
              <a:t> (-)</a:t>
            </a:r>
          </a:p>
          <a:p>
            <a:endParaRPr lang="de-DE" sz="1000" dirty="0">
              <a:solidFill>
                <a:schemeClr val="tx1"/>
              </a:solidFill>
            </a:endParaRPr>
          </a:p>
          <a:p>
            <a:r>
              <a:rPr lang="de-DE" sz="1000" b="1" dirty="0">
                <a:solidFill>
                  <a:schemeClr val="tx1"/>
                </a:solidFill>
              </a:rPr>
              <a:t>Legal-Political Factors:</a:t>
            </a:r>
          </a:p>
          <a:p>
            <a:r>
              <a:rPr lang="de-DE" sz="1000" dirty="0" smtClean="0">
                <a:solidFill>
                  <a:schemeClr val="tx1"/>
                </a:solidFill>
              </a:rPr>
              <a:t>Low IPR </a:t>
            </a:r>
            <a:r>
              <a:rPr lang="de-DE" sz="1000" dirty="0" err="1" smtClean="0">
                <a:solidFill>
                  <a:schemeClr val="tx1"/>
                </a:solidFill>
              </a:rPr>
              <a:t>protection</a:t>
            </a:r>
            <a:r>
              <a:rPr lang="de-DE" sz="1000" dirty="0" smtClean="0">
                <a:solidFill>
                  <a:schemeClr val="tx1"/>
                </a:solidFill>
              </a:rPr>
              <a:t> (-)</a:t>
            </a:r>
          </a:p>
          <a:p>
            <a:r>
              <a:rPr lang="de-DE" sz="1000" dirty="0" smtClean="0">
                <a:solidFill>
                  <a:schemeClr val="tx1"/>
                </a:solidFill>
              </a:rPr>
              <a:t>Political </a:t>
            </a:r>
            <a:r>
              <a:rPr lang="de-DE" sz="1000" dirty="0" err="1">
                <a:solidFill>
                  <a:schemeClr val="tx1"/>
                </a:solidFill>
              </a:rPr>
              <a:t>instability</a:t>
            </a:r>
            <a:r>
              <a:rPr lang="de-DE" sz="1000" dirty="0">
                <a:solidFill>
                  <a:schemeClr val="tx1"/>
                </a:solidFill>
              </a:rPr>
              <a:t> (-)</a:t>
            </a:r>
          </a:p>
          <a:p>
            <a:r>
              <a:rPr lang="de-DE" sz="1000" dirty="0" err="1">
                <a:solidFill>
                  <a:schemeClr val="tx1"/>
                </a:solidFill>
              </a:rPr>
              <a:t>Privatization</a:t>
            </a:r>
            <a:r>
              <a:rPr lang="de-DE" sz="1000" dirty="0">
                <a:solidFill>
                  <a:schemeClr val="tx1"/>
                </a:solidFill>
              </a:rPr>
              <a:t> (+)</a:t>
            </a:r>
          </a:p>
          <a:p>
            <a:r>
              <a:rPr lang="de-DE" sz="1000" dirty="0">
                <a:solidFill>
                  <a:schemeClr val="tx1"/>
                </a:solidFill>
              </a:rPr>
              <a:t>Investment </a:t>
            </a:r>
            <a:r>
              <a:rPr lang="de-DE" sz="1000" dirty="0" err="1">
                <a:solidFill>
                  <a:schemeClr val="tx1"/>
                </a:solidFill>
              </a:rPr>
              <a:t>restriction</a:t>
            </a:r>
            <a:r>
              <a:rPr lang="de-DE" sz="1000" dirty="0">
                <a:solidFill>
                  <a:schemeClr val="tx1"/>
                </a:solidFill>
              </a:rPr>
              <a:t> (-)</a:t>
            </a:r>
          </a:p>
          <a:p>
            <a:r>
              <a:rPr lang="de-DE" sz="1000" dirty="0">
                <a:solidFill>
                  <a:schemeClr val="tx1"/>
                </a:solidFill>
              </a:rPr>
              <a:t>Trade </a:t>
            </a:r>
            <a:r>
              <a:rPr lang="de-DE" sz="1000" dirty="0" err="1">
                <a:solidFill>
                  <a:schemeClr val="tx1"/>
                </a:solidFill>
              </a:rPr>
              <a:t>agreements</a:t>
            </a:r>
            <a:r>
              <a:rPr lang="de-DE" sz="1000" dirty="0">
                <a:solidFill>
                  <a:schemeClr val="tx1"/>
                </a:solidFill>
              </a:rPr>
              <a:t> (+)</a:t>
            </a:r>
          </a:p>
          <a:p>
            <a:r>
              <a:rPr lang="de-DE" sz="1000" dirty="0" err="1">
                <a:solidFill>
                  <a:schemeClr val="tx1"/>
                </a:solidFill>
              </a:rPr>
              <a:t>Liberalization</a:t>
            </a:r>
            <a:r>
              <a:rPr lang="de-DE" sz="1000" dirty="0">
                <a:solidFill>
                  <a:schemeClr val="tx1"/>
                </a:solidFill>
              </a:rPr>
              <a:t> (+)</a:t>
            </a:r>
          </a:p>
          <a:p>
            <a:endParaRPr lang="de-DE" sz="1000" dirty="0">
              <a:solidFill>
                <a:schemeClr val="tx1"/>
              </a:solidFill>
            </a:endParaRPr>
          </a:p>
          <a:p>
            <a:r>
              <a:rPr lang="de-DE" sz="1000" b="1" dirty="0" err="1" smtClean="0">
                <a:solidFill>
                  <a:schemeClr val="tx1"/>
                </a:solidFill>
              </a:rPr>
              <a:t>Competition</a:t>
            </a:r>
            <a:r>
              <a:rPr lang="de-DE" sz="1000" b="1" dirty="0" smtClean="0">
                <a:solidFill>
                  <a:schemeClr val="tx1"/>
                </a:solidFill>
              </a:rPr>
              <a:t>/ Market </a:t>
            </a:r>
            <a:r>
              <a:rPr lang="de-DE" sz="1000" b="1" dirty="0">
                <a:solidFill>
                  <a:schemeClr val="tx1"/>
                </a:solidFill>
              </a:rPr>
              <a:t>Factors</a:t>
            </a:r>
          </a:p>
          <a:p>
            <a:r>
              <a:rPr lang="de-DE" sz="1000" dirty="0">
                <a:solidFill>
                  <a:schemeClr val="tx1"/>
                </a:solidFill>
              </a:rPr>
              <a:t>Low </a:t>
            </a:r>
            <a:r>
              <a:rPr lang="de-DE" sz="1000" dirty="0" err="1">
                <a:solidFill>
                  <a:schemeClr val="tx1"/>
                </a:solidFill>
              </a:rPr>
              <a:t>quality</a:t>
            </a:r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>
                <a:solidFill>
                  <a:schemeClr val="tx1"/>
                </a:solidFill>
              </a:rPr>
              <a:t>goods</a:t>
            </a:r>
            <a:r>
              <a:rPr lang="de-DE" sz="1000" dirty="0">
                <a:solidFill>
                  <a:schemeClr val="tx1"/>
                </a:solidFill>
              </a:rPr>
              <a:t> (+)</a:t>
            </a:r>
          </a:p>
          <a:p>
            <a:endParaRPr lang="de-DE" sz="1000" dirty="0">
              <a:solidFill>
                <a:schemeClr val="tx1"/>
              </a:solidFill>
            </a:endParaRPr>
          </a:p>
          <a:p>
            <a:r>
              <a:rPr lang="de-DE" sz="1000" b="1" dirty="0" smtClean="0">
                <a:solidFill>
                  <a:schemeClr val="tx1"/>
                </a:solidFill>
              </a:rPr>
              <a:t>Socio-cultural Factors</a:t>
            </a:r>
            <a:r>
              <a:rPr lang="de-DE" sz="1000" b="1" dirty="0">
                <a:solidFill>
                  <a:schemeClr val="tx1"/>
                </a:solidFill>
              </a:rPr>
              <a:t>:</a:t>
            </a:r>
          </a:p>
          <a:p>
            <a:r>
              <a:rPr lang="de-DE" sz="1000" dirty="0">
                <a:solidFill>
                  <a:schemeClr val="tx1"/>
                </a:solidFill>
              </a:rPr>
              <a:t>Personal ties in business (-)</a:t>
            </a:r>
          </a:p>
          <a:p>
            <a:r>
              <a:rPr lang="de-DE" sz="1000" dirty="0" err="1">
                <a:solidFill>
                  <a:schemeClr val="tx1"/>
                </a:solidFill>
              </a:rPr>
              <a:t>Scarcity</a:t>
            </a:r>
            <a:r>
              <a:rPr lang="de-DE" sz="1000" dirty="0">
                <a:solidFill>
                  <a:schemeClr val="tx1"/>
                </a:solidFill>
              </a:rPr>
              <a:t> of </a:t>
            </a:r>
            <a:r>
              <a:rPr lang="de-DE" sz="1000" dirty="0" err="1">
                <a:solidFill>
                  <a:schemeClr val="tx1"/>
                </a:solidFill>
              </a:rPr>
              <a:t>personnel</a:t>
            </a:r>
            <a:r>
              <a:rPr lang="de-DE" sz="1000" dirty="0">
                <a:solidFill>
                  <a:schemeClr val="tx1"/>
                </a:solidFill>
              </a:rPr>
              <a:t> (-)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385438" y="4248982"/>
            <a:ext cx="2140330" cy="156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000" b="1" dirty="0">
                <a:solidFill>
                  <a:schemeClr val="tx1"/>
                </a:solidFill>
              </a:rPr>
              <a:t>Technological Factors:</a:t>
            </a:r>
          </a:p>
          <a:p>
            <a:r>
              <a:rPr lang="de-DE" sz="1000" dirty="0">
                <a:solidFill>
                  <a:schemeClr val="tx1"/>
                </a:solidFill>
              </a:rPr>
              <a:t>Low technological </a:t>
            </a:r>
            <a:r>
              <a:rPr lang="de-DE" sz="1000" dirty="0" err="1">
                <a:solidFill>
                  <a:schemeClr val="tx1"/>
                </a:solidFill>
              </a:rPr>
              <a:t>capabilties</a:t>
            </a:r>
            <a:r>
              <a:rPr lang="de-DE" sz="1000" dirty="0">
                <a:solidFill>
                  <a:schemeClr val="tx1"/>
                </a:solidFill>
              </a:rPr>
              <a:t> (+)</a:t>
            </a:r>
          </a:p>
          <a:p>
            <a:endParaRPr lang="de-DE" sz="1000" dirty="0">
              <a:solidFill>
                <a:schemeClr val="tx1"/>
              </a:solidFill>
            </a:endParaRPr>
          </a:p>
          <a:p>
            <a:r>
              <a:rPr lang="de-DE" sz="1000" b="1" dirty="0">
                <a:solidFill>
                  <a:schemeClr val="tx1"/>
                </a:solidFill>
              </a:rPr>
              <a:t>Legal-Political Factors:</a:t>
            </a:r>
          </a:p>
          <a:p>
            <a:r>
              <a:rPr lang="de-DE" sz="1000" dirty="0" smtClean="0">
                <a:solidFill>
                  <a:schemeClr val="tx1"/>
                </a:solidFill>
              </a:rPr>
              <a:t>Low IPR </a:t>
            </a:r>
            <a:r>
              <a:rPr lang="de-DE" sz="1000" dirty="0" err="1" smtClean="0">
                <a:solidFill>
                  <a:schemeClr val="tx1"/>
                </a:solidFill>
              </a:rPr>
              <a:t>protection</a:t>
            </a:r>
            <a:r>
              <a:rPr lang="de-DE" sz="1000" dirty="0" smtClean="0">
                <a:solidFill>
                  <a:schemeClr val="tx1"/>
                </a:solidFill>
              </a:rPr>
              <a:t> </a:t>
            </a:r>
            <a:r>
              <a:rPr lang="de-DE" sz="1000" dirty="0">
                <a:solidFill>
                  <a:schemeClr val="tx1"/>
                </a:solidFill>
              </a:rPr>
              <a:t>(-)</a:t>
            </a:r>
          </a:p>
          <a:p>
            <a:r>
              <a:rPr lang="de-DE" sz="1000" dirty="0" err="1">
                <a:solidFill>
                  <a:schemeClr val="tx1"/>
                </a:solidFill>
              </a:rPr>
              <a:t>Liberalization</a:t>
            </a:r>
            <a:r>
              <a:rPr lang="de-DE" sz="1000" dirty="0">
                <a:solidFill>
                  <a:schemeClr val="tx1"/>
                </a:solidFill>
              </a:rPr>
              <a:t> (+)</a:t>
            </a:r>
          </a:p>
          <a:p>
            <a:endParaRPr lang="de-DE" sz="1000" dirty="0">
              <a:solidFill>
                <a:schemeClr val="tx1"/>
              </a:solidFill>
            </a:endParaRPr>
          </a:p>
          <a:p>
            <a:r>
              <a:rPr lang="de-DE" sz="1000" b="1" dirty="0" err="1" smtClean="0">
                <a:solidFill>
                  <a:schemeClr val="tx1"/>
                </a:solidFill>
              </a:rPr>
              <a:t>Competition</a:t>
            </a:r>
            <a:r>
              <a:rPr lang="de-DE" sz="1000" b="1" dirty="0" smtClean="0">
                <a:solidFill>
                  <a:schemeClr val="tx1"/>
                </a:solidFill>
              </a:rPr>
              <a:t>/ Market Factors</a:t>
            </a:r>
            <a:endParaRPr lang="de-DE" sz="1000" b="1" dirty="0">
              <a:solidFill>
                <a:schemeClr val="tx1"/>
              </a:solidFill>
            </a:endParaRPr>
          </a:p>
          <a:p>
            <a:r>
              <a:rPr lang="de-DE" sz="1000" dirty="0">
                <a:solidFill>
                  <a:schemeClr val="tx1"/>
                </a:solidFill>
              </a:rPr>
              <a:t>Low </a:t>
            </a:r>
            <a:r>
              <a:rPr lang="de-DE" sz="1000" dirty="0" err="1">
                <a:solidFill>
                  <a:schemeClr val="tx1"/>
                </a:solidFill>
              </a:rPr>
              <a:t>quality</a:t>
            </a:r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>
                <a:solidFill>
                  <a:schemeClr val="tx1"/>
                </a:solidFill>
              </a:rPr>
              <a:t>goods</a:t>
            </a:r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smtClean="0">
                <a:solidFill>
                  <a:schemeClr val="tx1"/>
                </a:solidFill>
              </a:rPr>
              <a:t>(+)</a:t>
            </a:r>
          </a:p>
          <a:p>
            <a:r>
              <a:rPr lang="de-DE" sz="1000" dirty="0" err="1" smtClean="0">
                <a:solidFill>
                  <a:schemeClr val="tx1"/>
                </a:solidFill>
              </a:rPr>
              <a:t>Missing</a:t>
            </a:r>
            <a:r>
              <a:rPr lang="de-DE" sz="1000" dirty="0" smtClean="0">
                <a:solidFill>
                  <a:schemeClr val="tx1"/>
                </a:solidFill>
              </a:rPr>
              <a:t> dominant design</a:t>
            </a:r>
            <a:endParaRPr lang="de-DE" sz="1000" dirty="0">
              <a:solidFill>
                <a:schemeClr val="tx1"/>
              </a:solidFill>
            </a:endParaRPr>
          </a:p>
          <a:p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401563" y="4248982"/>
            <a:ext cx="2146742" cy="129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000" b="1" dirty="0" smtClean="0">
                <a:solidFill>
                  <a:schemeClr val="tx1"/>
                </a:solidFill>
              </a:rPr>
              <a:t>Legal-Political </a:t>
            </a:r>
            <a:r>
              <a:rPr lang="de-DE" sz="1000" b="1" dirty="0">
                <a:solidFill>
                  <a:schemeClr val="tx1"/>
                </a:solidFill>
              </a:rPr>
              <a:t>Factors:</a:t>
            </a:r>
          </a:p>
          <a:p>
            <a:r>
              <a:rPr lang="de-DE" sz="1000" dirty="0" err="1">
                <a:solidFill>
                  <a:schemeClr val="tx1"/>
                </a:solidFill>
              </a:rPr>
              <a:t>Liberalization</a:t>
            </a:r>
            <a:r>
              <a:rPr lang="de-DE" sz="1000" dirty="0">
                <a:solidFill>
                  <a:schemeClr val="tx1"/>
                </a:solidFill>
              </a:rPr>
              <a:t> (+)</a:t>
            </a:r>
          </a:p>
          <a:p>
            <a:endParaRPr lang="de-DE" sz="1000" dirty="0">
              <a:solidFill>
                <a:schemeClr val="tx1"/>
              </a:solidFill>
            </a:endParaRPr>
          </a:p>
          <a:p>
            <a:r>
              <a:rPr lang="de-DE" sz="1000" b="1" dirty="0" err="1" smtClean="0">
                <a:solidFill>
                  <a:schemeClr val="tx1"/>
                </a:solidFill>
              </a:rPr>
              <a:t>Competition</a:t>
            </a:r>
            <a:r>
              <a:rPr lang="de-DE" sz="1000" b="1" dirty="0" smtClean="0">
                <a:solidFill>
                  <a:schemeClr val="tx1"/>
                </a:solidFill>
              </a:rPr>
              <a:t>/ Market </a:t>
            </a:r>
            <a:r>
              <a:rPr lang="de-DE" sz="1000" b="1" dirty="0">
                <a:solidFill>
                  <a:schemeClr val="tx1"/>
                </a:solidFill>
              </a:rPr>
              <a:t>Factors</a:t>
            </a:r>
          </a:p>
          <a:p>
            <a:r>
              <a:rPr lang="de-DE" sz="1000" dirty="0">
                <a:solidFill>
                  <a:schemeClr val="tx1"/>
                </a:solidFill>
              </a:rPr>
              <a:t>Low </a:t>
            </a:r>
            <a:r>
              <a:rPr lang="de-DE" sz="1000" dirty="0" err="1">
                <a:solidFill>
                  <a:schemeClr val="tx1"/>
                </a:solidFill>
              </a:rPr>
              <a:t>marketing</a:t>
            </a:r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</a:rPr>
              <a:t>sophistication</a:t>
            </a:r>
            <a:r>
              <a:rPr lang="de-DE" sz="1000" dirty="0" smtClean="0">
                <a:solidFill>
                  <a:schemeClr val="tx1"/>
                </a:solidFill>
              </a:rPr>
              <a:t> (+)</a:t>
            </a:r>
            <a:endParaRPr lang="de-DE" sz="1000" dirty="0">
              <a:solidFill>
                <a:schemeClr val="tx1"/>
              </a:solidFill>
            </a:endParaRPr>
          </a:p>
          <a:p>
            <a:endParaRPr lang="de-DE" sz="1000" dirty="0">
              <a:solidFill>
                <a:schemeClr val="tx1"/>
              </a:solidFill>
            </a:endParaRPr>
          </a:p>
          <a:p>
            <a:r>
              <a:rPr lang="de-DE" sz="1000" b="1" dirty="0" smtClean="0">
                <a:solidFill>
                  <a:schemeClr val="tx1"/>
                </a:solidFill>
              </a:rPr>
              <a:t>Socio-cultural Factors</a:t>
            </a:r>
            <a:r>
              <a:rPr lang="de-DE" sz="1000" b="1" dirty="0">
                <a:solidFill>
                  <a:schemeClr val="tx1"/>
                </a:solidFill>
              </a:rPr>
              <a:t>:</a:t>
            </a:r>
          </a:p>
          <a:p>
            <a:r>
              <a:rPr lang="de-DE" sz="1000" dirty="0" smtClean="0">
                <a:solidFill>
                  <a:schemeClr val="tx1"/>
                </a:solidFill>
              </a:rPr>
              <a:t>Personalties </a:t>
            </a:r>
            <a:r>
              <a:rPr lang="de-DE" sz="1000" dirty="0">
                <a:solidFill>
                  <a:schemeClr val="tx1"/>
                </a:solidFill>
              </a:rPr>
              <a:t>in business </a:t>
            </a:r>
            <a:r>
              <a:rPr lang="de-DE" sz="1000" dirty="0" smtClean="0">
                <a:solidFill>
                  <a:schemeClr val="tx1"/>
                </a:solidFill>
              </a:rPr>
              <a:t>(-)</a:t>
            </a:r>
          </a:p>
          <a:p>
            <a:r>
              <a:rPr lang="de-DE" sz="1000" dirty="0" smtClean="0">
                <a:solidFill>
                  <a:schemeClr val="tx1"/>
                </a:solidFill>
              </a:rPr>
              <a:t>Cultural </a:t>
            </a:r>
            <a:r>
              <a:rPr lang="de-DE" sz="1000" dirty="0" err="1" smtClean="0">
                <a:solidFill>
                  <a:schemeClr val="tx1"/>
                </a:solidFill>
              </a:rPr>
              <a:t>differentiation</a:t>
            </a:r>
            <a:r>
              <a:rPr lang="de-DE" sz="1000" dirty="0" smtClean="0">
                <a:solidFill>
                  <a:schemeClr val="tx1"/>
                </a:solidFill>
              </a:rPr>
              <a:t> (+)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916750" y="2206323"/>
            <a:ext cx="1079501" cy="2160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8639938" y="2219023"/>
            <a:ext cx="1008063" cy="2160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2270888" y="4162404"/>
            <a:ext cx="2016125" cy="25463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4385438" y="4162404"/>
            <a:ext cx="2016125" cy="25463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6473001" y="4162404"/>
            <a:ext cx="2016125" cy="25463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2237551" y="1493821"/>
            <a:ext cx="6192837" cy="11998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2008951" y="2909585"/>
            <a:ext cx="6624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2008951" y="3268360"/>
            <a:ext cx="6624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2008951" y="3628723"/>
            <a:ext cx="6624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2008951" y="3989085"/>
            <a:ext cx="6624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5320476" y="2693685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V="1">
            <a:off x="3161476" y="3268360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V="1">
            <a:off x="5320476" y="3628723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V="1">
            <a:off x="7481063" y="3989085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773874" y="1065193"/>
            <a:ext cx="8686993" cy="333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Factors </a:t>
            </a:r>
            <a:r>
              <a:rPr lang="de-DE" dirty="0" err="1" smtClean="0">
                <a:solidFill>
                  <a:schemeClr val="tx1"/>
                </a:solidFill>
              </a:rPr>
              <a:t>influencing</a:t>
            </a:r>
            <a:r>
              <a:rPr lang="de-DE" dirty="0" smtClean="0">
                <a:solidFill>
                  <a:schemeClr val="tx1"/>
                </a:solidFill>
              </a:rPr>
              <a:t> the </a:t>
            </a:r>
            <a:r>
              <a:rPr lang="de-DE" dirty="0" err="1" smtClean="0">
                <a:solidFill>
                  <a:schemeClr val="tx1"/>
                </a:solidFill>
              </a:rPr>
              <a:t>linkage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between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forms</a:t>
            </a:r>
            <a:r>
              <a:rPr lang="de-DE" dirty="0" smtClean="0">
                <a:solidFill>
                  <a:schemeClr val="tx1"/>
                </a:solidFill>
              </a:rPr>
              <a:t> of IP and business </a:t>
            </a:r>
            <a:r>
              <a:rPr lang="de-DE" dirty="0" err="1" smtClean="0">
                <a:solidFill>
                  <a:schemeClr val="tx1"/>
                </a:solidFill>
              </a:rPr>
              <a:t>performance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792162" y="4394883"/>
            <a:ext cx="9001188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Frutiger 55 Roman" pitchFamily="32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rutiger 55 Roman" pitchFamily="32" charset="0"/>
              <a:cs typeface="Lucida Sans Unicode" charset="0"/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796925" y="1841500"/>
            <a:ext cx="9032875" cy="370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2425" lvl="1" indent="-352425">
              <a:spcBef>
                <a:spcPts val="600"/>
              </a:spcBef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50900" y="1565259"/>
            <a:ext cx="8852724" cy="386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indent="-457200">
              <a:buClr>
                <a:srgbClr val="00CC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b="1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CONTENTS</a:t>
            </a:r>
          </a:p>
          <a:p>
            <a:pPr indent="-457200">
              <a:buClr>
                <a:srgbClr val="00CC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b="1" dirty="0" smtClean="0">
              <a:solidFill>
                <a:schemeClr val="tx1"/>
              </a:solidFill>
            </a:endParaRPr>
          </a:p>
          <a:p>
            <a:pPr indent="-457200">
              <a:buClr>
                <a:srgbClr val="00CC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b="1" dirty="0" smtClean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dirty="0" smtClean="0">
              <a:solidFill>
                <a:schemeClr val="tx1"/>
              </a:solidFill>
            </a:endParaRPr>
          </a:p>
          <a:p>
            <a:pPr indent="-457200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IP in Small and Medium Companies – A Managerial Perspective</a:t>
            </a:r>
            <a:endParaRPr lang="en-GB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dirty="0">
              <a:solidFill>
                <a:schemeClr val="accent1">
                  <a:lumMod val="75000"/>
                </a:schemeClr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dirty="0" smtClean="0">
                <a:solidFill>
                  <a:srgbClr val="000000"/>
                </a:solidFill>
              </a:rPr>
              <a:t>Relevance of IP for the Branding Strategy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dirty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dirty="0" smtClean="0">
                <a:solidFill>
                  <a:srgbClr val="000000"/>
                </a:solidFill>
              </a:rPr>
              <a:t>Role of IP in Companies` Functional Organization and Product Life Cycle</a:t>
            </a:r>
            <a:endParaRPr lang="en-GB" dirty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dirty="0" smtClean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dirty="0" smtClean="0">
                <a:solidFill>
                  <a:srgbClr val="000000"/>
                </a:solidFill>
              </a:rPr>
              <a:t>Importance in International Markets</a:t>
            </a:r>
            <a:endParaRPr lang="en-GB" dirty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  <a:p>
            <a:pPr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dirty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  <a:p>
            <a:pPr indent="-457200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dirty="0" smtClean="0">
                <a:solidFill>
                  <a:srgbClr val="000000"/>
                </a:solidFill>
                <a:latin typeface="Frutiger 55 Roman" pitchFamily="32" charset="0"/>
                <a:cs typeface="Lucida Sans Unicode" charset="0"/>
              </a:rPr>
              <a:t>Empirical Evidence  </a:t>
            </a:r>
            <a:endParaRPr lang="en-GB" dirty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  <a:p>
            <a:pPr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sz="2400" i="1" dirty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  <a:p>
            <a:pPr lvl="1">
              <a:buClr>
                <a:srgbClr val="00CC99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sz="2400" i="1" dirty="0">
              <a:solidFill>
                <a:srgbClr val="000000"/>
              </a:solidFill>
              <a:latin typeface="Frutiger 55 Roman" pitchFamily="32" charset="0"/>
              <a:cs typeface="Lucida Sans Unicode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274996" y="6923109"/>
            <a:ext cx="500066" cy="3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14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73874" y="493689"/>
            <a:ext cx="9215502" cy="413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chemeClr val="tx1"/>
                </a:solidFill>
              </a:rPr>
              <a:t>The Strategic </a:t>
            </a:r>
            <a:r>
              <a:rPr lang="de-DE" sz="2400" b="1" dirty="0" err="1" smtClean="0">
                <a:solidFill>
                  <a:schemeClr val="tx1"/>
                </a:solidFill>
              </a:rPr>
              <a:t>Role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for</a:t>
            </a:r>
            <a:r>
              <a:rPr lang="de-DE" sz="2400" b="1" dirty="0" smtClean="0">
                <a:solidFill>
                  <a:schemeClr val="tx1"/>
                </a:solidFill>
              </a:rPr>
              <a:t> B2B – Companies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796925" y="1841500"/>
            <a:ext cx="9032875" cy="370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2425" lvl="1" indent="-352425">
              <a:spcBef>
                <a:spcPts val="600"/>
              </a:spcBef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73874" y="422251"/>
            <a:ext cx="9215502" cy="413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buClr>
                <a:srgbClr val="00CC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sz="2400" dirty="0" smtClean="0">
                <a:solidFill>
                  <a:srgbClr val="000000"/>
                </a:solidFill>
              </a:rPr>
              <a:t>Empirical Evidence – Key Facts of the study  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274996" y="6923109"/>
            <a:ext cx="500066" cy="3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15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01776" y="922317"/>
            <a:ext cx="8574142" cy="2501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Topic:   		Marketing Strategies of SMEs in Emerging Markets</a:t>
            </a:r>
          </a:p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err="1" smtClean="0">
                <a:solidFill>
                  <a:schemeClr val="tx1"/>
                </a:solidFill>
              </a:rPr>
              <a:t>Methods</a:t>
            </a:r>
            <a:r>
              <a:rPr lang="de-DE" dirty="0" smtClean="0">
                <a:solidFill>
                  <a:schemeClr val="tx1"/>
                </a:solidFill>
              </a:rPr>
              <a:t>: 	</a:t>
            </a:r>
            <a:r>
              <a:rPr lang="de-DE" dirty="0" err="1" smtClean="0">
                <a:solidFill>
                  <a:schemeClr val="tx1"/>
                </a:solidFill>
              </a:rPr>
              <a:t>Empirical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study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with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survey</a:t>
            </a:r>
            <a:r>
              <a:rPr lang="de-DE" dirty="0" smtClean="0">
                <a:solidFill>
                  <a:schemeClr val="tx1"/>
                </a:solidFill>
              </a:rPr>
              <a:t> and expert </a:t>
            </a:r>
            <a:r>
              <a:rPr lang="de-DE" dirty="0" err="1" smtClean="0">
                <a:solidFill>
                  <a:schemeClr val="tx1"/>
                </a:solidFill>
              </a:rPr>
              <a:t>interviews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err="1" smtClean="0">
                <a:solidFill>
                  <a:schemeClr val="tx1"/>
                </a:solidFill>
              </a:rPr>
              <a:t>Statistics</a:t>
            </a:r>
            <a:r>
              <a:rPr lang="de-DE" dirty="0" smtClean="0">
                <a:solidFill>
                  <a:schemeClr val="tx1"/>
                </a:solidFill>
              </a:rPr>
              <a:t>: 	</a:t>
            </a:r>
            <a:r>
              <a:rPr lang="de-DE" dirty="0" err="1" smtClean="0">
                <a:solidFill>
                  <a:schemeClr val="tx1"/>
                </a:solidFill>
              </a:rPr>
              <a:t>Structural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Equation</a:t>
            </a:r>
            <a:r>
              <a:rPr lang="de-DE" dirty="0" smtClean="0">
                <a:solidFill>
                  <a:schemeClr val="tx1"/>
                </a:solidFill>
              </a:rPr>
              <a:t> Modelling, Regression Analysis</a:t>
            </a:r>
          </a:p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Scope:		250 German </a:t>
            </a:r>
            <a:r>
              <a:rPr lang="de-DE" dirty="0" err="1" smtClean="0">
                <a:solidFill>
                  <a:schemeClr val="tx1"/>
                </a:solidFill>
              </a:rPr>
              <a:t>high</a:t>
            </a:r>
            <a:r>
              <a:rPr lang="de-DE" dirty="0" smtClean="0">
                <a:solidFill>
                  <a:schemeClr val="tx1"/>
                </a:solidFill>
              </a:rPr>
              <a:t>-growth </a:t>
            </a:r>
            <a:r>
              <a:rPr lang="de-DE" dirty="0" err="1" smtClean="0">
                <a:solidFill>
                  <a:schemeClr val="tx1"/>
                </a:solidFill>
              </a:rPr>
              <a:t>companies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with</a:t>
            </a:r>
            <a:r>
              <a:rPr lang="de-DE" dirty="0" smtClean="0">
                <a:solidFill>
                  <a:schemeClr val="tx1"/>
                </a:solidFill>
              </a:rPr>
              <a:t> international activities 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			in Emerging Markets</a:t>
            </a:r>
          </a:p>
          <a:p>
            <a:endParaRPr lang="de-DE" dirty="0" smtClean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3488518" y="2779705"/>
            <a:ext cx="6286544" cy="3786214"/>
            <a:chOff x="1571604" y="428604"/>
            <a:chExt cx="7358114" cy="5643602"/>
          </a:xfrm>
        </p:grpSpPr>
        <p:sp>
          <p:nvSpPr>
            <p:cNvPr id="8" name="Ellipse 7"/>
            <p:cNvSpPr/>
            <p:nvPr/>
          </p:nvSpPr>
          <p:spPr>
            <a:xfrm>
              <a:off x="5072066" y="428604"/>
              <a:ext cx="1713600" cy="7143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 smtClean="0">
                  <a:solidFill>
                    <a:schemeClr val="tx1"/>
                  </a:solidFill>
                </a:rPr>
                <a:t>Tiiming</a:t>
              </a:r>
              <a:r>
                <a:rPr lang="en-US" sz="800" dirty="0" smtClean="0">
                  <a:solidFill>
                    <a:schemeClr val="tx1"/>
                  </a:solidFill>
                </a:rPr>
                <a:t> of  market entry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6500826" y="1571612"/>
              <a:ext cx="1713600" cy="7143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>
                  <a:solidFill>
                    <a:schemeClr val="tx1"/>
                  </a:solidFill>
                </a:rPr>
                <a:t>Factors of </a:t>
              </a:r>
              <a:r>
                <a:rPr lang="de-DE" sz="800" dirty="0" err="1" smtClean="0">
                  <a:solidFill>
                    <a:schemeClr val="tx1"/>
                  </a:solidFill>
                </a:rPr>
                <a:t>Success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5286380" y="5357826"/>
              <a:ext cx="1713600" cy="7143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>
                  <a:solidFill>
                    <a:schemeClr val="tx1"/>
                  </a:solidFill>
                </a:rPr>
                <a:t>Stand. vs. Adaptation of Product and Price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7216118" y="3429000"/>
              <a:ext cx="1713600" cy="7143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>
                  <a:solidFill>
                    <a:schemeClr val="tx1"/>
                  </a:solidFill>
                </a:rPr>
                <a:t>Stand. vs. Adaptation of Communication and Distribution</a:t>
              </a:r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1571604" y="857232"/>
              <a:ext cx="1714512" cy="7143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smtClean="0">
                  <a:solidFill>
                    <a:schemeClr val="tx1"/>
                  </a:solidFill>
                </a:rPr>
                <a:t>International Entrepreneurship</a:t>
              </a:r>
            </a:p>
          </p:txBody>
        </p:sp>
        <p:sp>
          <p:nvSpPr>
            <p:cNvPr id="14" name="Ellipse 13"/>
            <p:cNvSpPr/>
            <p:nvPr/>
          </p:nvSpPr>
          <p:spPr>
            <a:xfrm>
              <a:off x="1571604" y="1714488"/>
              <a:ext cx="1714512" cy="7143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Integration in networks</a:t>
              </a:r>
            </a:p>
          </p:txBody>
        </p:sp>
        <p:sp>
          <p:nvSpPr>
            <p:cNvPr id="15" name="Ellipse 14"/>
            <p:cNvSpPr/>
            <p:nvPr/>
          </p:nvSpPr>
          <p:spPr>
            <a:xfrm>
              <a:off x="1571604" y="2857496"/>
              <a:ext cx="1714512" cy="7143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Entry barriers of the target country</a:t>
              </a:r>
            </a:p>
          </p:txBody>
        </p:sp>
        <p:sp>
          <p:nvSpPr>
            <p:cNvPr id="16" name="Ellipse 15"/>
            <p:cNvSpPr/>
            <p:nvPr/>
          </p:nvSpPr>
          <p:spPr>
            <a:xfrm>
              <a:off x="1571604" y="3643314"/>
              <a:ext cx="1714512" cy="7143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smtClean="0">
                  <a:solidFill>
                    <a:schemeClr val="tx1"/>
                  </a:solidFill>
                </a:rPr>
                <a:t>Heterogeneity of customer needs</a:t>
              </a:r>
            </a:p>
          </p:txBody>
        </p:sp>
        <p:sp>
          <p:nvSpPr>
            <p:cNvPr id="17" name="Ellipse 16"/>
            <p:cNvSpPr/>
            <p:nvPr/>
          </p:nvSpPr>
          <p:spPr>
            <a:xfrm>
              <a:off x="1571604" y="4429132"/>
              <a:ext cx="1714512" cy="7143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Market attractiveness</a:t>
              </a:r>
            </a:p>
          </p:txBody>
        </p:sp>
        <p:sp>
          <p:nvSpPr>
            <p:cNvPr id="18" name="Ellipse 17"/>
            <p:cNvSpPr/>
            <p:nvPr/>
          </p:nvSpPr>
          <p:spPr>
            <a:xfrm>
              <a:off x="1571604" y="5214950"/>
              <a:ext cx="1714512" cy="7143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Competitive environment</a:t>
              </a:r>
            </a:p>
          </p:txBody>
        </p:sp>
        <p:cxnSp>
          <p:nvCxnSpPr>
            <p:cNvPr id="19" name="Gerade Verbindung mit Pfeil 18"/>
            <p:cNvCxnSpPr>
              <a:stCxn id="13" idx="6"/>
              <a:endCxn id="8" idx="2"/>
            </p:cNvCxnSpPr>
            <p:nvPr/>
          </p:nvCxnSpPr>
          <p:spPr>
            <a:xfrm flipV="1">
              <a:off x="3286116" y="785794"/>
              <a:ext cx="1785950" cy="4286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>
              <a:stCxn id="14" idx="6"/>
              <a:endCxn id="8" idx="2"/>
            </p:cNvCxnSpPr>
            <p:nvPr/>
          </p:nvCxnSpPr>
          <p:spPr>
            <a:xfrm flipV="1">
              <a:off x="3286116" y="785794"/>
              <a:ext cx="1785950" cy="12858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>
              <a:stCxn id="15" idx="6"/>
              <a:endCxn id="8" idx="2"/>
            </p:cNvCxnSpPr>
            <p:nvPr/>
          </p:nvCxnSpPr>
          <p:spPr>
            <a:xfrm flipV="1">
              <a:off x="3286116" y="785794"/>
              <a:ext cx="1785950" cy="24288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>
              <a:stCxn id="16" idx="6"/>
              <a:endCxn id="8" idx="2"/>
            </p:cNvCxnSpPr>
            <p:nvPr/>
          </p:nvCxnSpPr>
          <p:spPr>
            <a:xfrm flipV="1">
              <a:off x="3286116" y="785794"/>
              <a:ext cx="1785950" cy="32147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>
              <a:stCxn id="17" idx="6"/>
              <a:endCxn id="8" idx="2"/>
            </p:cNvCxnSpPr>
            <p:nvPr/>
          </p:nvCxnSpPr>
          <p:spPr>
            <a:xfrm flipV="1">
              <a:off x="3286116" y="785794"/>
              <a:ext cx="1785950" cy="40005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>
              <a:stCxn id="18" idx="6"/>
              <a:endCxn id="8" idx="2"/>
            </p:cNvCxnSpPr>
            <p:nvPr/>
          </p:nvCxnSpPr>
          <p:spPr>
            <a:xfrm flipV="1">
              <a:off x="3286116" y="785794"/>
              <a:ext cx="1785950" cy="47863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Gerade Verbindung mit Pfeil 24"/>
            <p:cNvCxnSpPr>
              <a:stCxn id="13" idx="6"/>
              <a:endCxn id="9" idx="2"/>
            </p:cNvCxnSpPr>
            <p:nvPr/>
          </p:nvCxnSpPr>
          <p:spPr>
            <a:xfrm>
              <a:off x="3286116" y="1214422"/>
              <a:ext cx="3214710" cy="7143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Gerade Verbindung mit Pfeil 25"/>
            <p:cNvCxnSpPr>
              <a:stCxn id="14" idx="6"/>
              <a:endCxn id="9" idx="2"/>
            </p:cNvCxnSpPr>
            <p:nvPr/>
          </p:nvCxnSpPr>
          <p:spPr>
            <a:xfrm flipV="1">
              <a:off x="3286116" y="1928802"/>
              <a:ext cx="3214710" cy="1428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/>
            <p:cNvCxnSpPr>
              <a:stCxn id="15" idx="6"/>
              <a:endCxn id="9" idx="2"/>
            </p:cNvCxnSpPr>
            <p:nvPr/>
          </p:nvCxnSpPr>
          <p:spPr>
            <a:xfrm flipV="1">
              <a:off x="3286116" y="1928802"/>
              <a:ext cx="3214710" cy="12858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Gerade Verbindung mit Pfeil 27"/>
            <p:cNvCxnSpPr>
              <a:stCxn id="16" idx="6"/>
              <a:endCxn id="9" idx="2"/>
            </p:cNvCxnSpPr>
            <p:nvPr/>
          </p:nvCxnSpPr>
          <p:spPr>
            <a:xfrm flipV="1">
              <a:off x="3286116" y="1928802"/>
              <a:ext cx="3214710" cy="20717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>
              <a:stCxn id="17" idx="6"/>
              <a:endCxn id="9" idx="2"/>
            </p:cNvCxnSpPr>
            <p:nvPr/>
          </p:nvCxnSpPr>
          <p:spPr>
            <a:xfrm flipV="1">
              <a:off x="3286116" y="1928802"/>
              <a:ext cx="3214710" cy="28575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>
              <a:stCxn id="18" idx="6"/>
              <a:endCxn id="9" idx="2"/>
            </p:cNvCxnSpPr>
            <p:nvPr/>
          </p:nvCxnSpPr>
          <p:spPr>
            <a:xfrm flipV="1">
              <a:off x="3286116" y="1928802"/>
              <a:ext cx="3214710" cy="36433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/>
            <p:cNvCxnSpPr>
              <a:stCxn id="13" idx="6"/>
              <a:endCxn id="12" idx="2"/>
            </p:cNvCxnSpPr>
            <p:nvPr/>
          </p:nvCxnSpPr>
          <p:spPr>
            <a:xfrm>
              <a:off x="3286116" y="1214422"/>
              <a:ext cx="3930002" cy="25717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/>
            <p:cNvCxnSpPr>
              <a:stCxn id="14" idx="6"/>
              <a:endCxn id="12" idx="2"/>
            </p:cNvCxnSpPr>
            <p:nvPr/>
          </p:nvCxnSpPr>
          <p:spPr>
            <a:xfrm>
              <a:off x="3286116" y="2071678"/>
              <a:ext cx="3930002" cy="17145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/>
            <p:cNvCxnSpPr>
              <a:stCxn id="15" idx="6"/>
              <a:endCxn id="12" idx="2"/>
            </p:cNvCxnSpPr>
            <p:nvPr/>
          </p:nvCxnSpPr>
          <p:spPr>
            <a:xfrm>
              <a:off x="3286116" y="3214686"/>
              <a:ext cx="3930002" cy="5715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Gerade Verbindung mit Pfeil 33"/>
            <p:cNvCxnSpPr>
              <a:stCxn id="16" idx="6"/>
              <a:endCxn id="12" idx="2"/>
            </p:cNvCxnSpPr>
            <p:nvPr/>
          </p:nvCxnSpPr>
          <p:spPr>
            <a:xfrm flipV="1">
              <a:off x="3286116" y="3786190"/>
              <a:ext cx="3930002" cy="2143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Gerade Verbindung mit Pfeil 34"/>
            <p:cNvCxnSpPr>
              <a:stCxn id="17" idx="6"/>
              <a:endCxn id="12" idx="2"/>
            </p:cNvCxnSpPr>
            <p:nvPr/>
          </p:nvCxnSpPr>
          <p:spPr>
            <a:xfrm flipV="1">
              <a:off x="3286116" y="3786190"/>
              <a:ext cx="3930002" cy="10001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/>
            <p:cNvCxnSpPr>
              <a:stCxn id="18" idx="6"/>
              <a:endCxn id="12" idx="2"/>
            </p:cNvCxnSpPr>
            <p:nvPr/>
          </p:nvCxnSpPr>
          <p:spPr>
            <a:xfrm flipV="1">
              <a:off x="3286116" y="3786190"/>
              <a:ext cx="3930002" cy="17859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Gerade Verbindung mit Pfeil 36"/>
            <p:cNvCxnSpPr>
              <a:stCxn id="13" idx="6"/>
              <a:endCxn id="10" idx="2"/>
            </p:cNvCxnSpPr>
            <p:nvPr/>
          </p:nvCxnSpPr>
          <p:spPr>
            <a:xfrm>
              <a:off x="3286116" y="1214422"/>
              <a:ext cx="2000264" cy="45005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Gerade Verbindung mit Pfeil 37"/>
            <p:cNvCxnSpPr>
              <a:stCxn id="14" idx="6"/>
              <a:endCxn id="10" idx="2"/>
            </p:cNvCxnSpPr>
            <p:nvPr/>
          </p:nvCxnSpPr>
          <p:spPr>
            <a:xfrm>
              <a:off x="3286116" y="2071678"/>
              <a:ext cx="2000264" cy="36433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Gerade Verbindung mit Pfeil 38"/>
            <p:cNvCxnSpPr>
              <a:stCxn id="15" idx="6"/>
              <a:endCxn id="10" idx="2"/>
            </p:cNvCxnSpPr>
            <p:nvPr/>
          </p:nvCxnSpPr>
          <p:spPr>
            <a:xfrm>
              <a:off x="3286116" y="3214686"/>
              <a:ext cx="2000264" cy="25003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/>
            <p:cNvCxnSpPr>
              <a:stCxn id="16" idx="6"/>
              <a:endCxn id="10" idx="2"/>
            </p:cNvCxnSpPr>
            <p:nvPr/>
          </p:nvCxnSpPr>
          <p:spPr>
            <a:xfrm>
              <a:off x="3286116" y="4000504"/>
              <a:ext cx="2000264" cy="17145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Gerade Verbindung mit Pfeil 40"/>
            <p:cNvCxnSpPr>
              <a:stCxn id="17" idx="6"/>
              <a:endCxn id="10" idx="2"/>
            </p:cNvCxnSpPr>
            <p:nvPr/>
          </p:nvCxnSpPr>
          <p:spPr>
            <a:xfrm>
              <a:off x="3286116" y="4786322"/>
              <a:ext cx="2000264" cy="9286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Gerade Verbindung mit Pfeil 41"/>
            <p:cNvCxnSpPr>
              <a:stCxn id="18" idx="6"/>
              <a:endCxn id="10" idx="2"/>
            </p:cNvCxnSpPr>
            <p:nvPr/>
          </p:nvCxnSpPr>
          <p:spPr>
            <a:xfrm>
              <a:off x="3286116" y="5572140"/>
              <a:ext cx="2000264" cy="1428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Gerade Verbindung mit Pfeil 42"/>
            <p:cNvCxnSpPr>
              <a:stCxn id="10" idx="0"/>
              <a:endCxn id="9" idx="4"/>
            </p:cNvCxnSpPr>
            <p:nvPr/>
          </p:nvCxnSpPr>
          <p:spPr>
            <a:xfrm rot="5400000" flipH="1" flipV="1">
              <a:off x="5214486" y="3214686"/>
              <a:ext cx="3071834" cy="12144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Gerade Verbindung mit Pfeil 43"/>
            <p:cNvCxnSpPr>
              <a:stCxn id="12" idx="0"/>
              <a:endCxn id="9" idx="4"/>
            </p:cNvCxnSpPr>
            <p:nvPr/>
          </p:nvCxnSpPr>
          <p:spPr>
            <a:xfrm rot="16200000" flipV="1">
              <a:off x="7143768" y="2499850"/>
              <a:ext cx="1143008" cy="7152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/>
            <p:cNvCxnSpPr>
              <a:stCxn id="8" idx="4"/>
              <a:endCxn id="9" idx="2"/>
            </p:cNvCxnSpPr>
            <p:nvPr/>
          </p:nvCxnSpPr>
          <p:spPr>
            <a:xfrm rot="16200000" flipH="1">
              <a:off x="5821937" y="1249913"/>
              <a:ext cx="785818" cy="5719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Gekrümmte Verbindung 45"/>
            <p:cNvCxnSpPr>
              <a:stCxn id="13" idx="2"/>
              <a:endCxn id="15" idx="2"/>
            </p:cNvCxnSpPr>
            <p:nvPr/>
          </p:nvCxnSpPr>
          <p:spPr>
            <a:xfrm rot="10800000" flipV="1">
              <a:off x="1571604" y="1214422"/>
              <a:ext cx="1588" cy="2000264"/>
            </a:xfrm>
            <a:prstGeom prst="curvedConnector3">
              <a:avLst>
                <a:gd name="adj1" fmla="val 25911847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krümmte Verbindung 46"/>
            <p:cNvCxnSpPr>
              <a:stCxn id="13" idx="2"/>
              <a:endCxn id="14" idx="2"/>
            </p:cNvCxnSpPr>
            <p:nvPr/>
          </p:nvCxnSpPr>
          <p:spPr>
            <a:xfrm rot="10800000" flipV="1">
              <a:off x="1571604" y="1214422"/>
              <a:ext cx="1588" cy="857256"/>
            </a:xfrm>
            <a:prstGeom prst="curvedConnector3">
              <a:avLst>
                <a:gd name="adj1" fmla="val 9788920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krümmte Verbindung 47"/>
            <p:cNvCxnSpPr>
              <a:stCxn id="14" idx="2"/>
              <a:endCxn id="16" idx="2"/>
            </p:cNvCxnSpPr>
            <p:nvPr/>
          </p:nvCxnSpPr>
          <p:spPr>
            <a:xfrm rot="10800000" flipV="1">
              <a:off x="1571604" y="2071678"/>
              <a:ext cx="1588" cy="1928826"/>
            </a:xfrm>
            <a:prstGeom prst="curvedConnector3">
              <a:avLst>
                <a:gd name="adj1" fmla="val 25336028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krümmte Verbindung 48"/>
            <p:cNvCxnSpPr>
              <a:stCxn id="13" idx="2"/>
              <a:endCxn id="17" idx="2"/>
            </p:cNvCxnSpPr>
            <p:nvPr/>
          </p:nvCxnSpPr>
          <p:spPr>
            <a:xfrm rot="10800000" flipV="1">
              <a:off x="1571604" y="1214422"/>
              <a:ext cx="1588" cy="3571900"/>
            </a:xfrm>
            <a:prstGeom prst="curvedConnector3">
              <a:avLst>
                <a:gd name="adj1" fmla="val 46641324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krümmte Verbindung 49"/>
            <p:cNvCxnSpPr>
              <a:stCxn id="13" idx="2"/>
              <a:endCxn id="18" idx="2"/>
            </p:cNvCxnSpPr>
            <p:nvPr/>
          </p:nvCxnSpPr>
          <p:spPr>
            <a:xfrm rot="10800000" flipV="1">
              <a:off x="1571604" y="1214422"/>
              <a:ext cx="1588" cy="4357718"/>
            </a:xfrm>
            <a:prstGeom prst="curvedConnector3">
              <a:avLst>
                <a:gd name="adj1" fmla="val 62188433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krümmte Verbindung 50"/>
            <p:cNvCxnSpPr>
              <a:stCxn id="14" idx="2"/>
              <a:endCxn id="18" idx="2"/>
            </p:cNvCxnSpPr>
            <p:nvPr/>
          </p:nvCxnSpPr>
          <p:spPr>
            <a:xfrm rot="10800000" flipV="1">
              <a:off x="1571604" y="2071678"/>
              <a:ext cx="1588" cy="3500462"/>
            </a:xfrm>
            <a:prstGeom prst="curvedConnector3">
              <a:avLst>
                <a:gd name="adj1" fmla="val 45489687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krümmte Verbindung 51"/>
            <p:cNvCxnSpPr>
              <a:stCxn id="15" idx="2"/>
              <a:endCxn id="16" idx="2"/>
            </p:cNvCxnSpPr>
            <p:nvPr/>
          </p:nvCxnSpPr>
          <p:spPr>
            <a:xfrm rot="10800000" flipV="1">
              <a:off x="1571604" y="3214686"/>
              <a:ext cx="1588" cy="785818"/>
            </a:xfrm>
            <a:prstGeom prst="curvedConnector3">
              <a:avLst>
                <a:gd name="adj1" fmla="val 8061463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krümmte Verbindung 52"/>
            <p:cNvCxnSpPr>
              <a:stCxn id="15" idx="2"/>
              <a:endCxn id="18" idx="2"/>
            </p:cNvCxnSpPr>
            <p:nvPr/>
          </p:nvCxnSpPr>
          <p:spPr>
            <a:xfrm rot="10800000" flipV="1">
              <a:off x="1571604" y="3214686"/>
              <a:ext cx="1588" cy="2357454"/>
            </a:xfrm>
            <a:prstGeom prst="curvedConnector3">
              <a:avLst>
                <a:gd name="adj1" fmla="val 30518397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796925" y="1841500"/>
            <a:ext cx="9032875" cy="370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2425" lvl="1" indent="-352425">
              <a:spcBef>
                <a:spcPts val="600"/>
              </a:spcBef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73874" y="422251"/>
            <a:ext cx="9215502" cy="413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buClr>
                <a:srgbClr val="00CC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sz="2400" dirty="0" smtClean="0">
                <a:solidFill>
                  <a:srgbClr val="000000"/>
                </a:solidFill>
              </a:rPr>
              <a:t>Empirical Evidence – Branding Strategy in Emerging Markets  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274996" y="6923109"/>
            <a:ext cx="500066" cy="3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16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73874" y="1065193"/>
            <a:ext cx="8311891" cy="5875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Key </a:t>
            </a:r>
            <a:r>
              <a:rPr lang="de-DE" dirty="0" err="1" smtClean="0">
                <a:solidFill>
                  <a:schemeClr val="tx1"/>
                </a:solidFill>
              </a:rPr>
              <a:t>Findings</a:t>
            </a:r>
            <a:r>
              <a:rPr lang="de-DE" dirty="0" smtClean="0">
                <a:solidFill>
                  <a:schemeClr val="tx1"/>
                </a:solidFill>
              </a:rPr>
              <a:t>:</a:t>
            </a:r>
          </a:p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err="1" smtClean="0">
                <a:solidFill>
                  <a:schemeClr val="tx1"/>
                </a:solidFill>
              </a:rPr>
              <a:t>What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are</a:t>
            </a:r>
            <a:r>
              <a:rPr lang="de-DE" dirty="0" smtClean="0">
                <a:solidFill>
                  <a:schemeClr val="tx1"/>
                </a:solidFill>
              </a:rPr>
              <a:t> the </a:t>
            </a:r>
            <a:r>
              <a:rPr lang="de-DE" dirty="0" err="1" smtClean="0">
                <a:solidFill>
                  <a:schemeClr val="tx1"/>
                </a:solidFill>
              </a:rPr>
              <a:t>value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proposition</a:t>
            </a:r>
            <a:r>
              <a:rPr lang="de-DE" dirty="0" smtClean="0">
                <a:solidFill>
                  <a:schemeClr val="tx1"/>
                </a:solidFill>
              </a:rPr>
              <a:t>/ the </a:t>
            </a:r>
            <a:r>
              <a:rPr lang="de-DE" dirty="0" err="1" smtClean="0">
                <a:solidFill>
                  <a:schemeClr val="tx1"/>
                </a:solidFill>
              </a:rPr>
              <a:t>reputation</a:t>
            </a:r>
            <a:r>
              <a:rPr lang="de-DE" dirty="0" smtClean="0">
                <a:solidFill>
                  <a:schemeClr val="tx1"/>
                </a:solidFill>
              </a:rPr>
              <a:t> of the brand? </a:t>
            </a:r>
          </a:p>
          <a:p>
            <a:endParaRPr lang="de-DE" sz="12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=&gt; </a:t>
            </a:r>
            <a:r>
              <a:rPr lang="de-DE" dirty="0" err="1" smtClean="0">
                <a:solidFill>
                  <a:schemeClr val="tx1"/>
                </a:solidFill>
              </a:rPr>
              <a:t>Almost</a:t>
            </a:r>
            <a:r>
              <a:rPr lang="de-DE" dirty="0" smtClean="0">
                <a:solidFill>
                  <a:schemeClr val="tx1"/>
                </a:solidFill>
              </a:rPr>
              <a:t> 80 % of the SME </a:t>
            </a:r>
            <a:r>
              <a:rPr lang="de-DE" dirty="0" err="1" smtClean="0">
                <a:solidFill>
                  <a:schemeClr val="tx1"/>
                </a:solidFill>
              </a:rPr>
              <a:t>are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focussing</a:t>
            </a:r>
            <a:r>
              <a:rPr lang="de-DE" dirty="0" smtClean="0">
                <a:solidFill>
                  <a:schemeClr val="tx1"/>
                </a:solidFill>
              </a:rPr>
              <a:t> on a </a:t>
            </a:r>
            <a:r>
              <a:rPr lang="de-DE" dirty="0" err="1" smtClean="0">
                <a:solidFill>
                  <a:schemeClr val="tx1"/>
                </a:solidFill>
              </a:rPr>
              <a:t>high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quality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image</a:t>
            </a:r>
            <a:r>
              <a:rPr lang="de-DE" dirty="0" smtClean="0">
                <a:solidFill>
                  <a:schemeClr val="tx1"/>
                </a:solidFill>
              </a:rPr>
              <a:t>.</a:t>
            </a:r>
          </a:p>
          <a:p>
            <a:endParaRPr lang="de-DE" dirty="0" smtClean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err="1" smtClean="0">
                <a:solidFill>
                  <a:schemeClr val="tx1"/>
                </a:solidFill>
              </a:rPr>
              <a:t>Did</a:t>
            </a:r>
            <a:r>
              <a:rPr lang="de-DE" dirty="0" smtClean="0">
                <a:solidFill>
                  <a:schemeClr val="tx1"/>
                </a:solidFill>
              </a:rPr>
              <a:t> the </a:t>
            </a:r>
            <a:r>
              <a:rPr lang="de-DE" dirty="0" err="1" smtClean="0">
                <a:solidFill>
                  <a:schemeClr val="tx1"/>
                </a:solidFill>
              </a:rPr>
              <a:t>company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adapt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its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value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proposition</a:t>
            </a:r>
            <a:r>
              <a:rPr lang="de-DE" dirty="0" smtClean="0">
                <a:solidFill>
                  <a:schemeClr val="tx1"/>
                </a:solidFill>
              </a:rPr>
              <a:t> in the </a:t>
            </a:r>
            <a:r>
              <a:rPr lang="de-DE" dirty="0" err="1" smtClean="0">
                <a:solidFill>
                  <a:schemeClr val="tx1"/>
                </a:solidFill>
              </a:rPr>
              <a:t>emerging</a:t>
            </a:r>
            <a:r>
              <a:rPr lang="de-DE" dirty="0" smtClean="0">
                <a:solidFill>
                  <a:schemeClr val="tx1"/>
                </a:solidFill>
              </a:rPr>
              <a:t> market?</a:t>
            </a:r>
          </a:p>
          <a:p>
            <a:endParaRPr lang="de-DE" sz="12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=&gt; </a:t>
            </a:r>
            <a:r>
              <a:rPr lang="de-DE" dirty="0" err="1" smtClean="0">
                <a:solidFill>
                  <a:schemeClr val="tx1"/>
                </a:solidFill>
              </a:rPr>
              <a:t>Only</a:t>
            </a:r>
            <a:r>
              <a:rPr lang="de-DE" dirty="0" smtClean="0">
                <a:solidFill>
                  <a:schemeClr val="tx1"/>
                </a:solidFill>
              </a:rPr>
              <a:t> 24 % </a:t>
            </a:r>
            <a:r>
              <a:rPr lang="de-DE" dirty="0" err="1" smtClean="0">
                <a:solidFill>
                  <a:schemeClr val="tx1"/>
                </a:solidFill>
              </a:rPr>
              <a:t>changed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it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To </a:t>
            </a:r>
            <a:r>
              <a:rPr lang="de-DE" dirty="0" err="1" smtClean="0">
                <a:solidFill>
                  <a:schemeClr val="tx1"/>
                </a:solidFill>
              </a:rPr>
              <a:t>which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extent</a:t>
            </a:r>
            <a:r>
              <a:rPr lang="de-DE" dirty="0" smtClean="0">
                <a:solidFill>
                  <a:schemeClr val="tx1"/>
                </a:solidFill>
              </a:rPr>
              <a:t> is the </a:t>
            </a:r>
            <a:r>
              <a:rPr lang="de-DE" dirty="0" err="1" smtClean="0">
                <a:solidFill>
                  <a:schemeClr val="tx1"/>
                </a:solidFill>
              </a:rPr>
              <a:t>country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image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supporting</a:t>
            </a:r>
            <a:r>
              <a:rPr lang="de-DE" dirty="0" smtClean="0">
                <a:solidFill>
                  <a:schemeClr val="tx1"/>
                </a:solidFill>
              </a:rPr>
              <a:t> the strategic </a:t>
            </a:r>
            <a:r>
              <a:rPr lang="de-DE" dirty="0" err="1" smtClean="0">
                <a:solidFill>
                  <a:schemeClr val="tx1"/>
                </a:solidFill>
              </a:rPr>
              <a:t>positioning</a:t>
            </a:r>
            <a:r>
              <a:rPr lang="de-DE" dirty="0" smtClean="0">
                <a:solidFill>
                  <a:schemeClr val="tx1"/>
                </a:solidFill>
              </a:rPr>
              <a:t>?</a:t>
            </a:r>
          </a:p>
          <a:p>
            <a:endParaRPr lang="de-DE" sz="12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=&gt; 57 % </a:t>
            </a:r>
            <a:r>
              <a:rPr lang="de-DE" dirty="0" err="1" smtClean="0">
                <a:solidFill>
                  <a:schemeClr val="tx1"/>
                </a:solidFill>
              </a:rPr>
              <a:t>exspected</a:t>
            </a:r>
            <a:r>
              <a:rPr lang="de-DE" dirty="0" smtClean="0">
                <a:solidFill>
                  <a:schemeClr val="tx1"/>
                </a:solidFill>
              </a:rPr>
              <a:t> a positive and strong </a:t>
            </a:r>
            <a:r>
              <a:rPr lang="de-DE" dirty="0" err="1" smtClean="0">
                <a:solidFill>
                  <a:schemeClr val="tx1"/>
                </a:solidFill>
              </a:rPr>
              <a:t>influence</a:t>
            </a:r>
            <a:r>
              <a:rPr lang="de-DE" dirty="0" smtClean="0">
                <a:solidFill>
                  <a:schemeClr val="tx1"/>
                </a:solidFill>
              </a:rPr>
              <a:t> of the German 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      </a:t>
            </a:r>
            <a:r>
              <a:rPr lang="de-DE" dirty="0" err="1" smtClean="0">
                <a:solidFill>
                  <a:schemeClr val="tx1"/>
                </a:solidFill>
              </a:rPr>
              <a:t>country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reputation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err="1" smtClean="0">
                <a:solidFill>
                  <a:schemeClr val="tx1"/>
                </a:solidFill>
              </a:rPr>
              <a:t>What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impact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can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seen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from</a:t>
            </a:r>
            <a:r>
              <a:rPr lang="de-DE" dirty="0" smtClean="0">
                <a:solidFill>
                  <a:schemeClr val="tx1"/>
                </a:solidFill>
              </a:rPr>
              <a:t> a strong brand </a:t>
            </a:r>
            <a:r>
              <a:rPr lang="de-DE" dirty="0" err="1" smtClean="0">
                <a:solidFill>
                  <a:schemeClr val="tx1"/>
                </a:solidFill>
              </a:rPr>
              <a:t>reputation</a:t>
            </a:r>
            <a:r>
              <a:rPr lang="de-DE" dirty="0" smtClean="0">
                <a:solidFill>
                  <a:schemeClr val="tx1"/>
                </a:solidFill>
              </a:rPr>
              <a:t>?</a:t>
            </a:r>
          </a:p>
          <a:p>
            <a:endParaRPr lang="de-DE" sz="1200" dirty="0" smtClean="0">
              <a:solidFill>
                <a:schemeClr val="tx1"/>
              </a:solidFill>
            </a:endParaRPr>
          </a:p>
          <a:p>
            <a:pPr>
              <a:buFont typeface="Symbol"/>
              <a:buChar char="Þ"/>
            </a:pPr>
            <a:r>
              <a:rPr lang="de-DE" dirty="0" smtClean="0">
                <a:solidFill>
                  <a:schemeClr val="tx1"/>
                </a:solidFill>
              </a:rPr>
              <a:t> A </a:t>
            </a:r>
            <a:r>
              <a:rPr lang="de-DE" dirty="0" err="1" smtClean="0">
                <a:solidFill>
                  <a:schemeClr val="tx1"/>
                </a:solidFill>
              </a:rPr>
              <a:t>stronger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focus</a:t>
            </a:r>
            <a:r>
              <a:rPr lang="de-DE" dirty="0" smtClean="0">
                <a:solidFill>
                  <a:schemeClr val="tx1"/>
                </a:solidFill>
              </a:rPr>
              <a:t> on </a:t>
            </a:r>
            <a:r>
              <a:rPr lang="de-DE" dirty="0" err="1" smtClean="0">
                <a:solidFill>
                  <a:schemeClr val="tx1"/>
                </a:solidFill>
              </a:rPr>
              <a:t>quality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leaded</a:t>
            </a:r>
            <a:r>
              <a:rPr lang="de-DE" dirty="0" smtClean="0">
                <a:solidFill>
                  <a:schemeClr val="tx1"/>
                </a:solidFill>
              </a:rPr>
              <a:t> to </a:t>
            </a:r>
            <a:r>
              <a:rPr lang="de-DE" dirty="0" err="1" smtClean="0">
                <a:solidFill>
                  <a:schemeClr val="tx1"/>
                </a:solidFill>
              </a:rPr>
              <a:t>higher</a:t>
            </a:r>
            <a:r>
              <a:rPr lang="de-DE" dirty="0" smtClean="0">
                <a:solidFill>
                  <a:schemeClr val="tx1"/>
                </a:solidFill>
              </a:rPr>
              <a:t> market </a:t>
            </a:r>
            <a:r>
              <a:rPr lang="de-DE" dirty="0" err="1" smtClean="0">
                <a:solidFill>
                  <a:schemeClr val="tx1"/>
                </a:solidFill>
              </a:rPr>
              <a:t>share</a:t>
            </a:r>
            <a:endParaRPr lang="de-DE" dirty="0" smtClean="0">
              <a:solidFill>
                <a:schemeClr val="tx1"/>
              </a:solidFill>
            </a:endParaRPr>
          </a:p>
          <a:p>
            <a:pPr>
              <a:buFont typeface="Symbol"/>
              <a:buChar char="Þ"/>
            </a:pPr>
            <a:r>
              <a:rPr lang="de-DE" dirty="0" smtClean="0">
                <a:solidFill>
                  <a:schemeClr val="tx1"/>
                </a:solidFill>
              </a:rPr>
              <a:t> The </a:t>
            </a:r>
            <a:r>
              <a:rPr lang="de-DE" dirty="0" err="1" smtClean="0">
                <a:solidFill>
                  <a:schemeClr val="tx1"/>
                </a:solidFill>
              </a:rPr>
              <a:t>adaptation</a:t>
            </a:r>
            <a:r>
              <a:rPr lang="de-DE" dirty="0" smtClean="0">
                <a:solidFill>
                  <a:schemeClr val="tx1"/>
                </a:solidFill>
              </a:rPr>
              <a:t> of a </a:t>
            </a:r>
            <a:r>
              <a:rPr lang="de-DE" dirty="0" err="1" smtClean="0">
                <a:solidFill>
                  <a:schemeClr val="tx1"/>
                </a:solidFill>
              </a:rPr>
              <a:t>companies</a:t>
            </a:r>
            <a:r>
              <a:rPr lang="de-DE" dirty="0" smtClean="0">
                <a:solidFill>
                  <a:schemeClr val="tx1"/>
                </a:solidFill>
              </a:rPr>
              <a:t>` </a:t>
            </a:r>
            <a:r>
              <a:rPr lang="de-DE" dirty="0" err="1" smtClean="0">
                <a:solidFill>
                  <a:schemeClr val="tx1"/>
                </a:solidFill>
              </a:rPr>
              <a:t>image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had</a:t>
            </a:r>
            <a:r>
              <a:rPr lang="de-DE" dirty="0" smtClean="0">
                <a:solidFill>
                  <a:schemeClr val="tx1"/>
                </a:solidFill>
              </a:rPr>
              <a:t> a negativ </a:t>
            </a:r>
            <a:r>
              <a:rPr lang="de-DE" dirty="0" err="1" smtClean="0">
                <a:solidFill>
                  <a:schemeClr val="tx1"/>
                </a:solidFill>
              </a:rPr>
              <a:t>influence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Symbol"/>
              <a:buChar char="Þ"/>
            </a:pPr>
            <a:r>
              <a:rPr lang="de-DE" dirty="0" smtClean="0">
                <a:solidFill>
                  <a:schemeClr val="tx1"/>
                </a:solidFill>
              </a:rPr>
              <a:t> Companies </a:t>
            </a:r>
            <a:r>
              <a:rPr lang="de-DE" dirty="0" err="1" smtClean="0">
                <a:solidFill>
                  <a:schemeClr val="tx1"/>
                </a:solidFill>
              </a:rPr>
              <a:t>using</a:t>
            </a:r>
            <a:r>
              <a:rPr lang="de-DE" dirty="0" smtClean="0">
                <a:solidFill>
                  <a:schemeClr val="tx1"/>
                </a:solidFill>
              </a:rPr>
              <a:t> the </a:t>
            </a:r>
            <a:r>
              <a:rPr lang="de-DE" dirty="0" err="1" smtClean="0">
                <a:solidFill>
                  <a:schemeClr val="tx1"/>
                </a:solidFill>
              </a:rPr>
              <a:t>country</a:t>
            </a:r>
            <a:r>
              <a:rPr lang="de-DE" dirty="0" smtClean="0">
                <a:solidFill>
                  <a:schemeClr val="tx1"/>
                </a:solidFill>
              </a:rPr>
              <a:t> of origin in </a:t>
            </a:r>
            <a:r>
              <a:rPr lang="de-DE" dirty="0" err="1" smtClean="0">
                <a:solidFill>
                  <a:schemeClr val="tx1"/>
                </a:solidFill>
              </a:rPr>
              <a:t>their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marketing-strategy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     </a:t>
            </a:r>
            <a:r>
              <a:rPr lang="de-DE" dirty="0" err="1" smtClean="0">
                <a:solidFill>
                  <a:schemeClr val="tx1"/>
                </a:solidFill>
              </a:rPr>
              <a:t>penetrated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faster</a:t>
            </a:r>
            <a:r>
              <a:rPr lang="de-DE" dirty="0" smtClean="0">
                <a:solidFill>
                  <a:schemeClr val="tx1"/>
                </a:solidFill>
              </a:rPr>
              <a:t> the </a:t>
            </a:r>
            <a:r>
              <a:rPr lang="de-DE" dirty="0" err="1" smtClean="0">
                <a:solidFill>
                  <a:schemeClr val="tx1"/>
                </a:solidFill>
              </a:rPr>
              <a:t>emerging</a:t>
            </a:r>
            <a:r>
              <a:rPr lang="de-DE" dirty="0" smtClean="0">
                <a:solidFill>
                  <a:schemeClr val="tx1"/>
                </a:solidFill>
              </a:rPr>
              <a:t> market</a:t>
            </a:r>
          </a:p>
          <a:p>
            <a:endParaRPr lang="de-DE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796925" y="1841500"/>
            <a:ext cx="9032875" cy="370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2425" lvl="1" indent="-352425">
              <a:spcBef>
                <a:spcPts val="600"/>
              </a:spcBef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73874" y="422251"/>
            <a:ext cx="9215502" cy="413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buClr>
                <a:srgbClr val="00CC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sz="2400" dirty="0" smtClean="0">
                <a:solidFill>
                  <a:srgbClr val="000000"/>
                </a:solidFill>
              </a:rPr>
              <a:t>Empirical Evidence  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274996" y="6923109"/>
            <a:ext cx="500066" cy="3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17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20229" y="993755"/>
            <a:ext cx="8443337" cy="3224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Key </a:t>
            </a:r>
            <a:r>
              <a:rPr lang="de-DE" dirty="0" err="1" smtClean="0">
                <a:solidFill>
                  <a:schemeClr val="tx1"/>
                </a:solidFill>
              </a:rPr>
              <a:t>Findings</a:t>
            </a:r>
            <a:r>
              <a:rPr lang="de-DE" dirty="0" smtClean="0">
                <a:solidFill>
                  <a:schemeClr val="tx1"/>
                </a:solidFill>
              </a:rPr>
              <a:t>:</a:t>
            </a:r>
          </a:p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err="1" smtClean="0">
                <a:solidFill>
                  <a:schemeClr val="tx1"/>
                </a:solidFill>
              </a:rPr>
              <a:t>Percentage</a:t>
            </a:r>
            <a:r>
              <a:rPr lang="de-DE" dirty="0" smtClean="0">
                <a:solidFill>
                  <a:schemeClr val="tx1"/>
                </a:solidFill>
              </a:rPr>
              <a:t> of SMEs </a:t>
            </a:r>
            <a:r>
              <a:rPr lang="de-DE" dirty="0" err="1" smtClean="0">
                <a:solidFill>
                  <a:schemeClr val="tx1"/>
                </a:solidFill>
              </a:rPr>
              <a:t>using</a:t>
            </a:r>
            <a:r>
              <a:rPr lang="de-DE" dirty="0" smtClean="0">
                <a:solidFill>
                  <a:schemeClr val="tx1"/>
                </a:solidFill>
              </a:rPr>
              <a:t> IP-Forms </a:t>
            </a:r>
            <a:r>
              <a:rPr lang="de-DE" dirty="0" err="1" smtClean="0">
                <a:solidFill>
                  <a:schemeClr val="tx1"/>
                </a:solidFill>
              </a:rPr>
              <a:t>actively</a:t>
            </a:r>
            <a:r>
              <a:rPr lang="de-DE" dirty="0" smtClean="0">
                <a:solidFill>
                  <a:schemeClr val="tx1"/>
                </a:solidFill>
              </a:rPr>
              <a:t> in </a:t>
            </a:r>
            <a:r>
              <a:rPr lang="de-DE" dirty="0" err="1" smtClean="0">
                <a:solidFill>
                  <a:schemeClr val="tx1"/>
                </a:solidFill>
              </a:rPr>
              <a:t>their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marketing-strategy</a:t>
            </a:r>
            <a:r>
              <a:rPr lang="de-DE" dirty="0" smtClean="0">
                <a:solidFill>
                  <a:schemeClr val="tx1"/>
                </a:solidFill>
              </a:rPr>
              <a:t>: 28 %</a:t>
            </a:r>
          </a:p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err="1" smtClean="0">
                <a:solidFill>
                  <a:schemeClr val="tx1"/>
                </a:solidFill>
              </a:rPr>
              <a:t>Awareness</a:t>
            </a:r>
            <a:r>
              <a:rPr lang="de-DE" dirty="0" smtClean="0">
                <a:solidFill>
                  <a:schemeClr val="tx1"/>
                </a:solidFill>
              </a:rPr>
              <a:t> of strategic </a:t>
            </a:r>
            <a:r>
              <a:rPr lang="de-DE" dirty="0" err="1" smtClean="0">
                <a:solidFill>
                  <a:schemeClr val="tx1"/>
                </a:solidFill>
              </a:rPr>
              <a:t>possibilities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on IP-Forms: 46 %</a:t>
            </a:r>
          </a:p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err="1" smtClean="0">
                <a:solidFill>
                  <a:schemeClr val="tx1"/>
                </a:solidFill>
              </a:rPr>
              <a:t>Incorporation</a:t>
            </a:r>
            <a:r>
              <a:rPr lang="de-DE" dirty="0" smtClean="0">
                <a:solidFill>
                  <a:schemeClr val="tx1"/>
                </a:solidFill>
              </a:rPr>
              <a:t> of 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IP-Forms in the </a:t>
            </a:r>
          </a:p>
          <a:p>
            <a:r>
              <a:rPr lang="de-DE" dirty="0" err="1" smtClean="0">
                <a:solidFill>
                  <a:schemeClr val="tx1"/>
                </a:solidFill>
              </a:rPr>
              <a:t>regarded</a:t>
            </a:r>
            <a:r>
              <a:rPr lang="de-DE" dirty="0" smtClean="0">
                <a:solidFill>
                  <a:schemeClr val="tx1"/>
                </a:solidFill>
              </a:rPr>
              <a:t> product?</a:t>
            </a:r>
          </a:p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 </a:t>
            </a:r>
          </a:p>
          <a:p>
            <a:endParaRPr lang="de-DE" dirty="0" smtClean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Diagramm 7"/>
          <p:cNvGraphicFramePr/>
          <p:nvPr/>
        </p:nvGraphicFramePr>
        <p:xfrm>
          <a:off x="3059890" y="2351077"/>
          <a:ext cx="6715140" cy="4314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796925" y="1841500"/>
            <a:ext cx="9032875" cy="370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2425" lvl="1" indent="-352425">
              <a:spcBef>
                <a:spcPts val="600"/>
              </a:spcBef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Wingdings" pitchFamily="2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  <a:p>
            <a:pPr marL="717550" lvl="2" indent="-363538">
              <a:buClr>
                <a:srgbClr val="00CC99"/>
              </a:buClr>
              <a:buSzPct val="15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73874" y="422251"/>
            <a:ext cx="9215502" cy="413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buClr>
                <a:srgbClr val="00CC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sz="2400" dirty="0" smtClean="0">
                <a:solidFill>
                  <a:srgbClr val="000000"/>
                </a:solidFill>
              </a:rPr>
              <a:t>Conclusions I/II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274996" y="6923109"/>
            <a:ext cx="500066" cy="3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18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Freeform 3"/>
          <p:cNvSpPr>
            <a:spLocks/>
          </p:cNvSpPr>
          <p:nvPr/>
        </p:nvSpPr>
        <p:spPr bwMode="auto">
          <a:xfrm>
            <a:off x="1277115" y="2016111"/>
            <a:ext cx="5110162" cy="708025"/>
          </a:xfrm>
          <a:custGeom>
            <a:avLst/>
            <a:gdLst/>
            <a:ahLst/>
            <a:cxnLst>
              <a:cxn ang="0">
                <a:pos x="989" y="490"/>
              </a:cxn>
              <a:cxn ang="0">
                <a:pos x="0" y="490"/>
              </a:cxn>
              <a:cxn ang="0">
                <a:pos x="0" y="0"/>
              </a:cxn>
            </a:cxnLst>
            <a:rect l="0" t="0" r="r" b="b"/>
            <a:pathLst>
              <a:path w="989" h="490">
                <a:moveTo>
                  <a:pt x="989" y="490"/>
                </a:moveTo>
                <a:lnTo>
                  <a:pt x="0" y="490"/>
                </a:lnTo>
                <a:lnTo>
                  <a:pt x="0" y="0"/>
                </a:lnTo>
              </a:path>
            </a:pathLst>
          </a:custGeom>
          <a:noFill/>
          <a:ln w="22225" cap="flat" cmpd="sng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642240" y="2083464"/>
            <a:ext cx="4132294" cy="48192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IP is </a:t>
            </a:r>
            <a:r>
              <a:rPr lang="de-DE" dirty="0" err="1" smtClean="0">
                <a:solidFill>
                  <a:schemeClr val="tx1"/>
                </a:solidFill>
              </a:rPr>
              <a:t>one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main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driver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for</a:t>
            </a:r>
            <a:r>
              <a:rPr lang="de-DE" dirty="0" smtClean="0">
                <a:solidFill>
                  <a:schemeClr val="tx1"/>
                </a:solidFill>
              </a:rPr>
              <a:t> the </a:t>
            </a:r>
            <a:r>
              <a:rPr lang="de-DE" dirty="0" err="1" smtClean="0">
                <a:solidFill>
                  <a:schemeClr val="tx1"/>
                </a:solidFill>
              </a:rPr>
              <a:t>competitiveness</a:t>
            </a:r>
            <a:r>
              <a:rPr lang="de-DE" dirty="0" smtClean="0">
                <a:solidFill>
                  <a:schemeClr val="tx1"/>
                </a:solidFill>
              </a:rPr>
              <a:t> of SMEs</a:t>
            </a:r>
            <a:endParaRPr kumimoji="0" lang="de-DE" b="0" dirty="0">
              <a:solidFill>
                <a:schemeClr val="tx1"/>
              </a:solidFill>
            </a:endParaRPr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1277115" y="5041886"/>
            <a:ext cx="5110162" cy="708025"/>
          </a:xfrm>
          <a:custGeom>
            <a:avLst/>
            <a:gdLst/>
            <a:ahLst/>
            <a:cxnLst>
              <a:cxn ang="0">
                <a:pos x="989" y="490"/>
              </a:cxn>
              <a:cxn ang="0">
                <a:pos x="0" y="490"/>
              </a:cxn>
              <a:cxn ang="0">
                <a:pos x="0" y="0"/>
              </a:cxn>
            </a:cxnLst>
            <a:rect l="0" t="0" r="r" b="b"/>
            <a:pathLst>
              <a:path w="989" h="490">
                <a:moveTo>
                  <a:pt x="989" y="490"/>
                </a:moveTo>
                <a:lnTo>
                  <a:pt x="0" y="490"/>
                </a:lnTo>
                <a:lnTo>
                  <a:pt x="0" y="0"/>
                </a:lnTo>
              </a:path>
            </a:pathLst>
          </a:custGeom>
          <a:noFill/>
          <a:ln w="22225" cap="flat" cmpd="sng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642240" y="5137159"/>
            <a:ext cx="4132294" cy="48192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The </a:t>
            </a:r>
            <a:r>
              <a:rPr lang="de-DE" dirty="0" err="1" smtClean="0">
                <a:solidFill>
                  <a:schemeClr val="tx1"/>
                </a:solidFill>
              </a:rPr>
              <a:t>relevance</a:t>
            </a:r>
            <a:r>
              <a:rPr lang="de-DE" dirty="0" smtClean="0">
                <a:solidFill>
                  <a:schemeClr val="tx1"/>
                </a:solidFill>
              </a:rPr>
              <a:t> of IP </a:t>
            </a:r>
            <a:r>
              <a:rPr lang="de-DE" dirty="0" err="1" smtClean="0">
                <a:solidFill>
                  <a:schemeClr val="tx1"/>
                </a:solidFill>
              </a:rPr>
              <a:t>differ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with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respect</a:t>
            </a:r>
            <a:r>
              <a:rPr lang="de-DE" dirty="0" smtClean="0">
                <a:solidFill>
                  <a:schemeClr val="tx1"/>
                </a:solidFill>
              </a:rPr>
              <a:t> to the market and </a:t>
            </a:r>
            <a:r>
              <a:rPr lang="de-DE" dirty="0" err="1" smtClean="0">
                <a:solidFill>
                  <a:schemeClr val="tx1"/>
                </a:solidFill>
              </a:rPr>
              <a:t>industry</a:t>
            </a:r>
            <a:endParaRPr kumimoji="0" lang="de-DE" b="0" dirty="0">
              <a:solidFill>
                <a:schemeClr val="tx1"/>
              </a:solidFill>
            </a:endParaRPr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1277115" y="3022586"/>
            <a:ext cx="5110162" cy="709612"/>
          </a:xfrm>
          <a:custGeom>
            <a:avLst/>
            <a:gdLst/>
            <a:ahLst/>
            <a:cxnLst>
              <a:cxn ang="0">
                <a:pos x="989" y="490"/>
              </a:cxn>
              <a:cxn ang="0">
                <a:pos x="0" y="490"/>
              </a:cxn>
              <a:cxn ang="0">
                <a:pos x="0" y="0"/>
              </a:cxn>
            </a:cxnLst>
            <a:rect l="0" t="0" r="r" b="b"/>
            <a:pathLst>
              <a:path w="989" h="490">
                <a:moveTo>
                  <a:pt x="989" y="490"/>
                </a:moveTo>
                <a:lnTo>
                  <a:pt x="0" y="490"/>
                </a:lnTo>
                <a:lnTo>
                  <a:pt x="0" y="0"/>
                </a:lnTo>
              </a:path>
            </a:pathLst>
          </a:custGeom>
          <a:noFill/>
          <a:ln w="22225" cap="flat" cmpd="sng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42240" y="3136895"/>
            <a:ext cx="4132294" cy="48192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Forms of IP </a:t>
            </a:r>
            <a:r>
              <a:rPr lang="de-DE" dirty="0" err="1" smtClean="0">
                <a:solidFill>
                  <a:schemeClr val="tx1"/>
                </a:solidFill>
              </a:rPr>
              <a:t>play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important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roles</a:t>
            </a:r>
            <a:r>
              <a:rPr lang="de-DE" dirty="0" smtClean="0">
                <a:solidFill>
                  <a:schemeClr val="tx1"/>
                </a:solidFill>
              </a:rPr>
              <a:t> in the </a:t>
            </a:r>
            <a:r>
              <a:rPr lang="de-DE" dirty="0" err="1" smtClean="0">
                <a:solidFill>
                  <a:schemeClr val="tx1"/>
                </a:solidFill>
              </a:rPr>
              <a:t>functional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organisation</a:t>
            </a:r>
            <a:r>
              <a:rPr lang="de-DE" dirty="0" smtClean="0">
                <a:solidFill>
                  <a:schemeClr val="tx1"/>
                </a:solidFill>
              </a:rPr>
              <a:t> of a </a:t>
            </a:r>
            <a:r>
              <a:rPr lang="de-DE" dirty="0" err="1" smtClean="0">
                <a:solidFill>
                  <a:schemeClr val="tx1"/>
                </a:solidFill>
              </a:rPr>
              <a:t>company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endParaRPr kumimoji="0" lang="de-DE" b="0" dirty="0">
              <a:solidFill>
                <a:schemeClr val="tx1"/>
              </a:solidFill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1277115" y="4032236"/>
            <a:ext cx="5110162" cy="708025"/>
          </a:xfrm>
          <a:custGeom>
            <a:avLst/>
            <a:gdLst/>
            <a:ahLst/>
            <a:cxnLst>
              <a:cxn ang="0">
                <a:pos x="989" y="490"/>
              </a:cxn>
              <a:cxn ang="0">
                <a:pos x="0" y="490"/>
              </a:cxn>
              <a:cxn ang="0">
                <a:pos x="0" y="0"/>
              </a:cxn>
            </a:cxnLst>
            <a:rect l="0" t="0" r="r" b="b"/>
            <a:pathLst>
              <a:path w="989" h="490">
                <a:moveTo>
                  <a:pt x="989" y="490"/>
                </a:moveTo>
                <a:lnTo>
                  <a:pt x="0" y="490"/>
                </a:lnTo>
                <a:lnTo>
                  <a:pt x="0" y="0"/>
                </a:lnTo>
              </a:path>
            </a:pathLst>
          </a:custGeom>
          <a:noFill/>
          <a:ln w="22225" cap="flat" cmpd="sng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642240" y="4137027"/>
            <a:ext cx="4132294" cy="48192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The </a:t>
            </a:r>
            <a:r>
              <a:rPr lang="de-DE" dirty="0" err="1" smtClean="0">
                <a:solidFill>
                  <a:schemeClr val="tx1"/>
                </a:solidFill>
              </a:rPr>
              <a:t>use</a:t>
            </a:r>
            <a:r>
              <a:rPr lang="de-DE" dirty="0" smtClean="0">
                <a:solidFill>
                  <a:schemeClr val="tx1"/>
                </a:solidFill>
              </a:rPr>
              <a:t> of </a:t>
            </a:r>
            <a:r>
              <a:rPr lang="de-DE" dirty="0" err="1" smtClean="0">
                <a:solidFill>
                  <a:schemeClr val="tx1"/>
                </a:solidFill>
              </a:rPr>
              <a:t>f</a:t>
            </a:r>
            <a:r>
              <a:rPr kumimoji="0" lang="de-DE" b="0" dirty="0" err="1" smtClean="0">
                <a:solidFill>
                  <a:schemeClr val="tx1"/>
                </a:solidFill>
              </a:rPr>
              <a:t>orms</a:t>
            </a:r>
            <a:r>
              <a:rPr kumimoji="0" lang="de-DE" b="0" dirty="0" smtClean="0">
                <a:solidFill>
                  <a:schemeClr val="tx1"/>
                </a:solidFill>
              </a:rPr>
              <a:t> of IP </a:t>
            </a:r>
            <a:r>
              <a:rPr lang="de-DE" dirty="0" err="1" smtClean="0">
                <a:solidFill>
                  <a:schemeClr val="tx1"/>
                </a:solidFill>
              </a:rPr>
              <a:t>influence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positively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kumimoji="0" lang="de-DE" b="0" dirty="0" smtClean="0">
                <a:solidFill>
                  <a:schemeClr val="tx1"/>
                </a:solidFill>
              </a:rPr>
              <a:t>the </a:t>
            </a:r>
            <a:r>
              <a:rPr lang="de-DE" dirty="0" smtClean="0">
                <a:solidFill>
                  <a:schemeClr val="tx1"/>
                </a:solidFill>
              </a:rPr>
              <a:t>b</a:t>
            </a:r>
            <a:r>
              <a:rPr kumimoji="0" lang="de-DE" b="0" dirty="0" smtClean="0">
                <a:solidFill>
                  <a:schemeClr val="tx1"/>
                </a:solidFill>
              </a:rPr>
              <a:t>rand development</a:t>
            </a:r>
            <a:endParaRPr kumimoji="0" lang="de-DE" b="0" dirty="0">
              <a:solidFill>
                <a:schemeClr val="tx1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273940" y="2009761"/>
            <a:ext cx="227012" cy="3740150"/>
            <a:chOff x="469" y="1377"/>
            <a:chExt cx="169" cy="2356"/>
          </a:xfrm>
          <a:solidFill>
            <a:srgbClr val="009999"/>
          </a:solidFill>
        </p:grpSpPr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469" y="1377"/>
              <a:ext cx="169" cy="450"/>
            </a:xfrm>
            <a:prstGeom prst="rect">
              <a:avLst/>
            </a:prstGeom>
            <a:grpFill/>
            <a:ln w="6350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de-DE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469" y="3283"/>
              <a:ext cx="169" cy="450"/>
            </a:xfrm>
            <a:prstGeom prst="rect">
              <a:avLst/>
            </a:prstGeom>
            <a:grpFill/>
            <a:ln w="6350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de-DE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469" y="2012"/>
              <a:ext cx="169" cy="450"/>
            </a:xfrm>
            <a:prstGeom prst="rect">
              <a:avLst/>
            </a:prstGeom>
            <a:grpFill/>
            <a:ln w="6350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de-DE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69" y="2647"/>
              <a:ext cx="169" cy="450"/>
            </a:xfrm>
            <a:prstGeom prst="rect">
              <a:avLst/>
            </a:prstGeom>
            <a:grpFill/>
            <a:ln w="6350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de-DE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6346038" y="1851011"/>
            <a:ext cx="2784475" cy="4090987"/>
          </a:xfrm>
          <a:prstGeom prst="rect">
            <a:avLst/>
          </a:prstGeom>
          <a:solidFill>
            <a:srgbClr val="009999"/>
          </a:solidFill>
          <a:ln w="6350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7057238" y="2346106"/>
            <a:ext cx="1744663" cy="3102388"/>
          </a:xfrm>
          <a:prstGeom prst="rect">
            <a:avLst/>
          </a:prstGeom>
          <a:solidFill>
            <a:srgbClr val="009999"/>
          </a:solidFill>
          <a:ln w="6350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140000"/>
              </a:lnSpc>
            </a:pPr>
            <a:r>
              <a:rPr lang="de-DE" dirty="0" smtClean="0"/>
              <a:t>BUT:</a:t>
            </a:r>
          </a:p>
          <a:p>
            <a:pPr>
              <a:lnSpc>
                <a:spcPct val="140000"/>
              </a:lnSpc>
            </a:pPr>
            <a:r>
              <a:rPr lang="de-DE" dirty="0" smtClean="0"/>
              <a:t>IP </a:t>
            </a:r>
            <a:r>
              <a:rPr lang="de-DE" dirty="0" err="1" smtClean="0"/>
              <a:t>forms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not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effectively</a:t>
            </a:r>
            <a:r>
              <a:rPr lang="de-DE" dirty="0" smtClean="0"/>
              <a:t> as a strategic part of </a:t>
            </a:r>
            <a:r>
              <a:rPr lang="de-DE" dirty="0" err="1" smtClean="0"/>
              <a:t>marketing-instruments</a:t>
            </a:r>
            <a:r>
              <a:rPr lang="de-DE" dirty="0" smtClean="0"/>
              <a:t> in SMEs</a:t>
            </a:r>
            <a:endParaRPr lang="de-DE" dirty="0"/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>
            <a:off x="6346038" y="2724136"/>
            <a:ext cx="466725" cy="0"/>
          </a:xfrm>
          <a:prstGeom prst="line">
            <a:avLst/>
          </a:prstGeom>
          <a:noFill/>
          <a:ln w="22225">
            <a:solidFill>
              <a:srgbClr val="009999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>
            <a:off x="6346038" y="3732198"/>
            <a:ext cx="466725" cy="0"/>
          </a:xfrm>
          <a:prstGeom prst="line">
            <a:avLst/>
          </a:prstGeom>
          <a:noFill/>
          <a:ln w="22225">
            <a:solidFill>
              <a:srgbClr val="009999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6346038" y="4740261"/>
            <a:ext cx="466725" cy="0"/>
          </a:xfrm>
          <a:prstGeom prst="line">
            <a:avLst/>
          </a:prstGeom>
          <a:noFill/>
          <a:ln w="22225">
            <a:solidFill>
              <a:srgbClr val="009999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>
            <a:off x="6346038" y="5749911"/>
            <a:ext cx="466725" cy="0"/>
          </a:xfrm>
          <a:prstGeom prst="line">
            <a:avLst/>
          </a:prstGeom>
          <a:noFill/>
          <a:ln w="22225">
            <a:solidFill>
              <a:srgbClr val="009999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73874" y="422251"/>
            <a:ext cx="9215502" cy="413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buClr>
                <a:srgbClr val="00CC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sz="2400" dirty="0" smtClean="0">
                <a:solidFill>
                  <a:srgbClr val="000000"/>
                </a:solidFill>
              </a:rPr>
              <a:t>Conclusions II/II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274996" y="6923109"/>
            <a:ext cx="500066" cy="3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18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801776" y="922317"/>
            <a:ext cx="9398727" cy="5875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Categorization</a:t>
            </a:r>
            <a:r>
              <a:rPr lang="de-DE" dirty="0" smtClean="0">
                <a:solidFill>
                  <a:schemeClr val="tx1"/>
                </a:solidFill>
              </a:rPr>
              <a:t> Approach to Future Scope of Research on SME and IP</a:t>
            </a:r>
          </a:p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1) Regional </a:t>
            </a:r>
            <a:r>
              <a:rPr lang="de-DE" dirty="0" err="1" smtClean="0">
                <a:solidFill>
                  <a:schemeClr val="tx1"/>
                </a:solidFill>
              </a:rPr>
              <a:t>Perspective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	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	a) National vs. EU/Asian/American/African vs. Global </a:t>
            </a:r>
            <a:r>
              <a:rPr lang="de-DE" dirty="0" err="1" smtClean="0">
                <a:solidFill>
                  <a:schemeClr val="tx1"/>
                </a:solidFill>
              </a:rPr>
              <a:t>level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	b) </a:t>
            </a:r>
            <a:r>
              <a:rPr lang="en-US" dirty="0" smtClean="0">
                <a:solidFill>
                  <a:schemeClr val="tx1"/>
                </a:solidFill>
              </a:rPr>
              <a:t>Developed</a:t>
            </a:r>
            <a:r>
              <a:rPr lang="de-DE" dirty="0" smtClean="0">
                <a:solidFill>
                  <a:schemeClr val="tx1"/>
                </a:solidFill>
              </a:rPr>
              <a:t> vs. Emerging vs. Least </a:t>
            </a:r>
            <a:r>
              <a:rPr lang="de-DE" dirty="0" err="1" smtClean="0">
                <a:solidFill>
                  <a:schemeClr val="tx1"/>
                </a:solidFill>
              </a:rPr>
              <a:t>developed</a:t>
            </a:r>
            <a:r>
              <a:rPr lang="de-DE" dirty="0" smtClean="0">
                <a:solidFill>
                  <a:schemeClr val="tx1"/>
                </a:solidFill>
              </a:rPr>
              <a:t> countries</a:t>
            </a:r>
          </a:p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2) </a:t>
            </a:r>
            <a:r>
              <a:rPr lang="de-DE" dirty="0" err="1" smtClean="0">
                <a:solidFill>
                  <a:schemeClr val="tx1"/>
                </a:solidFill>
              </a:rPr>
              <a:t>Stakeholder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Perspective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3) Motivation </a:t>
            </a:r>
            <a:r>
              <a:rPr lang="de-DE" dirty="0" err="1" smtClean="0">
                <a:solidFill>
                  <a:schemeClr val="tx1"/>
                </a:solidFill>
              </a:rPr>
              <a:t>Perspective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err="1" smtClean="0">
                <a:solidFill>
                  <a:schemeClr val="tx1"/>
                </a:solidFill>
              </a:rPr>
              <a:t>Protection</a:t>
            </a:r>
            <a:r>
              <a:rPr lang="de-DE" dirty="0" smtClean="0">
                <a:solidFill>
                  <a:schemeClr val="tx1"/>
                </a:solidFill>
              </a:rPr>
              <a:t> of IPR vs. IP Management  (IP=Business Model vs. IP = Strategic </a:t>
            </a:r>
            <a:r>
              <a:rPr lang="de-DE" dirty="0" err="1" smtClean="0">
                <a:solidFill>
                  <a:schemeClr val="tx1"/>
                </a:solidFill>
              </a:rPr>
              <a:t>instrument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                                  </a:t>
            </a:r>
            <a:r>
              <a:rPr lang="de-DE" dirty="0" err="1" smtClean="0">
                <a:solidFill>
                  <a:schemeClr val="tx1"/>
                </a:solidFill>
              </a:rPr>
              <a:t>for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Competitiveness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Assessment</a:t>
            </a:r>
            <a:r>
              <a:rPr lang="de-DE" dirty="0" smtClean="0">
                <a:solidFill>
                  <a:schemeClr val="tx1"/>
                </a:solidFill>
              </a:rPr>
              <a:t>  </a:t>
            </a:r>
          </a:p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4) </a:t>
            </a:r>
            <a:r>
              <a:rPr lang="de-DE" dirty="0" err="1" smtClean="0">
                <a:solidFill>
                  <a:schemeClr val="tx1"/>
                </a:solidFill>
              </a:rPr>
              <a:t>Futher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Related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Issues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IP and Innovation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IP and Cluster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Makro vs. Mikro-Studies</a:t>
            </a:r>
          </a:p>
        </p:txBody>
      </p:sp>
      <p:graphicFrame>
        <p:nvGraphicFramePr>
          <p:cNvPr id="28" name="Tabelle 27"/>
          <p:cNvGraphicFramePr>
            <a:graphicFrameLocks noGrp="1"/>
          </p:cNvGraphicFramePr>
          <p:nvPr/>
        </p:nvGraphicFramePr>
        <p:xfrm>
          <a:off x="845312" y="3011175"/>
          <a:ext cx="9072628" cy="10109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268157"/>
                <a:gridCol w="2268157"/>
                <a:gridCol w="2268157"/>
                <a:gridCol w="22681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SME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IP-Support</a:t>
                      </a:r>
                      <a:r>
                        <a:rPr lang="de-DE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baseline="0" dirty="0" err="1" smtClean="0">
                          <a:solidFill>
                            <a:schemeClr val="tx1"/>
                          </a:solidFill>
                        </a:rPr>
                        <a:t>Institutions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National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Government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International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Organisations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of IP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Service</a:t>
                      </a:r>
                      <a:r>
                        <a:rPr lang="de-DE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baseline="0" dirty="0" err="1" smtClean="0">
                          <a:solidFill>
                            <a:schemeClr val="tx1"/>
                          </a:solidFill>
                        </a:rPr>
                        <a:t>Optimisation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Economic</a:t>
                      </a:r>
                      <a:r>
                        <a:rPr lang="de-DE" sz="1200" baseline="0" dirty="0" smtClean="0">
                          <a:solidFill>
                            <a:schemeClr val="tx1"/>
                          </a:solidFill>
                        </a:rPr>
                        <a:t> Development</a:t>
                      </a:r>
                    </a:p>
                    <a:p>
                      <a:pPr algn="ctr"/>
                      <a:r>
                        <a:rPr lang="de-DE" sz="1200" baseline="0" dirty="0" err="1" smtClean="0">
                          <a:solidFill>
                            <a:schemeClr val="tx1"/>
                          </a:solidFill>
                        </a:rPr>
                        <a:t>Awareness</a:t>
                      </a:r>
                      <a:r>
                        <a:rPr lang="de-DE" sz="1200" baseline="0" dirty="0" smtClean="0">
                          <a:solidFill>
                            <a:schemeClr val="tx1"/>
                          </a:solidFill>
                        </a:rPr>
                        <a:t> / Capacity </a:t>
                      </a:r>
                      <a:r>
                        <a:rPr lang="de-DE" sz="1200" baseline="0" dirty="0" err="1" smtClean="0">
                          <a:solidFill>
                            <a:schemeClr val="tx1"/>
                          </a:solidFill>
                        </a:rPr>
                        <a:t>Building</a:t>
                      </a:r>
                      <a:endParaRPr lang="de-DE" sz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Regulation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782638" y="393700"/>
            <a:ext cx="9018587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538"/>
              </a:lnSpc>
              <a:buClr>
                <a:srgbClr val="000000"/>
              </a:buClr>
              <a:buSzPct val="100000"/>
              <a:buFont typeface="Frutiger 45 Light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000000"/>
                </a:solidFill>
                <a:latin typeface="Frutiger 45 Light" pitchFamily="34" charset="0"/>
              </a:rPr>
              <a:t/>
            </a:r>
            <a:br>
              <a:rPr lang="en-GB" sz="2400" b="1">
                <a:solidFill>
                  <a:srgbClr val="000000"/>
                </a:solidFill>
                <a:latin typeface="Frutiger 45 Light" pitchFamily="34" charset="0"/>
              </a:rPr>
            </a:br>
            <a:r>
              <a:rPr lang="en-GB" sz="2400" b="1">
                <a:solidFill>
                  <a:srgbClr val="000000"/>
                </a:solidFill>
                <a:latin typeface="Frutiger 45 Light" pitchFamily="34" charset="0"/>
              </a:rPr>
              <a:t/>
            </a:r>
            <a:br>
              <a:rPr lang="en-GB" sz="2400" b="1">
                <a:solidFill>
                  <a:srgbClr val="000000"/>
                </a:solidFill>
                <a:latin typeface="Frutiger 45 Light" pitchFamily="34" charset="0"/>
              </a:rPr>
            </a:br>
            <a:r>
              <a:rPr lang="en-GB" sz="2400" b="1">
                <a:solidFill>
                  <a:srgbClr val="000000"/>
                </a:solidFill>
                <a:latin typeface="Frutiger 45 Light" pitchFamily="34" charset="0"/>
              </a:rPr>
              <a:t/>
            </a:r>
            <a:br>
              <a:rPr lang="en-GB" sz="2400" b="1">
                <a:solidFill>
                  <a:srgbClr val="000000"/>
                </a:solidFill>
                <a:latin typeface="Frutiger 45 Light" pitchFamily="34" charset="0"/>
              </a:rPr>
            </a:br>
            <a:r>
              <a:rPr lang="en-GB" sz="2400" b="1">
                <a:solidFill>
                  <a:srgbClr val="000000"/>
                </a:solidFill>
                <a:latin typeface="Frutiger 45 Light" pitchFamily="34" charset="0"/>
              </a:rPr>
              <a:t/>
            </a:r>
            <a:br>
              <a:rPr lang="en-GB" sz="2400" b="1">
                <a:solidFill>
                  <a:srgbClr val="000000"/>
                </a:solidFill>
                <a:latin typeface="Frutiger 45 Light" pitchFamily="34" charset="0"/>
              </a:rPr>
            </a:br>
            <a:r>
              <a:rPr lang="en-GB" sz="2400" b="1">
                <a:solidFill>
                  <a:srgbClr val="000000"/>
                </a:solidFill>
                <a:latin typeface="Frutiger 45 Light" pitchFamily="34" charset="0"/>
              </a:rPr>
              <a:t/>
            </a:r>
            <a:br>
              <a:rPr lang="en-GB" sz="2400" b="1">
                <a:solidFill>
                  <a:srgbClr val="000000"/>
                </a:solidFill>
                <a:latin typeface="Frutiger 45 Light" pitchFamily="34" charset="0"/>
              </a:rPr>
            </a:br>
            <a:endParaRPr lang="en-GB" sz="2400" b="1">
              <a:solidFill>
                <a:srgbClr val="000000"/>
              </a:solidFill>
              <a:latin typeface="Frutiger 45 Light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73874" y="3295864"/>
            <a:ext cx="9072626" cy="27699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Marc Tobias</a:t>
            </a:r>
          </a:p>
          <a:p>
            <a:r>
              <a:rPr lang="de-DE" sz="2000" dirty="0" smtClean="0">
                <a:solidFill>
                  <a:schemeClr val="tx1"/>
                </a:solidFill>
              </a:rPr>
              <a:t>Head of Unit </a:t>
            </a:r>
          </a:p>
          <a:p>
            <a:r>
              <a:rPr lang="de-DE" sz="2000" dirty="0" smtClean="0">
                <a:solidFill>
                  <a:schemeClr val="tx1"/>
                </a:solidFill>
              </a:rPr>
              <a:t>SMEs and International Markets</a:t>
            </a:r>
          </a:p>
          <a:p>
            <a:r>
              <a:rPr lang="de-DE" sz="2000" dirty="0" smtClean="0">
                <a:solidFill>
                  <a:schemeClr val="tx1"/>
                </a:solidFill>
              </a:rPr>
              <a:t>Fraunhofer Center </a:t>
            </a:r>
            <a:r>
              <a:rPr lang="de-DE" sz="2000" dirty="0" err="1" smtClean="0">
                <a:solidFill>
                  <a:schemeClr val="tx1"/>
                </a:solidFill>
              </a:rPr>
              <a:t>for</a:t>
            </a:r>
            <a:r>
              <a:rPr lang="de-DE" sz="2000" dirty="0" smtClean="0">
                <a:solidFill>
                  <a:schemeClr val="tx1"/>
                </a:solidFill>
              </a:rPr>
              <a:t> Central and Eastern European Countries</a:t>
            </a:r>
          </a:p>
          <a:p>
            <a:endParaRPr lang="de-DE" sz="2000" dirty="0" smtClean="0">
              <a:solidFill>
                <a:schemeClr val="tx1"/>
              </a:solidFill>
            </a:endParaRPr>
          </a:p>
          <a:p>
            <a:r>
              <a:rPr lang="de-DE" sz="2000" dirty="0" smtClean="0">
                <a:solidFill>
                  <a:schemeClr val="tx1"/>
                </a:solidFill>
              </a:rPr>
              <a:t>Tel.:    +49 (0)341 231039-136</a:t>
            </a:r>
          </a:p>
          <a:p>
            <a:r>
              <a:rPr lang="de-DE" sz="2000" dirty="0" smtClean="0">
                <a:solidFill>
                  <a:schemeClr val="tx1"/>
                </a:solidFill>
              </a:rPr>
              <a:t>Email: marc.tobias@moez.fraunhofer.de</a:t>
            </a:r>
          </a:p>
          <a:p>
            <a:endParaRPr lang="de-DE" sz="2000" dirty="0" smtClean="0">
              <a:solidFill>
                <a:schemeClr val="tx1"/>
              </a:solidFill>
            </a:endParaRPr>
          </a:p>
          <a:p>
            <a:endParaRPr lang="de-DE" sz="2000" dirty="0" smtClean="0">
              <a:solidFill>
                <a:schemeClr val="tx1"/>
              </a:solidFill>
            </a:endParaRPr>
          </a:p>
          <a:p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274996" y="70659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9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45444" y="1633877"/>
            <a:ext cx="2781146" cy="574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err="1" smtClean="0">
                <a:solidFill>
                  <a:schemeClr val="tx1"/>
                </a:solidFill>
              </a:rPr>
              <a:t>Thank</a:t>
            </a:r>
            <a:r>
              <a:rPr lang="de-DE" sz="3600" b="1" dirty="0" smtClean="0">
                <a:solidFill>
                  <a:schemeClr val="tx1"/>
                </a:solidFill>
              </a:rPr>
              <a:t> </a:t>
            </a:r>
            <a:r>
              <a:rPr lang="de-DE" sz="3600" b="1" dirty="0" err="1" smtClean="0">
                <a:solidFill>
                  <a:schemeClr val="tx1"/>
                </a:solidFill>
              </a:rPr>
              <a:t>You</a:t>
            </a:r>
            <a:r>
              <a:rPr lang="de-DE" sz="3600" b="1" dirty="0" smtClean="0">
                <a:solidFill>
                  <a:schemeClr val="tx1"/>
                </a:solidFill>
              </a:rPr>
              <a:t> !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58825" y="1231900"/>
            <a:ext cx="9032875" cy="393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2425" lvl="1" indent="-352425">
              <a:spcBef>
                <a:spcPts val="600"/>
              </a:spcBef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782638" y="393700"/>
            <a:ext cx="9018587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538"/>
              </a:lnSpc>
              <a:buClr>
                <a:srgbClr val="000000"/>
              </a:buClr>
              <a:buSzPct val="100000"/>
              <a:buFont typeface="Frutiger 45 Light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Innovative </a:t>
            </a:r>
            <a:r>
              <a:rPr lang="en-GB" sz="2400" b="1" dirty="0">
                <a:solidFill>
                  <a:srgbClr val="000000"/>
                </a:solidFill>
                <a:latin typeface="Frutiger 45 Light" pitchFamily="34" charset="0"/>
              </a:rPr>
              <a:t>Transfer </a:t>
            </a: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Systems </a:t>
            </a:r>
            <a:endParaRPr lang="en-GB" sz="2400" b="1" dirty="0">
              <a:solidFill>
                <a:srgbClr val="000000"/>
              </a:solidFill>
              <a:latin typeface="Frutiger 45 Light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73113" y="922338"/>
            <a:ext cx="9002712" cy="70789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r>
              <a:rPr lang="en-US" sz="2400" b="1" dirty="0">
                <a:solidFill>
                  <a:schemeClr val="accent1"/>
                </a:solidFill>
                <a:latin typeface="Frutiger 55 Roman" pitchFamily="32" charset="0"/>
                <a:cs typeface="Lucida Sans Unicode" charset="0"/>
              </a:rPr>
              <a:t>Contribution to the Sustainable Growth of Competiveness of Firms and Regions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endParaRPr lang="en-US" sz="2400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lvl="1" indent="-457200"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900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How can systemic and spatial transfers be described qualitatively and quantitatively and transfer results be measured?</a:t>
            </a:r>
          </a:p>
          <a:p>
            <a:pPr lvl="1" indent="-457200"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endParaRPr lang="en-US" sz="1900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lvl="1" indent="-457200"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900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What relationship exists between transfer systems and the competitiveness of economic and innovation areas?</a:t>
            </a:r>
          </a:p>
          <a:p>
            <a:pPr lvl="1" indent="-457200"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endParaRPr lang="en-US" sz="1900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lvl="1" indent="-457200"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900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How can systemic and spatial transfer processes be modeled and so be designed for greater effectiveness and efficiency (transfer design)?</a:t>
            </a:r>
          </a:p>
          <a:p>
            <a:pPr lvl="1" indent="-457200"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endParaRPr lang="en-US" sz="1900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 lvl="1" indent="-457200"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900" dirty="0">
                <a:solidFill>
                  <a:schemeClr val="tx1"/>
                </a:solidFill>
                <a:latin typeface="Frutiger 55 Roman" pitchFamily="32" charset="0"/>
                <a:cs typeface="Lucida Sans Unicode" charset="0"/>
              </a:rPr>
              <a:t>How can European and German policy employ incentives to influence and steer in a targeted manner the transfer of knowledge, technology and/or innovations? 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endParaRPr lang="de-DE" sz="1900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endParaRPr lang="de-DE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endParaRPr lang="de-DE" sz="2400" b="1" dirty="0">
              <a:solidFill>
                <a:schemeClr val="accent1"/>
              </a:solidFill>
              <a:latin typeface="Frutiger 55 Roman" pitchFamily="32" charset="0"/>
              <a:cs typeface="Lucida Sans Unicode" charset="0"/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endParaRPr lang="de-DE" sz="2400" b="1" dirty="0">
              <a:solidFill>
                <a:schemeClr val="accent1"/>
              </a:solidFill>
              <a:latin typeface="Frutiger 55 Roman" pitchFamily="32" charset="0"/>
              <a:cs typeface="Lucida Sans Unicode" charset="0"/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endParaRPr lang="de-DE" sz="2400" b="1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endParaRPr lang="de-DE" sz="2400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  <a:p>
            <a:pPr>
              <a:lnSpc>
                <a:spcPct val="87000"/>
              </a:lnSpc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Frutiger 55 Roman" pitchFamily="32" charset="0"/>
              <a:buNone/>
              <a:defRPr/>
            </a:pPr>
            <a:endParaRPr lang="en-US" dirty="0">
              <a:solidFill>
                <a:schemeClr val="tx1"/>
              </a:solidFill>
              <a:latin typeface="Frutiger 55 Roman" pitchFamily="32" charset="0"/>
              <a:cs typeface="Lucida Sans Unicode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274996" y="6923109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9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 9"/>
          <p:cNvGraphicFramePr/>
          <p:nvPr/>
        </p:nvGraphicFramePr>
        <p:xfrm>
          <a:off x="1059626" y="1350945"/>
          <a:ext cx="4689793" cy="4009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8" name="Textfeld 4"/>
          <p:cNvSpPr txBox="1">
            <a:spLocks noChangeArrowheads="1"/>
          </p:cNvSpPr>
          <p:nvPr/>
        </p:nvSpPr>
        <p:spPr bwMode="auto">
          <a:xfrm>
            <a:off x="6418263" y="1338263"/>
            <a:ext cx="3790950" cy="32914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287" tIns="52144" rIns="104287" bIns="52144">
            <a:spAutoFit/>
          </a:bodyPr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r>
              <a:rPr lang="en-US" sz="2000" b="1" u="sng" dirty="0">
                <a:solidFill>
                  <a:schemeClr val="tx1"/>
                </a:solidFill>
              </a:rPr>
              <a:t>Transfer objects: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Ideas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Codified knowledge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Experiential knowledge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Intellectual property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</a:rPr>
              <a:t>  (</a:t>
            </a:r>
            <a:r>
              <a:rPr lang="en-US" dirty="0">
                <a:solidFill>
                  <a:schemeClr val="tx1"/>
                </a:solidFill>
              </a:rPr>
              <a:t>licenses, patents)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Researcher/scientists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Raw materials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Innovative products and 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  services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Free-standing technologies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Embedded technologies</a:t>
            </a:r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782638" y="393700"/>
            <a:ext cx="9018587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538"/>
              </a:lnSpc>
              <a:buClr>
                <a:srgbClr val="000000"/>
              </a:buClr>
              <a:buSzPct val="100000"/>
              <a:buFont typeface="Frutiger 45 Light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Innovative </a:t>
            </a:r>
            <a:r>
              <a:rPr lang="en-GB" sz="2400" b="1" dirty="0">
                <a:solidFill>
                  <a:srgbClr val="000000"/>
                </a:solidFill>
                <a:latin typeface="Frutiger 45 Light" pitchFamily="34" charset="0"/>
              </a:rPr>
              <a:t>Transfer </a:t>
            </a: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Systems </a:t>
            </a:r>
            <a:endParaRPr lang="en-GB" sz="2400" b="1" dirty="0">
              <a:solidFill>
                <a:srgbClr val="000000"/>
              </a:solidFill>
              <a:latin typeface="Frutiger 45 Light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274996" y="6923109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10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73874" y="422251"/>
            <a:ext cx="9017000" cy="517525"/>
          </a:xfrm>
        </p:spPr>
        <p:txBody>
          <a:bodyPr/>
          <a:lstStyle/>
          <a:p>
            <a:r>
              <a:rPr lang="en-US" sz="2400" dirty="0" smtClean="0">
                <a:latin typeface="Frutiger LT Com 45 Light" pitchFamily="34" charset="0"/>
              </a:rPr>
              <a:t>The Structure of the </a:t>
            </a:r>
            <a:r>
              <a:rPr lang="en-US" sz="2400" dirty="0" err="1" smtClean="0">
                <a:latin typeface="Frutiger LT Com 45 Light" pitchFamily="34" charset="0"/>
              </a:rPr>
              <a:t>Fraunhofer</a:t>
            </a:r>
            <a:r>
              <a:rPr lang="en-US" sz="2400" dirty="0" smtClean="0">
                <a:latin typeface="Frutiger LT Com 45 Light" pitchFamily="34" charset="0"/>
              </a:rPr>
              <a:t> MOEZ</a:t>
            </a:r>
          </a:p>
        </p:txBody>
      </p:sp>
      <p:sp>
        <p:nvSpPr>
          <p:cNvPr id="7" name="Raute 6"/>
          <p:cNvSpPr/>
          <p:nvPr/>
        </p:nvSpPr>
        <p:spPr>
          <a:xfrm>
            <a:off x="1416050" y="1600200"/>
            <a:ext cx="7788275" cy="3751263"/>
          </a:xfrm>
          <a:prstGeom prst="diamond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Gruppieren 7"/>
          <p:cNvGrpSpPr>
            <a:grpSpLocks/>
          </p:cNvGrpSpPr>
          <p:nvPr/>
        </p:nvGrpSpPr>
        <p:grpSpPr bwMode="auto">
          <a:xfrm>
            <a:off x="1558925" y="1422400"/>
            <a:ext cx="3036888" cy="1539875"/>
            <a:chOff x="1639411" y="451432"/>
            <a:chExt cx="1853247" cy="1853247"/>
          </a:xfrm>
        </p:grpSpPr>
        <p:sp>
          <p:nvSpPr>
            <p:cNvPr id="17" name="Abgerundetes Rechteck 16"/>
            <p:cNvSpPr/>
            <p:nvPr/>
          </p:nvSpPr>
          <p:spPr>
            <a:xfrm>
              <a:off x="1639411" y="451432"/>
              <a:ext cx="1853247" cy="185324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Abgerundetes Rechteck 5"/>
            <p:cNvSpPr/>
            <p:nvPr/>
          </p:nvSpPr>
          <p:spPr>
            <a:xfrm>
              <a:off x="1729506" y="541229"/>
              <a:ext cx="1673056" cy="1673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1900" dirty="0">
                  <a:solidFill>
                    <a:srgbClr val="FFFFFF"/>
                  </a:solidFill>
                  <a:ea typeface="Lucida Sans Unicode" pitchFamily="34" charset="0"/>
                </a:rPr>
                <a:t>BF 1</a:t>
              </a:r>
            </a:p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1900" dirty="0">
                  <a:solidFill>
                    <a:srgbClr val="FFFFFF"/>
                  </a:solidFill>
                  <a:ea typeface="Lucida Sans Unicode" pitchFamily="34" charset="0"/>
                </a:rPr>
                <a:t>Innovative Transfer Systems </a:t>
              </a: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Char char="•"/>
                <a:defRPr/>
              </a:pPr>
              <a:endParaRPr lang="de-DE" sz="1500" dirty="0">
                <a:solidFill>
                  <a:srgbClr val="FFFFFF"/>
                </a:solidFill>
                <a:ea typeface="Lucida Sans Unicode" pitchFamily="34" charset="0"/>
              </a:endParaRP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Char char="•"/>
                <a:defRPr/>
              </a:pPr>
              <a:endParaRPr lang="de-DE" sz="1500" dirty="0">
                <a:solidFill>
                  <a:srgbClr val="FFFFFF"/>
                </a:solidFill>
                <a:ea typeface="Lucida Sans Unicode" pitchFamily="34" charset="0"/>
              </a:endParaRPr>
            </a:p>
          </p:txBody>
        </p:sp>
      </p:grpSp>
      <p:grpSp>
        <p:nvGrpSpPr>
          <p:cNvPr id="3" name="Gruppieren 10"/>
          <p:cNvGrpSpPr>
            <a:grpSpLocks/>
          </p:cNvGrpSpPr>
          <p:nvPr/>
        </p:nvGrpSpPr>
        <p:grpSpPr bwMode="auto">
          <a:xfrm>
            <a:off x="1558925" y="3779838"/>
            <a:ext cx="3036888" cy="1571625"/>
            <a:chOff x="1639411" y="2447237"/>
            <a:chExt cx="1853247" cy="1853247"/>
          </a:xfrm>
        </p:grpSpPr>
        <p:sp>
          <p:nvSpPr>
            <p:cNvPr id="13" name="Abgerundetes Rechteck 12"/>
            <p:cNvSpPr/>
            <p:nvPr/>
          </p:nvSpPr>
          <p:spPr>
            <a:xfrm>
              <a:off x="1639411" y="2447237"/>
              <a:ext cx="1853247" cy="185324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Abgerundetes Rechteck 9"/>
            <p:cNvSpPr/>
            <p:nvPr/>
          </p:nvSpPr>
          <p:spPr>
            <a:xfrm>
              <a:off x="1729506" y="2537091"/>
              <a:ext cx="1673056" cy="1673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1900">
                  <a:solidFill>
                    <a:srgbClr val="FFFFFF"/>
                  </a:solidFill>
                  <a:ea typeface="Lucida Sans Unicode" pitchFamily="34" charset="0"/>
                </a:rPr>
                <a:t>BF 3</a:t>
              </a:r>
            </a:p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1900">
                  <a:solidFill>
                    <a:srgbClr val="FFFFFF"/>
                  </a:solidFill>
                  <a:ea typeface="Lucida Sans Unicode" pitchFamily="34" charset="0"/>
                </a:rPr>
                <a:t>SMEs and International Markets</a:t>
              </a: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endParaRPr lang="de-DE" sz="1500">
                <a:solidFill>
                  <a:srgbClr val="FFFFFF"/>
                </a:solidFill>
                <a:ea typeface="Lucida Sans Unicode" pitchFamily="34" charset="0"/>
              </a:endParaRP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Char char="•"/>
                <a:defRPr/>
              </a:pPr>
              <a:endParaRPr lang="de-DE" sz="1500">
                <a:solidFill>
                  <a:srgbClr val="FFFFFF"/>
                </a:solidFill>
                <a:ea typeface="Lucida Sans Unicode" pitchFamily="34" charset="0"/>
              </a:endParaRPr>
            </a:p>
          </p:txBody>
        </p:sp>
      </p:grp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79775"/>
            <a:ext cx="10691813" cy="571500"/>
          </a:xfrm>
        </p:spPr>
        <p:txBody>
          <a:bodyPr/>
          <a:lstStyle/>
          <a:p>
            <a:pPr algn="ctr"/>
            <a:r>
              <a:rPr lang="de-DE" sz="2400" smtClean="0"/>
              <a:t>Business Fields</a:t>
            </a:r>
          </a:p>
        </p:txBody>
      </p:sp>
      <p:grpSp>
        <p:nvGrpSpPr>
          <p:cNvPr id="4" name="Gruppieren 18"/>
          <p:cNvGrpSpPr>
            <a:grpSpLocks/>
          </p:cNvGrpSpPr>
          <p:nvPr/>
        </p:nvGrpSpPr>
        <p:grpSpPr bwMode="auto">
          <a:xfrm>
            <a:off x="6061075" y="3779838"/>
            <a:ext cx="3035300" cy="1571625"/>
            <a:chOff x="1639411" y="2444452"/>
            <a:chExt cx="1853247" cy="1853247"/>
          </a:xfrm>
        </p:grpSpPr>
        <p:sp>
          <p:nvSpPr>
            <p:cNvPr id="20" name="Abgerundetes Rechteck 19"/>
            <p:cNvSpPr/>
            <p:nvPr/>
          </p:nvSpPr>
          <p:spPr>
            <a:xfrm>
              <a:off x="1639411" y="2444452"/>
              <a:ext cx="1853247" cy="185324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Abgerundetes Rechteck 9"/>
            <p:cNvSpPr/>
            <p:nvPr/>
          </p:nvSpPr>
          <p:spPr>
            <a:xfrm>
              <a:off x="1729554" y="2538050"/>
              <a:ext cx="1672963" cy="16716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1900" dirty="0">
                  <a:solidFill>
                    <a:srgbClr val="FFFFFF"/>
                  </a:solidFill>
                  <a:ea typeface="Lucida Sans Unicode" pitchFamily="34" charset="0"/>
                </a:rPr>
                <a:t>BF 4</a:t>
              </a:r>
            </a:p>
            <a:p>
              <a:pPr algn="ctr" defTabSz="844550">
                <a:lnSpc>
                  <a:spcPct val="90000"/>
                </a:lnSpc>
                <a:spcAft>
                  <a:spcPts val="38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1900" dirty="0">
                  <a:solidFill>
                    <a:srgbClr val="FFFFFF"/>
                  </a:solidFill>
                  <a:ea typeface="Lucida Sans Unicode" pitchFamily="34" charset="0"/>
                </a:rPr>
                <a:t>International </a:t>
              </a:r>
              <a:r>
                <a:rPr lang="de-DE" sz="1900" dirty="0" smtClean="0">
                  <a:solidFill>
                    <a:srgbClr val="FFFFFF"/>
                  </a:solidFill>
                  <a:ea typeface="Lucida Sans Unicode" pitchFamily="34" charset="0"/>
                </a:rPr>
                <a:t>Research and Innovation-Analysis</a:t>
              </a:r>
              <a:endParaRPr lang="de-DE" sz="1900" dirty="0">
                <a:solidFill>
                  <a:srgbClr val="FFFFFF"/>
                </a:solidFill>
                <a:ea typeface="Lucida Sans Unicode" pitchFamily="34" charset="0"/>
              </a:endParaRP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Char char="•"/>
                <a:defRPr/>
              </a:pPr>
              <a:endParaRPr lang="de-DE" sz="1500" dirty="0">
                <a:solidFill>
                  <a:srgbClr val="FFFFFF"/>
                </a:solidFill>
                <a:ea typeface="Lucida Sans Unicode" pitchFamily="34" charset="0"/>
              </a:endParaRP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Char char="•"/>
                <a:defRPr/>
              </a:pPr>
              <a:endParaRPr lang="de-DE" sz="1500" dirty="0">
                <a:solidFill>
                  <a:srgbClr val="FFFFFF"/>
                </a:solidFill>
                <a:ea typeface="Lucida Sans Unicode" pitchFamily="34" charset="0"/>
              </a:endParaRPr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9274996" y="6923109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8</a:t>
            </a:r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5" name="Gruppieren 9"/>
          <p:cNvGrpSpPr>
            <a:grpSpLocks/>
          </p:cNvGrpSpPr>
          <p:nvPr/>
        </p:nvGrpSpPr>
        <p:grpSpPr bwMode="auto">
          <a:xfrm>
            <a:off x="3059890" y="1422400"/>
            <a:ext cx="6036485" cy="3286131"/>
            <a:chOff x="3635216" y="451432"/>
            <a:chExt cx="1853247" cy="1853247"/>
          </a:xfrm>
        </p:grpSpPr>
        <p:sp>
          <p:nvSpPr>
            <p:cNvPr id="15" name="Abgerundetes Rechteck 14"/>
            <p:cNvSpPr/>
            <p:nvPr/>
          </p:nvSpPr>
          <p:spPr>
            <a:xfrm>
              <a:off x="3635216" y="451432"/>
              <a:ext cx="1853247" cy="185324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Abgerundetes Rechteck 7"/>
            <p:cNvSpPr/>
            <p:nvPr/>
          </p:nvSpPr>
          <p:spPr>
            <a:xfrm>
              <a:off x="3725359" y="541229"/>
              <a:ext cx="1672963" cy="1673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endParaRPr lang="de-DE" sz="2400" dirty="0" smtClean="0">
                <a:solidFill>
                  <a:srgbClr val="FFFFFF"/>
                </a:solidFill>
                <a:ea typeface="Lucida Sans Unicode" pitchFamily="34" charset="0"/>
              </a:endParaRPr>
            </a:p>
            <a:p>
              <a:pPr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endParaRPr lang="de-DE" sz="2400" dirty="0" smtClean="0">
                <a:solidFill>
                  <a:srgbClr val="FFFFFF"/>
                </a:solidFill>
                <a:ea typeface="Lucida Sans Unicode" pitchFamily="34" charset="0"/>
              </a:endParaRPr>
            </a:p>
            <a:p>
              <a:pPr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2400" dirty="0" smtClean="0">
                  <a:solidFill>
                    <a:srgbClr val="FFFFFF"/>
                  </a:solidFill>
                  <a:ea typeface="Lucida Sans Unicode" pitchFamily="34" charset="0"/>
                </a:rPr>
                <a:t>BF </a:t>
              </a:r>
              <a:r>
                <a:rPr lang="de-DE" sz="2400" dirty="0">
                  <a:solidFill>
                    <a:srgbClr val="FFFFFF"/>
                  </a:solidFill>
                  <a:ea typeface="Lucida Sans Unicode" pitchFamily="34" charset="0"/>
                </a:rPr>
                <a:t>2</a:t>
              </a:r>
            </a:p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r>
                <a:rPr lang="de-DE" sz="2400" dirty="0">
                  <a:solidFill>
                    <a:srgbClr val="FFFFFF"/>
                  </a:solidFill>
                  <a:ea typeface="Lucida Sans Unicode" pitchFamily="34" charset="0"/>
                </a:rPr>
                <a:t>Trans-European R&amp;D </a:t>
              </a:r>
              <a:r>
                <a:rPr lang="de-DE" sz="2400" dirty="0" err="1">
                  <a:solidFill>
                    <a:srgbClr val="FFFFFF"/>
                  </a:solidFill>
                  <a:ea typeface="Lucida Sans Unicode" pitchFamily="34" charset="0"/>
                </a:rPr>
                <a:t>Cooperations</a:t>
              </a:r>
              <a:endParaRPr lang="de-DE" sz="2400" dirty="0">
                <a:solidFill>
                  <a:srgbClr val="FFFFFF"/>
                </a:solidFill>
                <a:ea typeface="Lucida Sans Unicode" pitchFamily="34" charset="0"/>
              </a:endParaRP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endParaRPr lang="de-DE" sz="1500" dirty="0">
                <a:solidFill>
                  <a:srgbClr val="FFFFFF"/>
                </a:solidFill>
                <a:ea typeface="Lucida Sans Unicode" pitchFamily="34" charset="0"/>
              </a:endParaRP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Frutiger 55 Roman" pitchFamily="34" charset="0"/>
                <a:buNone/>
                <a:defRPr/>
              </a:pPr>
              <a:endParaRPr lang="de-DE" sz="1500" dirty="0">
                <a:solidFill>
                  <a:srgbClr val="FFFFFF"/>
                </a:solidFill>
                <a:ea typeface="Lucida Sans Unicode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758825" y="1231900"/>
            <a:ext cx="9032875" cy="393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2425" lvl="1" indent="-352425">
              <a:spcBef>
                <a:spcPts val="600"/>
              </a:spcBef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782638" y="393700"/>
            <a:ext cx="9018587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538"/>
              </a:lnSpc>
              <a:buClr>
                <a:srgbClr val="000000"/>
              </a:buClr>
              <a:buSzPct val="100000"/>
              <a:buFont typeface="Frutiger 45 Light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Trans-European </a:t>
            </a:r>
            <a:r>
              <a:rPr lang="en-GB" sz="2400" b="1" dirty="0">
                <a:solidFill>
                  <a:srgbClr val="000000"/>
                </a:solidFill>
                <a:latin typeface="Frutiger 45 Light" pitchFamily="34" charset="0"/>
              </a:rPr>
              <a:t>R&amp;D </a:t>
            </a:r>
            <a:r>
              <a:rPr lang="en-GB" sz="2400" b="1" dirty="0" err="1" smtClean="0">
                <a:solidFill>
                  <a:srgbClr val="000000"/>
                </a:solidFill>
                <a:latin typeface="Frutiger 45 Light" pitchFamily="34" charset="0"/>
              </a:rPr>
              <a:t>Cooperations</a:t>
            </a: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 </a:t>
            </a:r>
            <a:endParaRPr lang="en-GB" sz="2400" b="1" dirty="0">
              <a:solidFill>
                <a:srgbClr val="000000"/>
              </a:solidFill>
              <a:latin typeface="Frutiger 45 Light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73113" y="922338"/>
            <a:ext cx="9375775" cy="4786312"/>
          </a:xfrm>
          <a:prstGeom prst="rect">
            <a:avLst/>
          </a:prstGeom>
          <a:noFill/>
          <a:ln/>
        </p:spPr>
        <p:txBody>
          <a:bodyPr/>
          <a:lstStyle/>
          <a:p>
            <a:pPr marL="339725" indent="-339725" eaLnBrk="0" hangingPunct="0">
              <a:spcAft>
                <a:spcPts val="0"/>
              </a:spcAft>
              <a:buClr>
                <a:srgbClr val="00CB99"/>
              </a:buClr>
              <a:buSzPct val="100000"/>
              <a:buFont typeface="Frutiger 55 Roman" pitchFamily="32" charset="0"/>
              <a:buNone/>
              <a:tabLst>
                <a:tab pos="266700" algn="l"/>
                <a:tab pos="539750" algn="l"/>
                <a:tab pos="3057525" algn="l"/>
                <a:tab pos="3327400" algn="l"/>
                <a:tab pos="3597275" algn="l"/>
              </a:tabLst>
              <a:defRPr/>
            </a:pPr>
            <a:endParaRPr lang="de-DE" sz="24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39725" indent="-339725" eaLnBrk="0" hangingPunct="0">
              <a:lnSpc>
                <a:spcPts val="3500"/>
              </a:lnSpc>
              <a:spcAft>
                <a:spcPts val="0"/>
              </a:spcAft>
              <a:buClr>
                <a:srgbClr val="00CB99"/>
              </a:buClr>
              <a:buSzPct val="100000"/>
              <a:buFont typeface="Frutiger 55 Roman" pitchFamily="32" charset="0"/>
              <a:buNone/>
              <a:tabLst>
                <a:tab pos="266700" algn="l"/>
                <a:tab pos="539750" algn="l"/>
                <a:tab pos="3057525" algn="l"/>
                <a:tab pos="3327400" algn="l"/>
                <a:tab pos="3597275" algn="l"/>
              </a:tabLst>
              <a:defRPr/>
            </a:pPr>
            <a:endParaRPr lang="de-DE" sz="24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39725" indent="-339725" eaLnBrk="0" hangingPunct="0">
              <a:lnSpc>
                <a:spcPts val="3500"/>
              </a:lnSpc>
              <a:spcAft>
                <a:spcPts val="0"/>
              </a:spcAft>
              <a:buClr>
                <a:srgbClr val="00CB99"/>
              </a:buClr>
              <a:buSzPct val="100000"/>
              <a:buFont typeface="Frutiger 55 Roman" pitchFamily="32" charset="0"/>
              <a:buNone/>
              <a:tabLst>
                <a:tab pos="266700" algn="l"/>
                <a:tab pos="539750" algn="l"/>
                <a:tab pos="3057525" algn="l"/>
                <a:tab pos="3327400" algn="l"/>
                <a:tab pos="3597275" algn="l"/>
              </a:tabLst>
              <a:defRPr/>
            </a:pPr>
            <a:endParaRPr lang="de-DE" sz="24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457200" indent="-457200" eaLnBrk="0" hangingPunct="0">
              <a:lnSpc>
                <a:spcPct val="87000"/>
              </a:lnSpc>
              <a:spcAft>
                <a:spcPts val="0"/>
              </a:spcAft>
              <a:buClr>
                <a:srgbClr val="00CB99"/>
              </a:buClr>
              <a:buSzPct val="100000"/>
              <a:buFont typeface="Wingdings" pitchFamily="2" charset="2"/>
              <a:buChar char="§"/>
              <a:tabLst>
                <a:tab pos="266700" algn="l"/>
                <a:tab pos="539750" algn="l"/>
                <a:tab pos="3057525" algn="l"/>
                <a:tab pos="3327400" algn="l"/>
                <a:tab pos="3597275" algn="l"/>
              </a:tabLst>
              <a:defRPr/>
            </a:pPr>
            <a:r>
              <a:rPr lang="en-US" sz="2000" kern="0" dirty="0">
                <a:solidFill>
                  <a:srgbClr val="000000"/>
                </a:solidFill>
                <a:latin typeface="+mn-lt"/>
                <a:cs typeface="+mn-cs"/>
              </a:rPr>
              <a:t>Initiation, conception and coordination of trans-European project </a:t>
            </a:r>
            <a:r>
              <a:rPr lang="en-US" sz="2000" kern="0" dirty="0" err="1">
                <a:solidFill>
                  <a:srgbClr val="000000"/>
                </a:solidFill>
                <a:latin typeface="+mn-lt"/>
                <a:cs typeface="+mn-cs"/>
              </a:rPr>
              <a:t>cooperations</a:t>
            </a:r>
            <a:r>
              <a:rPr lang="en-US" sz="2000" kern="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+mn-lt"/>
                <a:cs typeface="+mn-cs"/>
              </a:rPr>
              <a:t>in science </a:t>
            </a:r>
            <a:r>
              <a:rPr lang="en-US" sz="2000" kern="0" dirty="0">
                <a:solidFill>
                  <a:srgbClr val="000000"/>
                </a:solidFill>
                <a:latin typeface="+mn-lt"/>
                <a:cs typeface="+mn-cs"/>
              </a:rPr>
              <a:t>and education.</a:t>
            </a:r>
          </a:p>
          <a:p>
            <a:pPr marL="457200" indent="-457200" eaLnBrk="0" hangingPunct="0">
              <a:lnSpc>
                <a:spcPct val="87000"/>
              </a:lnSpc>
              <a:spcAft>
                <a:spcPts val="0"/>
              </a:spcAft>
              <a:buClr>
                <a:srgbClr val="00CB99"/>
              </a:buClr>
              <a:buSzPct val="100000"/>
              <a:buFont typeface="Frutiger 55 Roman" pitchFamily="32" charset="0"/>
              <a:buNone/>
              <a:tabLst>
                <a:tab pos="266700" algn="l"/>
                <a:tab pos="539750" algn="l"/>
                <a:tab pos="3057525" algn="l"/>
                <a:tab pos="3327400" algn="l"/>
                <a:tab pos="3597275" algn="l"/>
              </a:tabLst>
              <a:defRPr/>
            </a:pPr>
            <a:endParaRPr lang="en-US" sz="20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457200" indent="-457200" eaLnBrk="0" hangingPunct="0">
              <a:lnSpc>
                <a:spcPct val="87000"/>
              </a:lnSpc>
              <a:spcAft>
                <a:spcPts val="0"/>
              </a:spcAft>
              <a:buClr>
                <a:srgbClr val="00CB99"/>
              </a:buClr>
              <a:buSzPct val="100000"/>
              <a:buFont typeface="Wingdings" pitchFamily="2" charset="2"/>
              <a:buChar char="§"/>
              <a:tabLst>
                <a:tab pos="266700" algn="l"/>
                <a:tab pos="539750" algn="l"/>
                <a:tab pos="3057525" algn="l"/>
                <a:tab pos="3327400" algn="l"/>
                <a:tab pos="3597275" algn="l"/>
              </a:tabLst>
              <a:defRPr/>
            </a:pPr>
            <a:r>
              <a:rPr lang="en-US" sz="2000" kern="0" dirty="0">
                <a:solidFill>
                  <a:srgbClr val="000000"/>
                </a:solidFill>
                <a:latin typeface="+mn-lt"/>
                <a:cs typeface="+mn-cs"/>
              </a:rPr>
              <a:t>Initiation, conception, and coordination of trans-European project cooperations in research and the economy.</a:t>
            </a:r>
          </a:p>
          <a:p>
            <a:pPr marL="457200" indent="-457200" eaLnBrk="0" hangingPunct="0">
              <a:lnSpc>
                <a:spcPct val="87000"/>
              </a:lnSpc>
              <a:spcAft>
                <a:spcPts val="0"/>
              </a:spcAft>
              <a:buClr>
                <a:srgbClr val="00CB99"/>
              </a:buClr>
              <a:buSzPct val="100000"/>
              <a:buFont typeface="Frutiger 55 Roman" pitchFamily="32" charset="0"/>
              <a:buNone/>
              <a:tabLst>
                <a:tab pos="266700" algn="l"/>
                <a:tab pos="539750" algn="l"/>
                <a:tab pos="3057525" algn="l"/>
                <a:tab pos="3327400" algn="l"/>
                <a:tab pos="3597275" algn="l"/>
              </a:tabLst>
              <a:defRPr/>
            </a:pPr>
            <a:endParaRPr lang="en-US" sz="20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457200" indent="-457200" eaLnBrk="0" hangingPunct="0">
              <a:lnSpc>
                <a:spcPct val="87000"/>
              </a:lnSpc>
              <a:spcAft>
                <a:spcPts val="0"/>
              </a:spcAft>
              <a:buClr>
                <a:srgbClr val="00CB99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000000"/>
                </a:solidFill>
                <a:latin typeface="+mn-lt"/>
                <a:cs typeface="+mn-cs"/>
              </a:rPr>
              <a:t>Evaluation and monitoring of R&amp;D cooperations.</a:t>
            </a:r>
          </a:p>
          <a:p>
            <a:pPr marL="339725" indent="-339725" eaLnBrk="0" hangingPunct="0">
              <a:lnSpc>
                <a:spcPts val="3500"/>
              </a:lnSpc>
              <a:spcAft>
                <a:spcPts val="0"/>
              </a:spcAft>
              <a:buClr>
                <a:srgbClr val="00CB99"/>
              </a:buClr>
              <a:buSzPct val="100000"/>
              <a:buFont typeface="Frutiger 55 Roman" pitchFamily="32" charset="0"/>
              <a:buNone/>
              <a:defRPr/>
            </a:pPr>
            <a:endParaRPr lang="de-DE" sz="24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39725" indent="-339725" eaLnBrk="0" hangingPunct="0">
              <a:lnSpc>
                <a:spcPts val="3500"/>
              </a:lnSpc>
              <a:spcAft>
                <a:spcPts val="3000"/>
              </a:spcAft>
              <a:buClr>
                <a:srgbClr val="00CB99"/>
              </a:buClr>
              <a:buSzPct val="100000"/>
              <a:buFont typeface="Frutiger 55 Roman" pitchFamily="32" charset="0"/>
              <a:buNone/>
              <a:defRPr/>
            </a:pPr>
            <a:endParaRPr lang="de-DE" sz="2400" kern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2533" name="Textfeld 5"/>
          <p:cNvSpPr txBox="1">
            <a:spLocks noChangeArrowheads="1"/>
          </p:cNvSpPr>
          <p:nvPr/>
        </p:nvSpPr>
        <p:spPr bwMode="auto">
          <a:xfrm>
            <a:off x="2130425" y="922338"/>
            <a:ext cx="628808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 sz="2400" b="1" dirty="0">
              <a:solidFill>
                <a:schemeClr val="accent1"/>
              </a:solidFill>
            </a:endParaRP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r>
              <a:rPr lang="de-DE" sz="2400" b="1" dirty="0" err="1">
                <a:solidFill>
                  <a:schemeClr val="accent1"/>
                </a:solidFill>
              </a:rPr>
              <a:t>Positioning</a:t>
            </a:r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274996" y="6923109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11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feld 19"/>
          <p:cNvSpPr txBox="1">
            <a:spLocks noChangeArrowheads="1"/>
          </p:cNvSpPr>
          <p:nvPr/>
        </p:nvSpPr>
        <p:spPr bwMode="auto">
          <a:xfrm>
            <a:off x="273050" y="2544763"/>
            <a:ext cx="3357563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>
              <a:lnSpc>
                <a:spcPct val="87000"/>
              </a:lnSpc>
              <a:buClr>
                <a:srgbClr val="00CC99"/>
              </a:buClr>
              <a:buSzPct val="100000"/>
              <a:buFont typeface="Wingdings" pitchFamily="2" charset="2"/>
              <a:buChar char="§"/>
            </a:pPr>
            <a:endParaRPr lang="de-DE" sz="1700" dirty="0">
              <a:solidFill>
                <a:schemeClr val="tx1"/>
              </a:solidFill>
            </a:endParaRPr>
          </a:p>
          <a:p>
            <a:pPr>
              <a:lnSpc>
                <a:spcPct val="87000"/>
              </a:lnSpc>
              <a:buClr>
                <a:srgbClr val="00CC99"/>
              </a:buClr>
              <a:buSzPct val="100000"/>
              <a:buFont typeface="Wingdings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</a:rPr>
              <a:t> Bologna process (at the level </a:t>
            </a:r>
          </a:p>
          <a:p>
            <a:pPr>
              <a:lnSpc>
                <a:spcPct val="87000"/>
              </a:lnSpc>
              <a:buClr>
                <a:srgbClr val="00CC99"/>
              </a:buClr>
              <a:buSzPct val="100000"/>
            </a:pPr>
            <a:r>
              <a:rPr lang="en-US" sz="1700" dirty="0">
                <a:solidFill>
                  <a:schemeClr val="tx1"/>
                </a:solidFill>
              </a:rPr>
              <a:t>   of individual institutions)</a:t>
            </a:r>
          </a:p>
          <a:p>
            <a:pPr>
              <a:lnSpc>
                <a:spcPct val="87000"/>
              </a:lnSpc>
              <a:buClr>
                <a:srgbClr val="00CC99"/>
              </a:buClr>
              <a:buSzPct val="100000"/>
              <a:buFont typeface="Wingdings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</a:rPr>
              <a:t> Cooperation between </a:t>
            </a:r>
          </a:p>
          <a:p>
            <a:pPr>
              <a:lnSpc>
                <a:spcPct val="87000"/>
              </a:lnSpc>
              <a:buClr>
                <a:srgbClr val="00CC99"/>
              </a:buClr>
              <a:buSzPct val="100000"/>
              <a:buFont typeface="Frutiger 55 Roman" pitchFamily="34" charset="0"/>
              <a:buNone/>
            </a:pPr>
            <a:r>
              <a:rPr lang="en-US" sz="1700" dirty="0">
                <a:solidFill>
                  <a:schemeClr val="tx1"/>
                </a:solidFill>
              </a:rPr>
              <a:t>   individual institutions</a:t>
            </a:r>
          </a:p>
          <a:p>
            <a:pPr>
              <a:lnSpc>
                <a:spcPct val="87000"/>
              </a:lnSpc>
              <a:buClr>
                <a:srgbClr val="00CC99"/>
              </a:buClr>
              <a:buSzPct val="100000"/>
              <a:buFont typeface="Wingdings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</a:rPr>
              <a:t> International science </a:t>
            </a:r>
          </a:p>
          <a:p>
            <a:pPr>
              <a:lnSpc>
                <a:spcPct val="87000"/>
              </a:lnSpc>
              <a:buClr>
                <a:srgbClr val="00CC99"/>
              </a:buClr>
              <a:buSzPct val="100000"/>
              <a:buFont typeface="Frutiger 55 Roman" pitchFamily="34" charset="0"/>
              <a:buNone/>
            </a:pPr>
            <a:r>
              <a:rPr lang="en-US" sz="1700" dirty="0">
                <a:solidFill>
                  <a:schemeClr val="tx1"/>
                </a:solidFill>
              </a:rPr>
              <a:t>   management   </a:t>
            </a:r>
          </a:p>
          <a:p>
            <a:pPr>
              <a:lnSpc>
                <a:spcPct val="87000"/>
              </a:lnSpc>
              <a:buClr>
                <a:srgbClr val="00CC99"/>
              </a:buClr>
              <a:buSzPct val="100000"/>
              <a:buFont typeface="Wingdings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</a:rPr>
              <a:t> Design of international study </a:t>
            </a:r>
          </a:p>
          <a:p>
            <a:pPr>
              <a:lnSpc>
                <a:spcPct val="87000"/>
              </a:lnSpc>
              <a:buClr>
                <a:srgbClr val="00CC99"/>
              </a:buClr>
              <a:buSzPct val="100000"/>
            </a:pPr>
            <a:r>
              <a:rPr lang="en-US" sz="1700" dirty="0">
                <a:solidFill>
                  <a:schemeClr val="tx1"/>
                </a:solidFill>
              </a:rPr>
              <a:t>   courses</a:t>
            </a:r>
          </a:p>
          <a:p>
            <a:pPr>
              <a:lnSpc>
                <a:spcPct val="87000"/>
              </a:lnSpc>
              <a:buClr>
                <a:srgbClr val="00CC99"/>
              </a:buClr>
              <a:buSzPct val="100000"/>
              <a:buFont typeface="Wingdings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</a:rPr>
              <a:t> Knowledge transfer</a:t>
            </a:r>
          </a:p>
        </p:txBody>
      </p:sp>
      <p:sp>
        <p:nvSpPr>
          <p:cNvPr id="23555" name="Textfeld 20"/>
          <p:cNvSpPr txBox="1">
            <a:spLocks noChangeArrowheads="1"/>
          </p:cNvSpPr>
          <p:nvPr/>
        </p:nvSpPr>
        <p:spPr bwMode="auto">
          <a:xfrm>
            <a:off x="3702050" y="2544763"/>
            <a:ext cx="3359150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>
              <a:lnSpc>
                <a:spcPct val="87000"/>
              </a:lnSpc>
              <a:buClr>
                <a:srgbClr val="00CC99"/>
              </a:buClr>
              <a:buSzPct val="100000"/>
              <a:buFont typeface="Wingdings" pitchFamily="2" charset="2"/>
              <a:buChar char="§"/>
            </a:pPr>
            <a:endParaRPr lang="en-US" sz="1700" dirty="0">
              <a:solidFill>
                <a:schemeClr val="tx1"/>
              </a:solidFill>
            </a:endParaRPr>
          </a:p>
          <a:p>
            <a:pPr>
              <a:lnSpc>
                <a:spcPct val="87000"/>
              </a:lnSpc>
              <a:buClr>
                <a:srgbClr val="00CC99"/>
              </a:buClr>
              <a:buSzPct val="100000"/>
              <a:buFont typeface="Wingdings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Cooperations</a:t>
            </a:r>
            <a:r>
              <a:rPr lang="en-US" sz="1700" dirty="0">
                <a:solidFill>
                  <a:schemeClr val="tx1"/>
                </a:solidFill>
              </a:rPr>
              <a:t> within clusters  </a:t>
            </a:r>
          </a:p>
          <a:p>
            <a:pPr>
              <a:lnSpc>
                <a:spcPct val="87000"/>
              </a:lnSpc>
              <a:buClr>
                <a:srgbClr val="00CC99"/>
              </a:buClr>
              <a:buSzPct val="100000"/>
              <a:buFont typeface="Frutiger 55 Roman" pitchFamily="34" charset="0"/>
              <a:buNone/>
            </a:pPr>
            <a:r>
              <a:rPr lang="en-US" sz="1700" dirty="0">
                <a:solidFill>
                  <a:schemeClr val="tx1"/>
                </a:solidFill>
              </a:rPr>
              <a:t>   and networks</a:t>
            </a:r>
          </a:p>
          <a:p>
            <a:pPr>
              <a:lnSpc>
                <a:spcPct val="87000"/>
              </a:lnSpc>
              <a:buClr>
                <a:srgbClr val="00CC99"/>
              </a:buClr>
              <a:buSzPct val="100000"/>
              <a:buFont typeface="Wingdings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smtClean="0">
                <a:solidFill>
                  <a:schemeClr val="tx1"/>
                </a:solidFill>
              </a:rPr>
              <a:t>Internationalization </a:t>
            </a:r>
            <a:r>
              <a:rPr lang="en-US" sz="1700" dirty="0">
                <a:solidFill>
                  <a:schemeClr val="tx1"/>
                </a:solidFill>
              </a:rPr>
              <a:t>of and  </a:t>
            </a:r>
          </a:p>
          <a:p>
            <a:pPr>
              <a:lnSpc>
                <a:spcPct val="87000"/>
              </a:lnSpc>
              <a:buClr>
                <a:srgbClr val="00CC99"/>
              </a:buClr>
              <a:buSzPct val="100000"/>
              <a:buFont typeface="Frutiger 55 Roman" pitchFamily="34" charset="0"/>
              <a:buNone/>
            </a:pPr>
            <a:r>
              <a:rPr lang="en-US" sz="1700" dirty="0">
                <a:solidFill>
                  <a:schemeClr val="tx1"/>
                </a:solidFill>
              </a:rPr>
              <a:t>   cooperation between   </a:t>
            </a:r>
          </a:p>
          <a:p>
            <a:pPr>
              <a:lnSpc>
                <a:spcPct val="87000"/>
              </a:lnSpc>
              <a:buClr>
                <a:srgbClr val="00CC99"/>
              </a:buClr>
              <a:buSzPct val="100000"/>
              <a:buFont typeface="Frutiger 55 Roman" pitchFamily="34" charset="0"/>
              <a:buNone/>
            </a:pPr>
            <a:r>
              <a:rPr lang="en-US" sz="1700" dirty="0">
                <a:solidFill>
                  <a:schemeClr val="tx1"/>
                </a:solidFill>
              </a:rPr>
              <a:t>   clusters/networks</a:t>
            </a:r>
          </a:p>
        </p:txBody>
      </p:sp>
      <p:sp>
        <p:nvSpPr>
          <p:cNvPr id="23556" name="Textfeld 21"/>
          <p:cNvSpPr txBox="1">
            <a:spLocks noChangeArrowheads="1"/>
          </p:cNvSpPr>
          <p:nvPr/>
        </p:nvSpPr>
        <p:spPr bwMode="auto">
          <a:xfrm>
            <a:off x="7204075" y="2544763"/>
            <a:ext cx="32861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>
              <a:lnSpc>
                <a:spcPct val="87000"/>
              </a:lnSpc>
              <a:buClr>
                <a:srgbClr val="00CC99"/>
              </a:buClr>
              <a:buSzPct val="100000"/>
              <a:buFont typeface="Wingdings" pitchFamily="2" charset="2"/>
              <a:buChar char="§"/>
            </a:pPr>
            <a:endParaRPr lang="de-DE" sz="1700" dirty="0">
              <a:solidFill>
                <a:schemeClr val="tx1"/>
              </a:solidFill>
            </a:endParaRPr>
          </a:p>
          <a:p>
            <a:pPr>
              <a:lnSpc>
                <a:spcPct val="87000"/>
              </a:lnSpc>
              <a:buClr>
                <a:srgbClr val="00CC99"/>
              </a:buClr>
              <a:buSzPct val="100000"/>
              <a:buFont typeface="Wingdings" pitchFamily="2" charset="2"/>
              <a:buChar char="§"/>
            </a:pPr>
            <a:r>
              <a:rPr lang="de-DE" sz="1700" dirty="0">
                <a:solidFill>
                  <a:schemeClr val="tx1"/>
                </a:solidFill>
              </a:rPr>
              <a:t> C</a:t>
            </a:r>
            <a:r>
              <a:rPr lang="en-US" sz="1700" dirty="0" err="1">
                <a:solidFill>
                  <a:schemeClr val="tx1"/>
                </a:solidFill>
              </a:rPr>
              <a:t>oncrete</a:t>
            </a:r>
            <a:r>
              <a:rPr lang="en-US" sz="1700" dirty="0">
                <a:solidFill>
                  <a:schemeClr val="tx1"/>
                </a:solidFill>
              </a:rPr>
              <a:t> project evaluations</a:t>
            </a:r>
          </a:p>
          <a:p>
            <a:pPr>
              <a:lnSpc>
                <a:spcPct val="87000"/>
              </a:lnSpc>
              <a:buClr>
                <a:srgbClr val="00CC99"/>
              </a:buClr>
              <a:buSzPct val="100000"/>
              <a:buFont typeface="Wingdings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</a:rPr>
              <a:t> Project monitoring</a:t>
            </a:r>
          </a:p>
          <a:p>
            <a:pPr>
              <a:lnSpc>
                <a:spcPct val="87000"/>
              </a:lnSpc>
              <a:buClr>
                <a:srgbClr val="00CC99"/>
              </a:buClr>
              <a:buSzPct val="100000"/>
              <a:buFont typeface="Wingdings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</a:rPr>
              <a:t> Scientific analysis of     </a:t>
            </a:r>
          </a:p>
          <a:p>
            <a:pPr>
              <a:lnSpc>
                <a:spcPct val="87000"/>
              </a:lnSpc>
              <a:buClr>
                <a:srgbClr val="00CC99"/>
              </a:buClr>
              <a:buSzPct val="100000"/>
            </a:pPr>
            <a:r>
              <a:rPr lang="en-US" sz="1700" dirty="0">
                <a:solidFill>
                  <a:schemeClr val="tx1"/>
                </a:solidFill>
              </a:rPr>
              <a:t>   monitoring and evaluation </a:t>
            </a:r>
          </a:p>
          <a:p>
            <a:pPr>
              <a:lnSpc>
                <a:spcPct val="87000"/>
              </a:lnSpc>
              <a:buClr>
                <a:srgbClr val="00CC99"/>
              </a:buClr>
              <a:buSzPct val="100000"/>
              <a:buFont typeface="Frutiger 55 Roman" pitchFamily="34" charset="0"/>
              <a:buNone/>
            </a:pPr>
            <a:r>
              <a:rPr lang="en-US" sz="1700" dirty="0">
                <a:solidFill>
                  <a:schemeClr val="tx1"/>
                </a:solidFill>
              </a:rPr>
              <a:t>   instruments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 sz="1700" dirty="0">
              <a:solidFill>
                <a:schemeClr val="tx1"/>
              </a:solidFill>
            </a:endParaRPr>
          </a:p>
        </p:txBody>
      </p:sp>
      <p:sp>
        <p:nvSpPr>
          <p:cNvPr id="23557" name="Textfeld 12"/>
          <p:cNvSpPr txBox="1">
            <a:spLocks noChangeArrowheads="1"/>
          </p:cNvSpPr>
          <p:nvPr/>
        </p:nvSpPr>
        <p:spPr bwMode="auto">
          <a:xfrm>
            <a:off x="339725" y="5133975"/>
            <a:ext cx="101107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1" rIns="91422" bIns="45711">
            <a:spAutoFit/>
          </a:bodyPr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r>
              <a:rPr lang="de-DE"/>
              <a:t>Wissenschaftliche Kenntnisse zu den nationalen und europäischen Forschungssystemen und 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r>
              <a:rPr lang="de-DE"/>
              <a:t>Forschungspolitiken sind grundlegende Voraussetzung für die Arbeit in GF II</a:t>
            </a:r>
          </a:p>
        </p:txBody>
      </p:sp>
      <p:sp>
        <p:nvSpPr>
          <p:cNvPr id="23558" name="Text Box 2"/>
          <p:cNvSpPr txBox="1">
            <a:spLocks noChangeArrowheads="1"/>
          </p:cNvSpPr>
          <p:nvPr/>
        </p:nvSpPr>
        <p:spPr bwMode="auto">
          <a:xfrm>
            <a:off x="782638" y="393700"/>
            <a:ext cx="9018587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538"/>
              </a:lnSpc>
              <a:buClr>
                <a:srgbClr val="000000"/>
              </a:buClr>
              <a:buSzPct val="100000"/>
              <a:buFont typeface="Frutiger 45 Light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Trans-European </a:t>
            </a:r>
            <a:r>
              <a:rPr lang="en-GB" sz="2400" b="1" dirty="0">
                <a:solidFill>
                  <a:srgbClr val="000000"/>
                </a:solidFill>
                <a:latin typeface="Frutiger 45 Light" pitchFamily="34" charset="0"/>
              </a:rPr>
              <a:t>R&amp;D </a:t>
            </a:r>
            <a:r>
              <a:rPr lang="en-GB" sz="2400" b="1" dirty="0" smtClean="0">
                <a:solidFill>
                  <a:srgbClr val="000000"/>
                </a:solidFill>
                <a:latin typeface="Frutiger 45 Light" pitchFamily="34" charset="0"/>
              </a:rPr>
              <a:t>Cooperation </a:t>
            </a:r>
            <a:endParaRPr lang="en-GB" sz="2400" b="1" dirty="0">
              <a:solidFill>
                <a:srgbClr val="000000"/>
              </a:solidFill>
              <a:latin typeface="Frutiger 45 Light" pitchFamily="34" charset="0"/>
            </a:endParaRPr>
          </a:p>
        </p:txBody>
      </p:sp>
      <p:sp>
        <p:nvSpPr>
          <p:cNvPr id="23559" name="Textfeld 11"/>
          <p:cNvSpPr txBox="1">
            <a:spLocks noChangeArrowheads="1"/>
          </p:cNvSpPr>
          <p:nvPr/>
        </p:nvSpPr>
        <p:spPr bwMode="auto">
          <a:xfrm>
            <a:off x="559560" y="4994283"/>
            <a:ext cx="9431337" cy="574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Scientific knowledge of national and European research systems and research policies 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are essential elements of Business Field II</a:t>
            </a:r>
          </a:p>
        </p:txBody>
      </p:sp>
      <p:sp>
        <p:nvSpPr>
          <p:cNvPr id="23560" name="Textfeld 13"/>
          <p:cNvSpPr txBox="1">
            <a:spLocks noChangeArrowheads="1"/>
          </p:cNvSpPr>
          <p:nvPr/>
        </p:nvSpPr>
        <p:spPr bwMode="auto">
          <a:xfrm>
            <a:off x="2130425" y="922338"/>
            <a:ext cx="628808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endParaRPr lang="de-DE" sz="2400" b="1" dirty="0">
              <a:solidFill>
                <a:schemeClr val="accent1"/>
              </a:solidFill>
            </a:endParaRP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4" charset="0"/>
              <a:buNone/>
            </a:pPr>
            <a:r>
              <a:rPr lang="de-DE" sz="2400" b="1" dirty="0" err="1">
                <a:solidFill>
                  <a:schemeClr val="accent1"/>
                </a:solidFill>
              </a:rPr>
              <a:t>Thematic</a:t>
            </a:r>
            <a:r>
              <a:rPr lang="de-DE" sz="2400" b="1" dirty="0">
                <a:solidFill>
                  <a:schemeClr val="accent1"/>
                </a:solidFill>
              </a:rPr>
              <a:t> Areas</a:t>
            </a:r>
          </a:p>
        </p:txBody>
      </p:sp>
      <p:sp>
        <p:nvSpPr>
          <p:cNvPr id="15" name="Rechteck 14"/>
          <p:cNvSpPr/>
          <p:nvPr/>
        </p:nvSpPr>
        <p:spPr bwMode="auto">
          <a:xfrm>
            <a:off x="344488" y="1901825"/>
            <a:ext cx="3071812" cy="6429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108000" bIns="108000"/>
          <a:lstStyle/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Cooperations in Science and Education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7275513" y="1901825"/>
            <a:ext cx="3071812" cy="6429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108000" bIns="108000"/>
          <a:lstStyle/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Cooperations in </a:t>
            </a: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Research and Economy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3773488" y="1901825"/>
            <a:ext cx="3073400" cy="6429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108000" bIns="108000"/>
          <a:lstStyle/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Frutiger 55 Roman" pitchFamily="32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Monitoring &amp; Evaluation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9274996" y="6923109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12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Frutiger 45 Light"/>
        <a:ea typeface=""/>
        <a:cs typeface="Lucida Sans Unicode"/>
      </a:majorFont>
      <a:minorFont>
        <a:latin typeface="Frutiger 55 Roman"/>
        <a:ea typeface=""/>
        <a:cs typeface="Lucida Sans Unicode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Frutiger 55 Roman" pitchFamily="32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 55 Roman" pitchFamily="32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Frutiger 55 Roman" pitchFamily="32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 55 Roman" pitchFamily="32" charset="0"/>
            <a:cs typeface="Lucida Sans Unicode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Frutiger 45 Light"/>
        <a:ea typeface=""/>
        <a:cs typeface="Lucida Sans Unicode"/>
      </a:majorFont>
      <a:minorFont>
        <a:latin typeface="Frutiger 55 Roman"/>
        <a:ea typeface=""/>
        <a:cs typeface="Lucida Sans Unicode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Frutiger 55 Roman" pitchFamily="32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 55 Roman" pitchFamily="32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Frutiger 55 Roman" pitchFamily="32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 55 Roman" pitchFamily="32" charset="0"/>
            <a:cs typeface="Lucida Sans Unicode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Frutiger 45 Light"/>
        <a:ea typeface=""/>
        <a:cs typeface="Lucida Sans Unicode"/>
      </a:majorFont>
      <a:minorFont>
        <a:latin typeface="Frutiger 55 Roman"/>
        <a:ea typeface=""/>
        <a:cs typeface="Lucida Sans Unicode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Frutiger 55 Roman" pitchFamily="32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 55 Roman" pitchFamily="32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Frutiger 55 Roman" pitchFamily="32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 55 Roman" pitchFamily="32" charset="0"/>
            <a:cs typeface="Lucida Sans Unicode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Frutiger 45 Light"/>
        <a:ea typeface=""/>
        <a:cs typeface="Lucida Sans Unicode"/>
      </a:majorFont>
      <a:minorFont>
        <a:latin typeface="Frutiger 55 Roman"/>
        <a:ea typeface=""/>
        <a:cs typeface="Lucida Sans Unicode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Frutiger 55 Roman" pitchFamily="32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 55 Roman" pitchFamily="32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Frutiger 55 Roman" pitchFamily="32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 55 Roman" pitchFamily="32" charset="0"/>
            <a:cs typeface="Lucida Sans Unicode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Frutiger 45 Light"/>
        <a:ea typeface=""/>
        <a:cs typeface="Lucida Sans Unicode"/>
      </a:majorFont>
      <a:minorFont>
        <a:latin typeface="Frutiger 55 Roman"/>
        <a:ea typeface=""/>
        <a:cs typeface="Lucida Sans Unicode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Frutiger 55 Roman" pitchFamily="32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 55 Roman" pitchFamily="32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Frutiger 55 Roman" pitchFamily="32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 55 Roman" pitchFamily="32" charset="0"/>
            <a:cs typeface="Lucida Sans Unicode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3164</Words>
  <Application>Microsoft Office PowerPoint</Application>
  <PresentationFormat>Benutzerdefiniert</PresentationFormat>
  <Paragraphs>1043</Paragraphs>
  <Slides>48</Slides>
  <Notes>46</Notes>
  <HiddenSlides>0</HiddenSlides>
  <MMClips>0</MMClips>
  <ScaleCrop>false</ScaleCrop>
  <HeadingPairs>
    <vt:vector size="4" baseType="variant">
      <vt:variant>
        <vt:lpstr>Design</vt:lpstr>
      </vt:variant>
      <vt:variant>
        <vt:i4>5</vt:i4>
      </vt:variant>
      <vt:variant>
        <vt:lpstr>Folientitel</vt:lpstr>
      </vt:variant>
      <vt:variant>
        <vt:i4>48</vt:i4>
      </vt:variant>
    </vt:vector>
  </HeadingPairs>
  <TitlesOfParts>
    <vt:vector size="53" baseType="lpstr">
      <vt:lpstr>Larissa-Design</vt:lpstr>
      <vt:lpstr>1_Larissa-Design</vt:lpstr>
      <vt:lpstr>2_Larissa-Design</vt:lpstr>
      <vt:lpstr>3_Larissa-Design</vt:lpstr>
      <vt:lpstr>4_Larissa-Design</vt:lpstr>
      <vt:lpstr>Folie 1</vt:lpstr>
      <vt:lpstr>Folie 2</vt:lpstr>
      <vt:lpstr>The Structure of the Fraunhofer MOEZ</vt:lpstr>
      <vt:lpstr>The Structure of the Fraunhofer MOEZ</vt:lpstr>
      <vt:lpstr>Folie 5</vt:lpstr>
      <vt:lpstr>Folie 6</vt:lpstr>
      <vt:lpstr>The Structure of the Fraunhofer MOEZ</vt:lpstr>
      <vt:lpstr>Folie 8</vt:lpstr>
      <vt:lpstr>Folie 9</vt:lpstr>
      <vt:lpstr>Folie 10</vt:lpstr>
      <vt:lpstr>Folie 11</vt:lpstr>
      <vt:lpstr>Folie 12</vt:lpstr>
      <vt:lpstr>The Structure of the Fraunhofer MOEZ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The Structure of the Fraunhofer MOEZ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  <vt:lpstr>Folie 47</vt:lpstr>
      <vt:lpstr>Folie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Vortragstitel</dc:title>
  <cp:lastModifiedBy>marc.tobias</cp:lastModifiedBy>
  <cp:revision>158</cp:revision>
  <dcterms:modified xsi:type="dcterms:W3CDTF">2009-09-18T09:17:57Z</dcterms:modified>
</cp:coreProperties>
</file>