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notesMasterIdLst>
    <p:notesMasterId r:id="rId19"/>
  </p:notesMasterIdLst>
  <p:sldIdLst>
    <p:sldId id="256" r:id="rId2"/>
    <p:sldId id="258"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3" d="100"/>
          <a:sy n="83" d="100"/>
        </p:scale>
        <p:origin x="81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671F9D-47C6-4FA4-AA64-2A82D428E02A}" type="datetimeFigureOut">
              <a:rPr lang="en-US" smtClean="0"/>
              <a:t>4/22/2013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136F5B-71B4-4AE7-9872-027D7F89F6BA}" type="slidenum">
              <a:rPr lang="en-US" smtClean="0"/>
              <a:t>‹#›</a:t>
            </a:fld>
            <a:endParaRPr lang="en-US"/>
          </a:p>
        </p:txBody>
      </p:sp>
    </p:spTree>
    <p:extLst>
      <p:ext uri="{BB962C8B-B14F-4D97-AF65-F5344CB8AC3E}">
        <p14:creationId xmlns:p14="http://schemas.microsoft.com/office/powerpoint/2010/main" val="2215848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dirty="0" smtClean="0"/>
          </a:p>
        </p:txBody>
      </p:sp>
    </p:spTree>
    <p:extLst>
      <p:ext uri="{BB962C8B-B14F-4D97-AF65-F5344CB8AC3E}">
        <p14:creationId xmlns:p14="http://schemas.microsoft.com/office/powerpoint/2010/main" val="618275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4043211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E3CA13-5E87-43EF-8D7D-381DB9D6C2A1}" type="datetimeFigureOut">
              <a:rPr lang="en-US" smtClean="0"/>
              <a:t>4/22/2013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2475922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72107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a:defRPr lang="en-US" sz="1400" cap="small" dirty="0" smtClean="0">
                <a:solidFill>
                  <a:schemeClr val="bg2">
                    <a:lumMod val="40000"/>
                    <a:lumOff val="60000"/>
                  </a:schemeClr>
                </a:solidFill>
                <a:latin typeface="+mj-lt"/>
                <a:ea typeface="+mj-ea"/>
                <a:cs typeface="+mj-cs"/>
              </a:defRPr>
            </a:lvl1pPr>
          </a:lstStyle>
          <a:p>
            <a:pPr marL="0" lvl="0" indent="0">
              <a:buNone/>
            </a:pPr>
            <a:r>
              <a:rPr lang="en-US" smtClean="0"/>
              <a:t>Click to edit Master text styles</a:t>
            </a: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smtClean="0"/>
              <a:t>“</a:t>
            </a:r>
            <a:endParaRPr lang="en-US" dirty="0"/>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smtClean="0"/>
              <a:t>”</a:t>
            </a:r>
            <a:endParaRPr lang="en-US" dirty="0"/>
          </a:p>
        </p:txBody>
      </p:sp>
    </p:spTree>
    <p:extLst>
      <p:ext uri="{BB962C8B-B14F-4D97-AF65-F5344CB8AC3E}">
        <p14:creationId xmlns:p14="http://schemas.microsoft.com/office/powerpoint/2010/main" val="3586204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3879080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3276600"/>
          </a:xfrm>
        </p:spPr>
        <p:txBody>
          <a:bodyPr/>
          <a:lstStyle>
            <a:lvl1pPr>
              <a:defRPr sz="4800"/>
            </a:lvl1p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
        <p:nvSpPr>
          <p:cNvPr id="8" name="Text Placeholder 3"/>
          <p:cNvSpPr>
            <a:spLocks noGrp="1"/>
          </p:cNvSpPr>
          <p:nvPr>
            <p:ph type="body" sz="half" idx="2"/>
          </p:nvPr>
        </p:nvSpPr>
        <p:spPr>
          <a:xfrm>
            <a:off x="1574801" y="4953000"/>
            <a:ext cx="7999315" cy="1074057"/>
          </a:xfrm>
        </p:spPr>
        <p:txBody>
          <a:bodyPr anchor="t">
            <a:normAutofit/>
          </a:bodyPr>
          <a:lstStyle>
            <a:lvl1pPr marL="0" indent="0">
              <a:buNone/>
              <a:defRPr lang="en-US" sz="1800" b="0" i="0" kern="1200" dirty="0" smtClean="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smtClean="0"/>
              <a:t>“</a:t>
            </a:r>
            <a:endParaRPr lang="en-US" dirty="0"/>
          </a:p>
        </p:txBody>
      </p:sp>
      <p:sp>
        <p:nvSpPr>
          <p:cNvPr id="15" name="TextBox 14"/>
          <p:cNvSpPr txBox="1"/>
          <p:nvPr/>
        </p:nvSpPr>
        <p:spPr>
          <a:xfrm>
            <a:off x="9334033" y="3316513"/>
            <a:ext cx="801912" cy="1969770"/>
          </a:xfrm>
          <a:prstGeom prst="rect">
            <a:avLst/>
          </a:prstGeom>
          <a:noFill/>
        </p:spPr>
        <p:txBody>
          <a:bodyPr wrap="square" rtlCol="0">
            <a:spAutoFit/>
          </a:bodyPr>
          <a:lstStyle>
            <a:defPPr>
              <a:defRPr lang="en-US"/>
            </a:defPPr>
            <a:lvl1pPr lvl="0" algn="r">
              <a:defRPr sz="12200" b="0" i="0">
                <a:solidFill>
                  <a:schemeClr val="bg2">
                    <a:lumMod val="40000"/>
                    <a:lumOff val="60000"/>
                  </a:schemeClr>
                </a:solidFill>
                <a:latin typeface="Arial"/>
                <a:ea typeface="+mj-ea"/>
                <a:cs typeface="+mj-cs"/>
              </a:defRPr>
            </a:lvl1pPr>
          </a:lstStyle>
          <a:p>
            <a:pPr lvl="0"/>
            <a:r>
              <a:rPr lang="en-US" dirty="0" smtClean="0"/>
              <a:t>”</a:t>
            </a:r>
            <a:endParaRPr lang="en-US" dirty="0"/>
          </a:p>
        </p:txBody>
      </p:sp>
    </p:spTree>
    <p:extLst>
      <p:ext uri="{BB962C8B-B14F-4D97-AF65-F5344CB8AC3E}">
        <p14:creationId xmlns:p14="http://schemas.microsoft.com/office/powerpoint/2010/main" val="40472695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
        <p:nvSpPr>
          <p:cNvPr id="10" name="Text Placeholder 3"/>
          <p:cNvSpPr>
            <a:spLocks noGrp="1"/>
          </p:cNvSpPr>
          <p:nvPr>
            <p:ph type="body" sz="half" idx="2"/>
          </p:nvPr>
        </p:nvSpPr>
        <p:spPr>
          <a:xfrm>
            <a:off x="1154954" y="4350657"/>
            <a:ext cx="8825659" cy="16764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ext Placeholder 3"/>
          <p:cNvSpPr>
            <a:spLocks noGrp="1"/>
          </p:cNvSpPr>
          <p:nvPr>
            <p:ph type="body" sz="half" idx="13"/>
          </p:nvPr>
        </p:nvSpPr>
        <p:spPr>
          <a:xfrm>
            <a:off x="1154953" y="3848610"/>
            <a:ext cx="8825659" cy="588517"/>
          </a:xfrm>
        </p:spPr>
        <p:txBody>
          <a:bodyPr anchor="b">
            <a:normAutofit/>
          </a:bodyPr>
          <a:lstStyle>
            <a:lvl1pPr marL="0" indent="0" algn="l" defTabSz="457200" rtl="0" eaLnBrk="1" latinLnBrk="0" hangingPunct="1">
              <a:buNone/>
              <a:defRPr lang="en-US" sz="3600" b="0" i="0" kern="1200" cap="none" dirty="0" smtClean="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03731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4067266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9" name="Picture Placeholder 2"/>
          <p:cNvSpPr>
            <a:spLocks noGrp="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30" name="Picture Placeholder 2"/>
          <p:cNvSpPr>
            <a:spLocks noGrp="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31" name="Picture Placeholder 2"/>
          <p:cNvSpPr>
            <a:spLocks noGrp="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9203742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9826622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a:p>
        </p:txBody>
      </p:sp>
      <p:sp>
        <p:nvSpPr>
          <p:cNvPr id="3" name="Vertical Text Placeholder 2"/>
          <p:cNvSpPr>
            <a:spLocks noGrp="1"/>
          </p:cNvSpPr>
          <p:nvPr>
            <p:ph type="body" orient="vert" idx="1"/>
          </p:nvPr>
        </p:nvSpPr>
        <p:spPr>
          <a:xfrm>
            <a:off x="652463" y="430213"/>
            <a:ext cx="7423149" cy="5826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1516521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3642737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137652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E3CA13-5E87-43EF-8D7D-381DB9D6C2A1}" type="datetimeFigureOut">
              <a:rPr lang="en-US" smtClean="0"/>
              <a:t>4/22/2013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1467523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E3CA13-5E87-43EF-8D7D-381DB9D6C2A1}" type="datetimeFigureOut">
              <a:rPr lang="en-US" smtClean="0"/>
              <a:t>4/22/2013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135319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3241385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325409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F4E3CA13-5E87-43EF-8D7D-381DB9D6C2A1}" type="datetimeFigureOut">
              <a:rPr lang="en-US" smtClean="0"/>
              <a:t>4/22/2013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2692038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E3CA13-5E87-43EF-8D7D-381DB9D6C2A1}" type="datetimeFigureOut">
              <a:rPr lang="en-US" smtClean="0"/>
              <a:t>4/22/2013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A7B7B-8199-4663-A412-BA7D7DB91511}" type="slidenum">
              <a:rPr lang="en-US" smtClean="0"/>
              <a:t>‹#›</a:t>
            </a:fld>
            <a:endParaRPr lang="en-US"/>
          </a:p>
        </p:txBody>
      </p:sp>
    </p:spTree>
    <p:extLst>
      <p:ext uri="{BB962C8B-B14F-4D97-AF65-F5344CB8AC3E}">
        <p14:creationId xmlns:p14="http://schemas.microsoft.com/office/powerpoint/2010/main" val="1333904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Oval 12"/>
          <p:cNvSpPr/>
          <p:nvPr/>
        </p:nvSpPr>
        <p:spPr>
          <a:xfrm>
            <a:off x="-153988" y="2667000"/>
            <a:ext cx="4191000" cy="4191000"/>
          </a:xfrm>
          <a:prstGeom prst="ellipse">
            <a:avLst/>
          </a:prstGeom>
          <a:gradFill flip="none" rotWithShape="1">
            <a:gsLst>
              <a:gs pos="0">
                <a:schemeClr val="bg2">
                  <a:lumMod val="60000"/>
                  <a:lumOff val="40000"/>
                  <a:alpha val="10000"/>
                </a:schemeClr>
              </a:gs>
              <a:gs pos="75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799941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8609012" y="6096000"/>
            <a:ext cx="990600" cy="990600"/>
          </a:xfrm>
          <a:prstGeom prst="ellipse">
            <a:avLst/>
          </a:prstGeom>
          <a:gradFill flip="none" rotWithShape="1">
            <a:gsLst>
              <a:gs pos="0">
                <a:schemeClr val="bg2">
                  <a:lumMod val="60000"/>
                  <a:lumOff val="40000"/>
                  <a:alpha val="11000"/>
                </a:schemeClr>
              </a:gs>
              <a:gs pos="67000">
                <a:schemeClr val="bg2">
                  <a:lumMod val="60000"/>
                  <a:lumOff val="40000"/>
                  <a:alpha val="0"/>
                </a:schemeClr>
              </a:gs>
              <a:gs pos="30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4E3CA13-5E87-43EF-8D7D-381DB9D6C2A1}" type="datetimeFigureOut">
              <a:rPr lang="en-US" smtClean="0"/>
              <a:t>4/22/2013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F5A7B7B-8199-4663-A412-BA7D7DB91511}" type="slidenum">
              <a:rPr lang="en-US" smtClean="0"/>
              <a:t>‹#›</a:t>
            </a:fld>
            <a:endParaRPr lang="en-US"/>
          </a:p>
        </p:txBody>
      </p:sp>
    </p:spTree>
    <p:extLst>
      <p:ext uri="{BB962C8B-B14F-4D97-AF65-F5344CB8AC3E}">
        <p14:creationId xmlns:p14="http://schemas.microsoft.com/office/powerpoint/2010/main" val="2764725396"/>
      </p:ext>
    </p:extLst>
  </p:cSld>
  <p:clrMap bg1="dk1" tx1="lt1" bg2="dk2" tx2="lt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 id="2147483817" r:id="rId17"/>
    <p:sldLayoutId id="2147483818" r:id="rId18"/>
    <p:sldLayoutId id="2147483819" r:id="rId19"/>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6pPr>
      <a:lvl7pPr marL="29718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7pPr>
      <a:lvl8pPr marL="34290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8pPr>
      <a:lvl9pPr marL="38862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Taking UNDRIP Seriously</a:t>
            </a:r>
            <a:endParaRPr lang="en-US" dirty="0"/>
          </a:p>
        </p:txBody>
      </p:sp>
      <p:sp>
        <p:nvSpPr>
          <p:cNvPr id="3" name="Subtitle 2"/>
          <p:cNvSpPr>
            <a:spLocks noGrp="1"/>
          </p:cNvSpPr>
          <p:nvPr>
            <p:ph type="subTitle" idx="1"/>
          </p:nvPr>
        </p:nvSpPr>
        <p:spPr/>
        <p:txBody>
          <a:bodyPr>
            <a:normAutofit/>
          </a:bodyPr>
          <a:lstStyle/>
          <a:p>
            <a:r>
              <a:rPr lang="en-US" dirty="0"/>
              <a:t>indigenous peoples have the right to maintain, </a:t>
            </a:r>
            <a:r>
              <a:rPr lang="en-US" dirty="0" smtClean="0"/>
              <a:t>control </a:t>
            </a:r>
            <a:r>
              <a:rPr lang="en-US" dirty="0"/>
              <a:t>and develop their cultural heritage</a:t>
            </a:r>
          </a:p>
        </p:txBody>
      </p:sp>
      <p:sp>
        <p:nvSpPr>
          <p:cNvPr id="4" name="TextBox 3"/>
          <p:cNvSpPr txBox="1"/>
          <p:nvPr/>
        </p:nvSpPr>
        <p:spPr>
          <a:xfrm>
            <a:off x="7223760" y="285750"/>
            <a:ext cx="4080510" cy="1200329"/>
          </a:xfrm>
          <a:prstGeom prst="rect">
            <a:avLst/>
          </a:prstGeom>
          <a:noFill/>
        </p:spPr>
        <p:txBody>
          <a:bodyPr wrap="square" rtlCol="0">
            <a:spAutoFit/>
          </a:bodyPr>
          <a:lstStyle/>
          <a:p>
            <a:r>
              <a:rPr lang="en-US" dirty="0" smtClean="0"/>
              <a:t>Preston Hardison</a:t>
            </a:r>
          </a:p>
          <a:p>
            <a:r>
              <a:rPr lang="en-US" dirty="0" smtClean="0"/>
              <a:t>Tulalip Tribes</a:t>
            </a:r>
          </a:p>
          <a:p>
            <a:r>
              <a:rPr lang="en-US" dirty="0" smtClean="0"/>
              <a:t>WIPO IGC 24</a:t>
            </a:r>
          </a:p>
          <a:p>
            <a:r>
              <a:rPr lang="en-US" dirty="0" smtClean="0"/>
              <a:t>April 22, 2013</a:t>
            </a:r>
            <a:endParaRPr lang="en-US" dirty="0"/>
          </a:p>
        </p:txBody>
      </p:sp>
    </p:spTree>
    <p:extLst>
      <p:ext uri="{BB962C8B-B14F-4D97-AF65-F5344CB8AC3E}">
        <p14:creationId xmlns:p14="http://schemas.microsoft.com/office/powerpoint/2010/main" val="5071052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smtClean="0"/>
              <a:t>The </a:t>
            </a:r>
            <a:r>
              <a:rPr lang="en-US" sz="1800" dirty="0"/>
              <a:t>Declaration must not, however, be viewed in isolation. In doing so, one risks being distracted by discussions on the formal legal status of the Declaration.  It is critical to recognize that the Declaration is not only important in itself, but is also significant because it reflects – in broad terms – a general global consensus on indigenous peoples' rights that is in significant part incorporated into contemporary international law</a:t>
            </a:r>
            <a:r>
              <a:rPr lang="en-US" sz="1800" dirty="0" smtClean="0"/>
              <a:t>.</a:t>
            </a:r>
            <a:br>
              <a:rPr lang="en-US" sz="1800" dirty="0" smtClean="0"/>
            </a:br>
            <a:r>
              <a:rPr lang="en-US" sz="1800" dirty="0"/>
              <a:t/>
            </a:r>
            <a:br>
              <a:rPr lang="en-US" sz="1800" dirty="0"/>
            </a:br>
            <a:r>
              <a:rPr lang="en-US" sz="1800" dirty="0" smtClean="0"/>
              <a:t>[Although State sovereignty and Indigenous self-determination are distinct sets of rights, they are] “rooted </a:t>
            </a:r>
            <a:r>
              <a:rPr lang="en-US" sz="1800" dirty="0"/>
              <a:t>in the same rationale: that peoples should be allowed to be in control of their own affairs under conditions of equality</a:t>
            </a:r>
            <a:r>
              <a:rPr lang="en-US" sz="1800" dirty="0" smtClean="0"/>
              <a:t>.” [</a:t>
            </a:r>
            <a:r>
              <a:rPr lang="en-US" sz="1800" dirty="0"/>
              <a:t>right to </a:t>
            </a:r>
            <a:r>
              <a:rPr lang="en-US" sz="1800" dirty="0" smtClean="0"/>
              <a:t>non-discrimination]</a:t>
            </a:r>
            <a:br>
              <a:rPr lang="en-US" sz="1800" dirty="0" smtClean="0"/>
            </a:br>
            <a:r>
              <a:rPr lang="en-US" sz="1800" dirty="0" smtClean="0"/>
              <a:t/>
            </a:r>
            <a:br>
              <a:rPr lang="en-US" sz="1800" dirty="0" smtClean="0"/>
            </a:br>
            <a:r>
              <a:rPr lang="en-US" sz="1800" dirty="0"/>
              <a:t>Statement by Professor James Anaya, Special Rapporteur on the rights of indigenous peoples to the 23rd Session of the IGC, 4 February 2013</a:t>
            </a:r>
            <a:br>
              <a:rPr lang="en-US" sz="1800" dirty="0"/>
            </a:br>
            <a:endParaRPr lang="en-US" sz="1800" dirty="0"/>
          </a:p>
        </p:txBody>
      </p:sp>
    </p:spTree>
    <p:extLst>
      <p:ext uri="{BB962C8B-B14F-4D97-AF65-F5344CB8AC3E}">
        <p14:creationId xmlns:p14="http://schemas.microsoft.com/office/powerpoint/2010/main" val="33419071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a:t>T</a:t>
            </a:r>
            <a:r>
              <a:rPr lang="en-US" sz="1800" dirty="0" smtClean="0"/>
              <a:t>he proposed international instrument or instruments</a:t>
            </a:r>
            <a:br>
              <a:rPr lang="en-US" sz="1800" dirty="0" smtClean="0"/>
            </a:br>
            <a:r>
              <a:rPr lang="en-US" sz="1800" dirty="0"/>
              <a:t/>
            </a:r>
            <a:br>
              <a:rPr lang="en-US" sz="1800" dirty="0"/>
            </a:br>
            <a:r>
              <a:rPr lang="en-US" sz="1800" dirty="0" smtClean="0"/>
              <a:t>1. Encompasses multiple peoples, some governed fully by States, and others possessing inherent human rights of self-determination under their own self-governance structures</a:t>
            </a:r>
            <a:br>
              <a:rPr lang="en-US" sz="1800" dirty="0" smtClean="0"/>
            </a:br>
            <a:r>
              <a:rPr lang="en-US" sz="1800" dirty="0"/>
              <a:t/>
            </a:r>
            <a:br>
              <a:rPr lang="en-US" sz="1800" dirty="0"/>
            </a:br>
            <a:r>
              <a:rPr lang="en-US" sz="1800" dirty="0" smtClean="0"/>
              <a:t>2. Contains elements that are potentially in conflict</a:t>
            </a:r>
            <a:br>
              <a:rPr lang="en-US" sz="1800" dirty="0" smtClean="0"/>
            </a:br>
            <a:r>
              <a:rPr lang="en-US" sz="1800" dirty="0"/>
              <a:t/>
            </a:r>
            <a:br>
              <a:rPr lang="en-US" sz="1800" dirty="0"/>
            </a:br>
            <a:r>
              <a:rPr lang="en-US" sz="1800" dirty="0" smtClean="0"/>
              <a:t>	Intangible cultural heritage as a human right</a:t>
            </a:r>
            <a:br>
              <a:rPr lang="en-US" sz="1800" dirty="0" smtClean="0"/>
            </a:br>
            <a:r>
              <a:rPr lang="en-US" sz="1800" dirty="0"/>
              <a:t>	</a:t>
            </a:r>
            <a:r>
              <a:rPr lang="en-US" sz="1800" dirty="0" smtClean="0"/>
              <a:t>	Inherent rights, not granted by States</a:t>
            </a:r>
            <a:br>
              <a:rPr lang="en-US" sz="1800" dirty="0" smtClean="0"/>
            </a:br>
            <a:r>
              <a:rPr lang="en-US" sz="1800" dirty="0"/>
              <a:t/>
            </a:r>
            <a:br>
              <a:rPr lang="en-US" sz="1800" dirty="0"/>
            </a:br>
            <a:r>
              <a:rPr lang="en-US" sz="1800" dirty="0"/>
              <a:t>	</a:t>
            </a:r>
            <a:r>
              <a:rPr lang="en-US" sz="1800" dirty="0" smtClean="0"/>
              <a:t>Intangible cultural heritage as an intellectual property right</a:t>
            </a:r>
            <a:br>
              <a:rPr lang="en-US" sz="1800" dirty="0" smtClean="0"/>
            </a:br>
            <a:r>
              <a:rPr lang="en-US" sz="1800" dirty="0"/>
              <a:t>	</a:t>
            </a:r>
            <a:r>
              <a:rPr lang="en-US" sz="1800" dirty="0" smtClean="0"/>
              <a:t>	Civil right / public right</a:t>
            </a:r>
            <a:br>
              <a:rPr lang="en-US" sz="1800" dirty="0" smtClean="0"/>
            </a:br>
            <a:r>
              <a:rPr lang="en-US" sz="1800" dirty="0"/>
              <a:t>	</a:t>
            </a:r>
            <a:r>
              <a:rPr lang="en-US" sz="1800" dirty="0" smtClean="0"/>
              <a:t>	Public domain</a:t>
            </a:r>
            <a:br>
              <a:rPr lang="en-US" sz="1800" dirty="0" smtClean="0"/>
            </a:br>
            <a:r>
              <a:rPr lang="en-US" sz="1800" dirty="0"/>
              <a:t>	</a:t>
            </a:r>
            <a:r>
              <a:rPr lang="en-US" sz="1800" dirty="0" smtClean="0"/>
              <a:t>	Balance between private and public interest</a:t>
            </a:r>
            <a:br>
              <a:rPr lang="en-US" sz="1800" dirty="0" smtClean="0"/>
            </a:br>
            <a:endParaRPr lang="en-US" sz="1800" dirty="0"/>
          </a:p>
        </p:txBody>
      </p:sp>
    </p:spTree>
    <p:extLst>
      <p:ext uri="{BB962C8B-B14F-4D97-AF65-F5344CB8AC3E}">
        <p14:creationId xmlns:p14="http://schemas.microsoft.com/office/powerpoint/2010/main" val="24245573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2115" y="819149"/>
            <a:ext cx="8777715" cy="5273041"/>
          </a:xfrm>
        </p:spPr>
        <p:txBody>
          <a:bodyPr anchor="t"/>
          <a:lstStyle/>
          <a:p>
            <a:r>
              <a:rPr lang="en-US" sz="1800" dirty="0" smtClean="0"/>
              <a:t>“Protection” of Traditional Knowledge</a:t>
            </a:r>
            <a:br>
              <a:rPr lang="en-US" sz="1800" dirty="0" smtClean="0"/>
            </a:br>
            <a:r>
              <a:rPr lang="en-US" sz="1800" dirty="0"/>
              <a:t/>
            </a:r>
            <a:br>
              <a:rPr lang="en-US" sz="1800" dirty="0"/>
            </a:br>
            <a:r>
              <a:rPr lang="en-US" sz="1800" dirty="0" smtClean="0"/>
              <a:t>1. </a:t>
            </a:r>
            <a:r>
              <a:rPr lang="en-US" sz="1800" dirty="0"/>
              <a:t>E</a:t>
            </a:r>
            <a:r>
              <a:rPr lang="en-US" sz="1800" dirty="0" smtClean="0"/>
              <a:t>xtinction / Common Heritage of Mankind</a:t>
            </a:r>
            <a:br>
              <a:rPr lang="en-US" sz="1800" dirty="0" smtClean="0"/>
            </a:br>
            <a:r>
              <a:rPr lang="en-US" sz="1800" dirty="0"/>
              <a:t/>
            </a:r>
            <a:br>
              <a:rPr lang="en-US" sz="1800" dirty="0"/>
            </a:br>
            <a:r>
              <a:rPr lang="en-US" sz="1800" dirty="0" smtClean="0"/>
              <a:t>2. </a:t>
            </a:r>
            <a:r>
              <a:rPr lang="en-US" sz="1800" dirty="0"/>
              <a:t>E</a:t>
            </a:r>
            <a:r>
              <a:rPr lang="en-US" sz="1800" dirty="0" smtClean="0"/>
              <a:t>xclusion when granting of property rights to others</a:t>
            </a:r>
            <a:br>
              <a:rPr lang="en-US" sz="1800" dirty="0" smtClean="0"/>
            </a:br>
            <a:r>
              <a:rPr lang="en-US" sz="1800" dirty="0"/>
              <a:t/>
            </a:r>
            <a:br>
              <a:rPr lang="en-US" sz="1800" dirty="0"/>
            </a:br>
            <a:r>
              <a:rPr lang="en-US" sz="1800" dirty="0" smtClean="0"/>
              <a:t>3. </a:t>
            </a:r>
            <a:r>
              <a:rPr lang="en-US" sz="1800" dirty="0"/>
              <a:t>A</a:t>
            </a:r>
            <a:r>
              <a:rPr lang="en-US" sz="1800" dirty="0" smtClean="0"/>
              <a:t>ny disclosure to outsiders</a:t>
            </a:r>
            <a:br>
              <a:rPr lang="en-US" sz="1800" dirty="0" smtClean="0"/>
            </a:br>
            <a:r>
              <a:rPr lang="en-US" sz="1800" dirty="0"/>
              <a:t/>
            </a:r>
            <a:br>
              <a:rPr lang="en-US" sz="1800" dirty="0"/>
            </a:br>
            <a:r>
              <a:rPr lang="en-US" sz="1800" dirty="0" smtClean="0"/>
              <a:t>4. </a:t>
            </a:r>
            <a:r>
              <a:rPr lang="en-US" sz="1800" dirty="0"/>
              <a:t>E</a:t>
            </a:r>
            <a:r>
              <a:rPr lang="en-US" sz="1800" dirty="0" smtClean="0"/>
              <a:t>rroneous granting of patents through prior art/public domain</a:t>
            </a:r>
            <a:br>
              <a:rPr lang="en-US" sz="1800" dirty="0" smtClean="0"/>
            </a:br>
            <a:r>
              <a:rPr lang="en-US" sz="1800" dirty="0"/>
              <a:t/>
            </a:r>
            <a:br>
              <a:rPr lang="en-US" sz="1800" dirty="0"/>
            </a:br>
            <a:r>
              <a:rPr lang="en-US" sz="1800" dirty="0" smtClean="0"/>
              <a:t>5. Any use without FPIC</a:t>
            </a:r>
            <a:br>
              <a:rPr lang="en-US" sz="1800" dirty="0" smtClean="0"/>
            </a:br>
            <a:r>
              <a:rPr lang="en-US" sz="1800" dirty="0"/>
              <a:t/>
            </a:r>
            <a:br>
              <a:rPr lang="en-US" sz="1800" dirty="0"/>
            </a:br>
            <a:r>
              <a:rPr lang="en-US" sz="1800" dirty="0" smtClean="0"/>
              <a:t>6. Any commercial use without FPIC</a:t>
            </a:r>
            <a:br>
              <a:rPr lang="en-US" sz="1800" dirty="0" smtClean="0"/>
            </a:br>
            <a:r>
              <a:rPr lang="en-US" sz="1800" dirty="0"/>
              <a:t/>
            </a:r>
            <a:br>
              <a:rPr lang="en-US" sz="1800" dirty="0"/>
            </a:br>
            <a:r>
              <a:rPr lang="en-US" sz="1800" dirty="0" smtClean="0"/>
              <a:t>7. </a:t>
            </a:r>
            <a:r>
              <a:rPr lang="en-US" sz="1800" dirty="0"/>
              <a:t>Any commercial </a:t>
            </a:r>
            <a:r>
              <a:rPr lang="en-US" sz="1800" dirty="0" smtClean="0"/>
              <a:t>use</a:t>
            </a:r>
            <a:br>
              <a:rPr lang="en-US" sz="1800" dirty="0" smtClean="0"/>
            </a:br>
            <a:r>
              <a:rPr lang="en-US" sz="1800" dirty="0" smtClean="0"/>
              <a:t/>
            </a:r>
            <a:br>
              <a:rPr lang="en-US" sz="1800" dirty="0" smtClean="0"/>
            </a:br>
            <a:r>
              <a:rPr lang="en-US" sz="1800" dirty="0" smtClean="0"/>
              <a:t>8. </a:t>
            </a:r>
            <a:r>
              <a:rPr lang="en-US" sz="1800" dirty="0"/>
              <a:t>Any use against customary </a:t>
            </a:r>
            <a:r>
              <a:rPr lang="en-US" sz="1800" dirty="0" smtClean="0"/>
              <a:t>law - Stewardship </a:t>
            </a:r>
            <a:r>
              <a:rPr lang="en-US" sz="1800" dirty="0"/>
              <a:t>obligations</a:t>
            </a:r>
            <a:br>
              <a:rPr lang="en-US" sz="1800" dirty="0"/>
            </a:br>
            <a:r>
              <a:rPr lang="en-US" sz="1800" dirty="0" smtClean="0"/>
              <a:t/>
            </a:r>
            <a:br>
              <a:rPr lang="en-US" sz="1800" dirty="0" smtClean="0"/>
            </a:br>
            <a:endParaRPr lang="en-US" sz="1800" dirty="0"/>
          </a:p>
        </p:txBody>
      </p:sp>
    </p:spTree>
    <p:extLst>
      <p:ext uri="{BB962C8B-B14F-4D97-AF65-F5344CB8AC3E}">
        <p14:creationId xmlns:p14="http://schemas.microsoft.com/office/powerpoint/2010/main" val="862774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smtClean="0"/>
              <a:t>“Public domain”</a:t>
            </a:r>
            <a:br>
              <a:rPr lang="en-US" sz="1800" dirty="0" smtClean="0"/>
            </a:br>
            <a:r>
              <a:rPr lang="en-US" sz="1800" dirty="0"/>
              <a:t/>
            </a:r>
            <a:br>
              <a:rPr lang="en-US" sz="1800" dirty="0"/>
            </a:br>
            <a:r>
              <a:rPr lang="en-US" sz="1800" dirty="0" smtClean="0"/>
              <a:t>1. IP Concept, primarily copyright</a:t>
            </a:r>
            <a:br>
              <a:rPr lang="en-US" sz="1800" dirty="0" smtClean="0"/>
            </a:br>
            <a:r>
              <a:rPr lang="en-US" sz="1800" dirty="0"/>
              <a:t/>
            </a:r>
            <a:br>
              <a:rPr lang="en-US" sz="1800" dirty="0"/>
            </a:br>
            <a:r>
              <a:rPr lang="en-US" sz="1800" dirty="0" smtClean="0"/>
              <a:t>2. Assumes IP law holds supremacy over the regulation of TK – risk of preemption as a granted right vs. respect for an inherent right and prejudicial against sui generis rights</a:t>
            </a:r>
            <a:br>
              <a:rPr lang="en-US" sz="1800" dirty="0" smtClean="0"/>
            </a:br>
            <a:r>
              <a:rPr lang="en-US" sz="1800" dirty="0"/>
              <a:t/>
            </a:r>
            <a:br>
              <a:rPr lang="en-US" sz="1800" dirty="0"/>
            </a:br>
            <a:r>
              <a:rPr lang="en-US" sz="1800" dirty="0" smtClean="0"/>
              <a:t>3. Assumes Indigenous Peoples lack control or self-determination over TK that has been classified as being in the public domain</a:t>
            </a:r>
            <a:br>
              <a:rPr lang="en-US" sz="1800" dirty="0" smtClean="0"/>
            </a:br>
            <a:r>
              <a:rPr lang="en-US" sz="1800" dirty="0"/>
              <a:t/>
            </a:r>
            <a:br>
              <a:rPr lang="en-US" sz="1800" dirty="0"/>
            </a:br>
            <a:r>
              <a:rPr lang="en-US" sz="1800" dirty="0" smtClean="0"/>
              <a:t>4. Some States have the ability to “claw back” materials from the public domain: e.g. USA: </a:t>
            </a:r>
            <a:r>
              <a:rPr lang="en-US" sz="1800" dirty="0"/>
              <a:t>Golan et al. v. Holder (2012) the Court upheld Congress’s authority to withdraw works from the public domain and put them back under copyright </a:t>
            </a:r>
            <a:r>
              <a:rPr lang="en-US" sz="1800" dirty="0" smtClean="0"/>
              <a:t>protection, in pursuance of obligations of the Uruguay </a:t>
            </a:r>
            <a:r>
              <a:rPr lang="en-US" sz="1800" dirty="0"/>
              <a:t>Round Agreements Act (URAA</a:t>
            </a:r>
            <a:r>
              <a:rPr lang="en-US" sz="1800" dirty="0" smtClean="0"/>
              <a:t>)(1994)</a:t>
            </a:r>
            <a:r>
              <a:rPr lang="en-US" sz="1800" dirty="0"/>
              <a:t/>
            </a:r>
            <a:br>
              <a:rPr lang="en-US" sz="1800" dirty="0"/>
            </a:br>
            <a:r>
              <a:rPr lang="en-US" sz="1800" dirty="0" smtClean="0"/>
              <a:t/>
            </a:r>
            <a:br>
              <a:rPr lang="en-US" sz="1800" dirty="0" smtClean="0"/>
            </a:br>
            <a:endParaRPr lang="en-US" sz="1800" dirty="0"/>
          </a:p>
        </p:txBody>
      </p:sp>
    </p:spTree>
    <p:extLst>
      <p:ext uri="{BB962C8B-B14F-4D97-AF65-F5344CB8AC3E}">
        <p14:creationId xmlns:p14="http://schemas.microsoft.com/office/powerpoint/2010/main" val="35990776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smtClean="0"/>
              <a:t>“National Treatment”</a:t>
            </a:r>
            <a:br>
              <a:rPr lang="en-US" sz="1800" dirty="0" smtClean="0"/>
            </a:br>
            <a:r>
              <a:rPr lang="en-US" sz="1800" dirty="0"/>
              <a:t/>
            </a:r>
            <a:br>
              <a:rPr lang="en-US" sz="1800" dirty="0"/>
            </a:br>
            <a:r>
              <a:rPr lang="en-US" sz="1800" dirty="0" smtClean="0"/>
              <a:t>1. Comity through nearest equivalent</a:t>
            </a:r>
            <a:br>
              <a:rPr lang="en-US" sz="1800" dirty="0" smtClean="0"/>
            </a:br>
            <a:r>
              <a:rPr lang="en-US" sz="1800" dirty="0"/>
              <a:t/>
            </a:r>
            <a:br>
              <a:rPr lang="en-US" sz="1800" dirty="0"/>
            </a:br>
            <a:r>
              <a:rPr lang="en-US" sz="1800" dirty="0" smtClean="0"/>
              <a:t>2. Few nearest equivalents in existing national laws</a:t>
            </a:r>
            <a:br>
              <a:rPr lang="en-US" sz="1800" dirty="0" smtClean="0"/>
            </a:br>
            <a:r>
              <a:rPr lang="en-US" sz="1800" dirty="0"/>
              <a:t/>
            </a:r>
            <a:br>
              <a:rPr lang="en-US" sz="1800" dirty="0"/>
            </a:br>
            <a:r>
              <a:rPr lang="en-US" sz="1800" dirty="0" smtClean="0"/>
              <a:t>3. Extraterritorial recognition by states without Indigenous Peoples</a:t>
            </a:r>
            <a:br>
              <a:rPr lang="en-US" sz="1800" dirty="0" smtClean="0"/>
            </a:br>
            <a:r>
              <a:rPr lang="en-US" sz="1800" dirty="0"/>
              <a:t/>
            </a:r>
            <a:br>
              <a:rPr lang="en-US" sz="1800" dirty="0"/>
            </a:br>
            <a:r>
              <a:rPr lang="en-US" sz="1800" dirty="0"/>
              <a:t>4</a:t>
            </a:r>
            <a:r>
              <a:rPr lang="en-US" sz="1800" dirty="0" smtClean="0"/>
              <a:t>. No nearest equivalents in previous international IP laws that did not consider traditional knowledge as either an IP or human right</a:t>
            </a:r>
            <a:br>
              <a:rPr lang="en-US" sz="1800" dirty="0" smtClean="0"/>
            </a:br>
            <a:r>
              <a:rPr lang="en-US" sz="1800" dirty="0"/>
              <a:t/>
            </a:r>
            <a:br>
              <a:rPr lang="en-US" sz="1800" dirty="0"/>
            </a:br>
            <a:r>
              <a:rPr lang="en-US" sz="1800" dirty="0" smtClean="0"/>
              <a:t>5. States should not use lack of equivalent national treatment that recognizes and respects rights to TK to circumvent the intentions of the instrument or instruments</a:t>
            </a:r>
            <a:br>
              <a:rPr lang="en-US" sz="1800" dirty="0" smtClean="0"/>
            </a:br>
            <a:endParaRPr lang="en-US" sz="1800" dirty="0"/>
          </a:p>
        </p:txBody>
      </p:sp>
    </p:spTree>
    <p:extLst>
      <p:ext uri="{BB962C8B-B14F-4D97-AF65-F5344CB8AC3E}">
        <p14:creationId xmlns:p14="http://schemas.microsoft.com/office/powerpoint/2010/main" val="2588369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smtClean="0"/>
              <a:t>Databases</a:t>
            </a:r>
            <a:br>
              <a:rPr lang="en-US" sz="1800" dirty="0" smtClean="0"/>
            </a:br>
            <a:r>
              <a:rPr lang="en-US" sz="1800" dirty="0"/>
              <a:t/>
            </a:r>
            <a:br>
              <a:rPr lang="en-US" sz="1800" dirty="0"/>
            </a:br>
            <a:r>
              <a:rPr lang="en-US" sz="1800" dirty="0" smtClean="0"/>
              <a:t>1. Should not be based on any notion of traditional knowledge in the public domain when it applies to identifiable Indigenous Peoples</a:t>
            </a:r>
            <a:br>
              <a:rPr lang="en-US" sz="1800" dirty="0" smtClean="0"/>
            </a:br>
            <a:r>
              <a:rPr lang="en-US" sz="1800" dirty="0"/>
              <a:t/>
            </a:r>
            <a:br>
              <a:rPr lang="en-US" sz="1800" dirty="0"/>
            </a:br>
            <a:r>
              <a:rPr lang="en-US" sz="1800" dirty="0" smtClean="0"/>
              <a:t>2. FPIC </a:t>
            </a:r>
            <a:r>
              <a:rPr lang="en-US" sz="1800" dirty="0"/>
              <a:t>of Indigenous Peoples must </a:t>
            </a:r>
            <a:r>
              <a:rPr lang="en-US" sz="1800" dirty="0" smtClean="0"/>
              <a:t>be required for the design, governance and implementation of any proposed database</a:t>
            </a:r>
            <a:br>
              <a:rPr lang="en-US" sz="1800" dirty="0" smtClean="0"/>
            </a:br>
            <a:r>
              <a:rPr lang="en-US" sz="1800" dirty="0"/>
              <a:t/>
            </a:r>
            <a:br>
              <a:rPr lang="en-US" sz="1800" dirty="0"/>
            </a:br>
            <a:r>
              <a:rPr lang="en-US" sz="1800" dirty="0" smtClean="0"/>
              <a:t>3. </a:t>
            </a:r>
            <a:r>
              <a:rPr lang="en-US" sz="1800" dirty="0"/>
              <a:t>Indigenous Peoples </a:t>
            </a:r>
            <a:r>
              <a:rPr lang="en-US" sz="1800" dirty="0" smtClean="0"/>
              <a:t>may prefer to manage and maintain their own databases</a:t>
            </a:r>
            <a:br>
              <a:rPr lang="en-US" sz="1800" dirty="0" smtClean="0"/>
            </a:br>
            <a:r>
              <a:rPr lang="en-US" sz="1800" dirty="0"/>
              <a:t/>
            </a:r>
            <a:br>
              <a:rPr lang="en-US" sz="1800" dirty="0"/>
            </a:br>
            <a:r>
              <a:rPr lang="en-US" sz="1800" dirty="0" smtClean="0"/>
              <a:t>4. The proposal to make the databases only available to patent offices is a step in the right direction, but provides no security from corruption, theft, hacking, leakage or changes in policy and law (flip-of-the-switch problem)</a:t>
            </a:r>
            <a:br>
              <a:rPr lang="en-US" sz="1800" dirty="0" smtClean="0"/>
            </a:br>
            <a:r>
              <a:rPr lang="en-US" sz="1800" dirty="0"/>
              <a:t/>
            </a:r>
            <a:br>
              <a:rPr lang="en-US" sz="1800" dirty="0"/>
            </a:br>
            <a:r>
              <a:rPr lang="en-US" sz="1800" dirty="0" smtClean="0"/>
              <a:t>5. Customary law prevents much TK from entering databases</a:t>
            </a:r>
            <a:br>
              <a:rPr lang="en-US" sz="1800" dirty="0" smtClean="0"/>
            </a:br>
            <a:endParaRPr lang="en-US" sz="1800" dirty="0"/>
          </a:p>
        </p:txBody>
      </p:sp>
    </p:spTree>
    <p:extLst>
      <p:ext uri="{BB962C8B-B14F-4D97-AF65-F5344CB8AC3E}">
        <p14:creationId xmlns:p14="http://schemas.microsoft.com/office/powerpoint/2010/main" val="11534289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smtClean="0"/>
              <a:t>The traditional knowledge of Indigenous Peoples must be negotiated in it full context, not just to solve IP problems</a:t>
            </a:r>
            <a:br>
              <a:rPr lang="en-US" sz="1800" dirty="0" smtClean="0"/>
            </a:br>
            <a:r>
              <a:rPr lang="en-US" sz="1800" dirty="0"/>
              <a:t/>
            </a:r>
            <a:br>
              <a:rPr lang="en-US" sz="1800" dirty="0"/>
            </a:br>
            <a:r>
              <a:rPr lang="en-US" sz="1800" dirty="0" smtClean="0"/>
              <a:t>1. Risks of disclosure of </a:t>
            </a:r>
            <a:r>
              <a:rPr lang="en-US" sz="1800" dirty="0"/>
              <a:t>unprotected traditional knowledge associated with unprotected cultural </a:t>
            </a:r>
            <a:r>
              <a:rPr lang="en-US" sz="1800" dirty="0" smtClean="0"/>
              <a:t>resources/heritage</a:t>
            </a:r>
            <a:r>
              <a:rPr lang="en-US" sz="1800" dirty="0"/>
              <a:t/>
            </a:r>
            <a:br>
              <a:rPr lang="en-US" sz="1800" dirty="0"/>
            </a:br>
            <a:r>
              <a:rPr lang="en-US" sz="1800" dirty="0"/>
              <a:t/>
            </a:r>
            <a:br>
              <a:rPr lang="en-US" sz="1800" dirty="0"/>
            </a:br>
            <a:r>
              <a:rPr lang="en-US" sz="1800" dirty="0" smtClean="0"/>
              <a:t>2. Patents are a rare, 20 year problem of unjust enrichment</a:t>
            </a:r>
            <a:br>
              <a:rPr lang="en-US" sz="1800" dirty="0" smtClean="0"/>
            </a:br>
            <a:r>
              <a:rPr lang="en-US" sz="1800" dirty="0"/>
              <a:t/>
            </a:r>
            <a:br>
              <a:rPr lang="en-US" sz="1800" dirty="0"/>
            </a:br>
            <a:r>
              <a:rPr lang="en-US" sz="1800" dirty="0" smtClean="0"/>
              <a:t>3. Petty, non-monopolistic and unsustainable uses are a common and potentially millennial problem that can dispossess Indigenous peoples of their identity, fiduciary resources, cultural heritage and human dignity.</a:t>
            </a:r>
            <a:br>
              <a:rPr lang="en-US" sz="1800" dirty="0" smtClean="0"/>
            </a:br>
            <a:r>
              <a:rPr lang="en-US" sz="1800" dirty="0"/>
              <a:t/>
            </a:r>
            <a:br>
              <a:rPr lang="en-US" sz="1800" dirty="0"/>
            </a:br>
            <a:endParaRPr lang="en-US" sz="1800" dirty="0"/>
          </a:p>
        </p:txBody>
      </p:sp>
    </p:spTree>
    <p:extLst>
      <p:ext uri="{BB962C8B-B14F-4D97-AF65-F5344CB8AC3E}">
        <p14:creationId xmlns:p14="http://schemas.microsoft.com/office/powerpoint/2010/main" val="4952616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752600" y="914400"/>
            <a:ext cx="8610598" cy="5257800"/>
          </a:xfrm>
        </p:spPr>
        <p:txBody>
          <a:bodyPr/>
          <a:lstStyle/>
          <a:p>
            <a:pPr marL="0" indent="0">
              <a:buNone/>
            </a:pPr>
            <a:r>
              <a:rPr lang="en-US" sz="2800" dirty="0"/>
              <a:t>		</a:t>
            </a:r>
          </a:p>
        </p:txBody>
      </p:sp>
      <p:sp>
        <p:nvSpPr>
          <p:cNvPr id="2" name="WordArt 4"/>
          <p:cNvSpPr>
            <a:spLocks noChangeArrowheads="1" noChangeShapeType="1" noTextEdit="1"/>
          </p:cNvSpPr>
          <p:nvPr/>
        </p:nvSpPr>
        <p:spPr bwMode="auto">
          <a:xfrm>
            <a:off x="2085372" y="3208774"/>
            <a:ext cx="2560236" cy="735214"/>
          </a:xfrm>
          <a:prstGeom prst="rect">
            <a:avLst/>
          </a:prstGeom>
        </p:spPr>
        <p:txBody>
          <a:bodyPr wrap="none" fromWordArt="1">
            <a:prstTxWarp prst="textCanUp">
              <a:avLst>
                <a:gd name="adj" fmla="val 85713"/>
              </a:avLst>
            </a:prstTxWarp>
          </a:bodyPr>
          <a:lstStyle/>
          <a:p>
            <a:pPr algn="ctr" rtl="0">
              <a:buNone/>
            </a:pPr>
            <a:r>
              <a:rPr lang="en-US" sz="3600" b="1" kern="10" dirty="0" err="1">
                <a:ln w="14605">
                  <a:solidFill>
                    <a:srgbClr val="C0504D"/>
                  </a:solidFill>
                  <a:round/>
                  <a:headEnd/>
                  <a:tailEnd/>
                </a:ln>
                <a:solidFill>
                  <a:srgbClr val="FF0000"/>
                </a:solidFill>
                <a:effectLst>
                  <a:outerShdw dist="29783" dir="6914402" algn="ctr" rotWithShape="0">
                    <a:srgbClr val="7F7F7F">
                      <a:alpha val="50000"/>
                    </a:srgbClr>
                  </a:outerShdw>
                </a:effectLst>
                <a:latin typeface="Arial Black" panose="020B0A04020102020204" pitchFamily="34" charset="0"/>
              </a:rPr>
              <a:t>cosmovision</a:t>
            </a:r>
            <a:endParaRPr lang="en-US" sz="3600" b="1" kern="10" dirty="0">
              <a:ln w="14605">
                <a:solidFill>
                  <a:srgbClr val="C0504D"/>
                </a:solidFill>
                <a:round/>
                <a:headEnd/>
                <a:tailEnd/>
              </a:ln>
              <a:solidFill>
                <a:srgbClr val="FF0000"/>
              </a:solidFill>
              <a:effectLst>
                <a:outerShdw dist="29783" dir="6914402" algn="ctr" rotWithShape="0">
                  <a:srgbClr val="7F7F7F">
                    <a:alpha val="50000"/>
                  </a:srgbClr>
                </a:outerShdw>
              </a:effectLst>
              <a:latin typeface="Arial Black" panose="020B0A04020102020204" pitchFamily="34" charset="0"/>
            </a:endParaRPr>
          </a:p>
        </p:txBody>
      </p:sp>
      <p:sp>
        <p:nvSpPr>
          <p:cNvPr id="3" name="WordArt 5"/>
          <p:cNvSpPr>
            <a:spLocks noChangeArrowheads="1" noChangeShapeType="1" noTextEdit="1"/>
          </p:cNvSpPr>
          <p:nvPr/>
        </p:nvSpPr>
        <p:spPr bwMode="auto">
          <a:xfrm>
            <a:off x="3314700" y="3914838"/>
            <a:ext cx="3069823" cy="709714"/>
          </a:xfrm>
          <a:prstGeom prst="rect">
            <a:avLst/>
          </a:prstGeom>
        </p:spPr>
        <p:txBody>
          <a:bodyPr wrap="none" fromWordArt="1">
            <a:prstTxWarp prst="textCanDown">
              <a:avLst>
                <a:gd name="adj" fmla="val 14287"/>
              </a:avLst>
            </a:prstTxWarp>
          </a:bodyPr>
          <a:lstStyle/>
          <a:p>
            <a:pPr algn="ctr" rtl="0">
              <a:buNone/>
            </a:pPr>
            <a:r>
              <a:rPr lang="en-US" sz="3600" b="1" kern="10" dirty="0">
                <a:ln w="127">
                  <a:solidFill>
                    <a:srgbClr val="FFFFFF"/>
                  </a:solidFill>
                  <a:round/>
                  <a:headEnd/>
                  <a:tailEnd/>
                </a:ln>
                <a:solidFill>
                  <a:srgbClr val="ED7D31"/>
                </a:solidFill>
                <a:effectLst>
                  <a:outerShdw dist="12700" dir="5400000" algn="ctr" rotWithShape="0">
                    <a:srgbClr val="76923C">
                      <a:alpha val="50000"/>
                    </a:srgbClr>
                  </a:outerShdw>
                </a:effectLst>
                <a:latin typeface="Arial Black" panose="020B0A04020102020204" pitchFamily="34" charset="0"/>
              </a:rPr>
              <a:t>reciprocity</a:t>
            </a:r>
          </a:p>
        </p:txBody>
      </p:sp>
      <p:sp>
        <p:nvSpPr>
          <p:cNvPr id="4" name="WordArt 6"/>
          <p:cNvSpPr>
            <a:spLocks noChangeArrowheads="1" noChangeShapeType="1" noTextEdit="1"/>
          </p:cNvSpPr>
          <p:nvPr/>
        </p:nvSpPr>
        <p:spPr bwMode="auto">
          <a:xfrm>
            <a:off x="2928244" y="2606989"/>
            <a:ext cx="3667125" cy="712297"/>
          </a:xfrm>
          <a:prstGeom prst="rect">
            <a:avLst/>
          </a:prstGeom>
          <a:extLst>
            <a:ext uri="{AF507438-7753-43E0-B8FC-AC1667EBCBE1}">
              <a14:hiddenEffects xmlns:a14="http://schemas.microsoft.com/office/drawing/2010/main">
                <a:effectLst/>
              </a14:hiddenEffects>
            </a:ext>
          </a:extLst>
        </p:spPr>
        <p:txBody>
          <a:bodyPr wrap="none" fromWordArt="1">
            <a:prstTxWarp prst="textWave1">
              <a:avLst>
                <a:gd name="adj1" fmla="val 13005"/>
                <a:gd name="adj2" fmla="val 0"/>
              </a:avLst>
            </a:prstTxWarp>
          </a:bodyPr>
          <a:lstStyle/>
          <a:p>
            <a:pPr algn="ctr" rtl="0">
              <a:buNone/>
            </a:pPr>
            <a:r>
              <a:rPr lang="en-US" sz="3600" b="1" kern="10" dirty="0">
                <a:ln w="17780">
                  <a:solidFill>
                    <a:srgbClr val="92CDDC"/>
                  </a:solidFill>
                  <a:round/>
                  <a:headEnd/>
                  <a:tailEnd/>
                </a:ln>
                <a:solidFill>
                  <a:srgbClr val="5B9BD5">
                    <a:alpha val="39999"/>
                  </a:srgbClr>
                </a:solidFill>
                <a:latin typeface="Arial Black" panose="020B0A04020102020204" pitchFamily="34" charset="0"/>
              </a:rPr>
              <a:t>customary law</a:t>
            </a:r>
          </a:p>
        </p:txBody>
      </p:sp>
      <p:sp>
        <p:nvSpPr>
          <p:cNvPr id="5" name="WordArt 7"/>
          <p:cNvSpPr>
            <a:spLocks noChangeArrowheads="1" noChangeShapeType="1" noTextEdit="1"/>
          </p:cNvSpPr>
          <p:nvPr/>
        </p:nvSpPr>
        <p:spPr bwMode="auto">
          <a:xfrm>
            <a:off x="2462213" y="1471122"/>
            <a:ext cx="1624012" cy="311150"/>
          </a:xfrm>
          <a:prstGeom prst="rect">
            <a:avLst/>
          </a:prstGeom>
          <a:extLst>
            <a:ext uri="{91240B29-F687-4F45-9708-019B960494DF}">
              <a14:hiddenLine xmlns:a14="http://schemas.microsoft.com/office/drawing/2010/main" w="19050">
                <a:solidFill>
                  <a:srgbClr val="C4BC96"/>
                </a:solidFill>
                <a:round/>
                <a:headEnd/>
                <a:tailEnd/>
              </a14:hiddenLine>
            </a:ext>
          </a:extLst>
        </p:spPr>
        <p:txBody>
          <a:bodyPr wrap="none" fromWordArt="1">
            <a:prstTxWarp prst="textArchDown">
              <a:avLst>
                <a:gd name="adj" fmla="val 0"/>
              </a:avLst>
            </a:prstTxWarp>
          </a:bodyPr>
          <a:lstStyle/>
          <a:p>
            <a:pPr algn="ctr" rtl="0">
              <a:buNone/>
            </a:pPr>
            <a:endParaRPr lang="en-US" sz="3600" kern="10" spc="-180" dirty="0">
              <a:gradFill rotWithShape="0">
                <a:gsLst>
                  <a:gs pos="0">
                    <a:srgbClr val="C0504D">
                      <a:gamma/>
                      <a:shade val="69020"/>
                      <a:invGamma/>
                    </a:srgbClr>
                  </a:gs>
                  <a:gs pos="100000">
                    <a:srgbClr val="C0504D"/>
                  </a:gs>
                </a:gsLst>
                <a:lin ang="18900000" scaled="1"/>
              </a:gradFill>
              <a:effectLst>
                <a:outerShdw dist="28398" dir="12393903" algn="ctr" rotWithShape="0">
                  <a:srgbClr val="C6D9F1">
                    <a:alpha val="50000"/>
                  </a:srgbClr>
                </a:outerShdw>
              </a:effectLst>
              <a:latin typeface="Arial Black" panose="020B0A04020102020204" pitchFamily="34" charset="0"/>
            </a:endParaRPr>
          </a:p>
        </p:txBody>
      </p:sp>
      <p:sp>
        <p:nvSpPr>
          <p:cNvPr id="6" name="WordArt 8"/>
          <p:cNvSpPr>
            <a:spLocks noChangeArrowheads="1" noChangeShapeType="1" noTextEdit="1"/>
          </p:cNvSpPr>
          <p:nvPr/>
        </p:nvSpPr>
        <p:spPr bwMode="auto">
          <a:xfrm>
            <a:off x="1933574" y="4648201"/>
            <a:ext cx="2762250" cy="792847"/>
          </a:xfrm>
          <a:prstGeom prst="rect">
            <a:avLst/>
          </a:prstGeom>
        </p:spPr>
        <p:txBody>
          <a:bodyPr wrap="none" fromWordArt="1">
            <a:prstTxWarp prst="textWave1">
              <a:avLst>
                <a:gd name="adj1" fmla="val 13005"/>
                <a:gd name="adj2" fmla="val 0"/>
              </a:avLst>
            </a:prstTxWarp>
          </a:bodyPr>
          <a:lstStyle/>
          <a:p>
            <a:pPr algn="ctr" rtl="0">
              <a:buNone/>
            </a:pPr>
            <a:r>
              <a:rPr lang="en-US" sz="3600" b="1" kern="10" dirty="0">
                <a:ln w="9525">
                  <a:solidFill>
                    <a:srgbClr val="FFFFFF"/>
                  </a:solidFill>
                  <a:round/>
                  <a:headEnd/>
                  <a:tailEnd/>
                </a:ln>
                <a:gradFill rotWithShape="0">
                  <a:gsLst>
                    <a:gs pos="0">
                      <a:srgbClr val="548DD4"/>
                    </a:gs>
                    <a:gs pos="100000">
                      <a:srgbClr val="548DD4">
                        <a:gamma/>
                        <a:shade val="59608"/>
                        <a:invGamma/>
                      </a:srgbClr>
                    </a:gs>
                  </a:gsLst>
                  <a:lin ang="2700000" scaled="1"/>
                </a:gradFill>
                <a:effectLst>
                  <a:outerShdw dist="25400" dir="16200000" algn="ctr" rotWithShape="0">
                    <a:srgbClr val="548DD4">
                      <a:alpha val="50000"/>
                    </a:srgbClr>
                  </a:outerShdw>
                </a:effectLst>
                <a:latin typeface="Arial Black" panose="020B0A04020102020204" pitchFamily="34" charset="0"/>
              </a:rPr>
              <a:t>obligations</a:t>
            </a:r>
          </a:p>
        </p:txBody>
      </p:sp>
      <p:sp>
        <p:nvSpPr>
          <p:cNvPr id="8" name="WordArt 9"/>
          <p:cNvSpPr>
            <a:spLocks noChangeArrowheads="1" noChangeShapeType="1" noTextEdit="1"/>
          </p:cNvSpPr>
          <p:nvPr/>
        </p:nvSpPr>
        <p:spPr bwMode="auto">
          <a:xfrm>
            <a:off x="2126667" y="1854321"/>
            <a:ext cx="3450159" cy="623301"/>
          </a:xfrm>
          <a:prstGeom prst="rect">
            <a:avLst/>
          </a:prstGeom>
        </p:spPr>
        <p:txBody>
          <a:bodyPr wrap="none" fromWordArt="1">
            <a:prstTxWarp prst="textCanUp">
              <a:avLst>
                <a:gd name="adj" fmla="val 85713"/>
              </a:avLst>
            </a:prstTxWarp>
          </a:bodyPr>
          <a:lstStyle/>
          <a:p>
            <a:pPr algn="ctr" rtl="0">
              <a:buNone/>
            </a:pPr>
            <a:r>
              <a:rPr lang="en-US" sz="3600" b="1" kern="10" dirty="0">
                <a:ln w="14605">
                  <a:solidFill>
                    <a:srgbClr val="C0504D"/>
                  </a:solidFill>
                  <a:round/>
                  <a:headEnd/>
                  <a:tailEnd/>
                </a:ln>
                <a:gradFill rotWithShape="0">
                  <a:gsLst>
                    <a:gs pos="0">
                      <a:srgbClr val="E5B8B7">
                        <a:gamma/>
                        <a:tint val="30980"/>
                        <a:invGamma/>
                      </a:srgbClr>
                    </a:gs>
                    <a:gs pos="100000">
                      <a:srgbClr val="E5B8B7"/>
                    </a:gs>
                  </a:gsLst>
                  <a:lin ang="5400000" scaled="1"/>
                </a:gradFill>
                <a:effectLst>
                  <a:outerShdw dist="29783" dir="6914402" algn="ctr" rotWithShape="0">
                    <a:srgbClr val="7F7F7F">
                      <a:alpha val="50000"/>
                    </a:srgbClr>
                  </a:outerShdw>
                </a:effectLst>
                <a:latin typeface="Arial Black" panose="020B0A04020102020204" pitchFamily="34" charset="0"/>
              </a:rPr>
              <a:t>guardianship</a:t>
            </a:r>
          </a:p>
        </p:txBody>
      </p:sp>
      <p:sp>
        <p:nvSpPr>
          <p:cNvPr id="9" name="TextBox 8"/>
          <p:cNvSpPr txBox="1"/>
          <p:nvPr/>
        </p:nvSpPr>
        <p:spPr>
          <a:xfrm>
            <a:off x="7389382" y="1626697"/>
            <a:ext cx="3122271" cy="4524315"/>
          </a:xfrm>
          <a:prstGeom prst="rect">
            <a:avLst/>
          </a:prstGeom>
          <a:noFill/>
        </p:spPr>
        <p:txBody>
          <a:bodyPr wrap="square" rtlCol="0">
            <a:spAutoFit/>
          </a:bodyPr>
          <a:lstStyle/>
          <a:p>
            <a:r>
              <a:rPr lang="en-US" b="1" spc="50" dirty="0">
                <a:ln w="9525" cmpd="sng">
                  <a:solidFill>
                    <a:schemeClr val="accent1"/>
                  </a:solidFill>
                  <a:prstDash val="solid"/>
                </a:ln>
                <a:solidFill>
                  <a:srgbClr val="70AD47">
                    <a:tint val="1000"/>
                  </a:srgbClr>
                </a:solidFill>
                <a:effectLst>
                  <a:glow rad="38100">
                    <a:schemeClr val="accent1">
                      <a:alpha val="40000"/>
                    </a:schemeClr>
                  </a:glow>
                </a:effectLst>
              </a:rPr>
              <a:t>information</a:t>
            </a:r>
          </a:p>
          <a:p>
            <a:endPar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endParaRPr>
          </a:p>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economics </a:t>
            </a:r>
          </a:p>
          <a:p>
            <a:endPar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endParaRPr>
          </a:p>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intellectual property</a:t>
            </a:r>
          </a:p>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	public domain</a:t>
            </a:r>
          </a:p>
          <a:p>
            <a:r>
              <a:rPr lang="en-US" b="1" spc="50" dirty="0">
                <a:ln w="9525" cmpd="sng">
                  <a:solidFill>
                    <a:schemeClr val="accent1"/>
                  </a:solidFill>
                  <a:prstDash val="solid"/>
                </a:ln>
                <a:solidFill>
                  <a:srgbClr val="70AD47">
                    <a:tint val="1000"/>
                  </a:srgbClr>
                </a:solidFill>
                <a:effectLst>
                  <a:glow rad="38100">
                    <a:schemeClr val="accent1">
                      <a:alpha val="40000"/>
                    </a:schemeClr>
                  </a:glow>
                </a:effectLst>
              </a:rPr>
              <a:t>	</a:t>
            </a:r>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limited terms</a:t>
            </a:r>
            <a:endParaRPr lang="en-US" b="1" spc="50" dirty="0">
              <a:ln w="9525" cmpd="sng">
                <a:solidFill>
                  <a:schemeClr val="accent1"/>
                </a:solidFill>
                <a:prstDash val="solid"/>
              </a:ln>
              <a:solidFill>
                <a:srgbClr val="70AD47">
                  <a:tint val="1000"/>
                </a:srgbClr>
              </a:solidFill>
              <a:effectLst>
                <a:glow rad="38100">
                  <a:schemeClr val="accent1">
                    <a:alpha val="40000"/>
                  </a:schemeClr>
                </a:glow>
              </a:effectLst>
            </a:endParaRPr>
          </a:p>
          <a:p>
            <a:endPar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endParaRPr>
          </a:p>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common  heritage</a:t>
            </a:r>
          </a:p>
          <a:p>
            <a:endParaRPr lang="en-US" b="1" spc="50" dirty="0">
              <a:ln w="9525" cmpd="sng">
                <a:solidFill>
                  <a:schemeClr val="accent1"/>
                </a:solidFill>
                <a:prstDash val="solid"/>
              </a:ln>
              <a:solidFill>
                <a:srgbClr val="70AD47">
                  <a:tint val="1000"/>
                </a:srgbClr>
              </a:solidFill>
              <a:effectLst>
                <a:glow rad="38100">
                  <a:schemeClr val="accent1">
                    <a:alpha val="40000"/>
                  </a:schemeClr>
                </a:glow>
              </a:effectLst>
            </a:endParaRPr>
          </a:p>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freedom of expression</a:t>
            </a:r>
          </a:p>
          <a:p>
            <a:endParaRPr lang="en-US" b="1" spc="50" dirty="0">
              <a:ln w="9525" cmpd="sng">
                <a:solidFill>
                  <a:schemeClr val="accent1"/>
                </a:solidFill>
                <a:prstDash val="solid"/>
              </a:ln>
              <a:solidFill>
                <a:srgbClr val="70AD47">
                  <a:tint val="1000"/>
                </a:srgbClr>
              </a:solidFill>
              <a:effectLst>
                <a:glow rad="38100">
                  <a:schemeClr val="accent1">
                    <a:alpha val="40000"/>
                  </a:schemeClr>
                </a:glow>
              </a:effectLst>
            </a:endParaRPr>
          </a:p>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freedom of information</a:t>
            </a:r>
          </a:p>
          <a:p>
            <a:endParaRPr lang="en-US" b="1" spc="50" dirty="0">
              <a:ln w="9525" cmpd="sng">
                <a:solidFill>
                  <a:schemeClr val="accent1"/>
                </a:solidFill>
                <a:prstDash val="solid"/>
              </a:ln>
              <a:solidFill>
                <a:srgbClr val="70AD47">
                  <a:tint val="1000"/>
                </a:srgbClr>
              </a:solidFill>
              <a:effectLst>
                <a:glow rad="38100">
                  <a:schemeClr val="accent1">
                    <a:alpha val="40000"/>
                  </a:schemeClr>
                </a:glow>
              </a:effectLst>
            </a:endParaRPr>
          </a:p>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public law</a:t>
            </a:r>
          </a:p>
          <a:p>
            <a:endParaRPr lang="en-US"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0" name="WordArt 10"/>
          <p:cNvSpPr>
            <a:spLocks noChangeArrowheads="1" noChangeShapeType="1" noTextEdit="1"/>
          </p:cNvSpPr>
          <p:nvPr/>
        </p:nvSpPr>
        <p:spPr bwMode="auto">
          <a:xfrm>
            <a:off x="4458544" y="5247444"/>
            <a:ext cx="2200275" cy="572108"/>
          </a:xfrm>
          <a:prstGeom prst="rect">
            <a:avLst/>
          </a:prstGeom>
          <a:extLst>
            <a:ext uri="{AF507438-7753-43E0-B8FC-AC1667EBCBE1}">
              <a14:hiddenEffects xmlns:a14="http://schemas.microsoft.com/office/drawing/2010/main">
                <a:effectLst/>
              </a14:hiddenEffects>
            </a:ext>
          </a:extLst>
        </p:spPr>
        <p:txBody>
          <a:bodyPr wrap="none" fromWordArt="1">
            <a:prstTxWarp prst="textCanDown">
              <a:avLst>
                <a:gd name="adj" fmla="val 14287"/>
              </a:avLst>
            </a:prstTxWarp>
          </a:bodyPr>
          <a:lstStyle/>
          <a:p>
            <a:pPr algn="ctr" rtl="0">
              <a:buNone/>
            </a:pPr>
            <a:r>
              <a:rPr lang="en-US" sz="3600" b="1" kern="10" dirty="0">
                <a:ln w="10541">
                  <a:solidFill>
                    <a:srgbClr val="4F81BD"/>
                  </a:solidFill>
                  <a:round/>
                  <a:headEnd/>
                  <a:tailEnd/>
                </a:ln>
                <a:solidFill>
                  <a:schemeClr val="bg1">
                    <a:lumMod val="50000"/>
                  </a:schemeClr>
                </a:solidFill>
                <a:latin typeface="Arial Black" panose="020B0A04020102020204" pitchFamily="34" charset="0"/>
              </a:rPr>
              <a:t>relations</a:t>
            </a:r>
          </a:p>
        </p:txBody>
      </p:sp>
      <p:cxnSp>
        <p:nvCxnSpPr>
          <p:cNvPr id="15" name="Straight Connector 14"/>
          <p:cNvCxnSpPr/>
          <p:nvPr/>
        </p:nvCxnSpPr>
        <p:spPr bwMode="auto">
          <a:xfrm>
            <a:off x="6806216" y="914400"/>
            <a:ext cx="13685" cy="5257800"/>
          </a:xfrm>
          <a:prstGeom prst="line">
            <a:avLst/>
          </a:prstGeom>
          <a:solidFill>
            <a:schemeClr val="accent1"/>
          </a:solidFill>
          <a:ln w="69850" cap="flat" cmpd="sng" algn="ctr">
            <a:solidFill>
              <a:schemeClr val="tx1"/>
            </a:solidFill>
            <a:prstDash val="solid"/>
            <a:miter lim="800000"/>
            <a:headEnd type="none" w="med" len="med"/>
            <a:tailEnd type="none" w="med" len="med"/>
          </a:ln>
          <a:effectLst/>
        </p:spPr>
      </p:cxnSp>
      <p:sp>
        <p:nvSpPr>
          <p:cNvPr id="7" name="Right Arrow 6"/>
          <p:cNvSpPr/>
          <p:nvPr/>
        </p:nvSpPr>
        <p:spPr bwMode="auto">
          <a:xfrm>
            <a:off x="6095458" y="3179097"/>
            <a:ext cx="1219742" cy="659923"/>
          </a:xfrm>
          <a:prstGeom prst="right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z="3600">
              <a:latin typeface="Microsoft Sans Serif" pitchFamily="34" charset="0"/>
            </a:endParaRPr>
          </a:p>
        </p:txBody>
      </p:sp>
      <p:sp>
        <p:nvSpPr>
          <p:cNvPr id="18" name="WordArt 12"/>
          <p:cNvSpPr>
            <a:spLocks noChangeArrowheads="1" noChangeShapeType="1" noTextEdit="1"/>
          </p:cNvSpPr>
          <p:nvPr/>
        </p:nvSpPr>
        <p:spPr bwMode="auto">
          <a:xfrm>
            <a:off x="3690410" y="997063"/>
            <a:ext cx="2590800" cy="755651"/>
          </a:xfrm>
          <a:prstGeom prst="rect">
            <a:avLst/>
          </a:prstGeom>
        </p:spPr>
        <p:txBody>
          <a:bodyPr wrap="none" fromWordArt="1">
            <a:prstTxWarp prst="textCanUp">
              <a:avLst>
                <a:gd name="adj" fmla="val 85713"/>
              </a:avLst>
            </a:prstTxWarp>
          </a:bodyPr>
          <a:lstStyle/>
          <a:p>
            <a:pPr algn="ctr" rtl="0">
              <a:buNone/>
            </a:pPr>
            <a:r>
              <a:rPr lang="en-US" sz="3600" b="1" kern="10" dirty="0">
                <a:ln w="14605">
                  <a:solidFill>
                    <a:srgbClr val="C0504D"/>
                  </a:solidFill>
                  <a:round/>
                  <a:headEnd/>
                  <a:tailEnd/>
                </a:ln>
                <a:solidFill>
                  <a:schemeClr val="accent3"/>
                </a:solidFill>
                <a:effectLst>
                  <a:outerShdw dist="29783" dir="6914402" algn="ctr" rotWithShape="0">
                    <a:srgbClr val="7F7F7F">
                      <a:alpha val="50000"/>
                    </a:srgbClr>
                  </a:outerShdw>
                </a:effectLst>
                <a:latin typeface="Arial Black" panose="020B0A04020102020204" pitchFamily="34" charset="0"/>
              </a:rPr>
              <a:t>good</a:t>
            </a:r>
            <a:r>
              <a:rPr lang="en-US" sz="3600" b="1" kern="10" dirty="0">
                <a:ln w="14605">
                  <a:solidFill>
                    <a:srgbClr val="C0504D"/>
                  </a:solidFill>
                  <a:round/>
                  <a:headEnd/>
                  <a:tailEnd/>
                </a:ln>
                <a:solidFill>
                  <a:schemeClr val="accent5">
                    <a:lumMod val="75000"/>
                  </a:schemeClr>
                </a:solidFill>
                <a:effectLst>
                  <a:outerShdw dist="29783" dir="6914402" algn="ctr" rotWithShape="0">
                    <a:srgbClr val="7F7F7F">
                      <a:alpha val="50000"/>
                    </a:srgbClr>
                  </a:outerShdw>
                </a:effectLst>
                <a:latin typeface="Arial Black" panose="020B0A04020102020204" pitchFamily="34" charset="0"/>
              </a:rPr>
              <a:t> </a:t>
            </a:r>
            <a:r>
              <a:rPr lang="en-US" sz="3600" b="1" kern="10" dirty="0">
                <a:ln w="14605">
                  <a:solidFill>
                    <a:srgbClr val="C0504D"/>
                  </a:solidFill>
                  <a:round/>
                  <a:headEnd/>
                  <a:tailEnd/>
                </a:ln>
                <a:solidFill>
                  <a:schemeClr val="accent3"/>
                </a:solidFill>
                <a:effectLst>
                  <a:outerShdw dist="29783" dir="6914402" algn="ctr" rotWithShape="0">
                    <a:srgbClr val="7F7F7F">
                      <a:alpha val="50000"/>
                    </a:srgbClr>
                  </a:outerShdw>
                </a:effectLst>
                <a:latin typeface="Arial Black" panose="020B0A04020102020204" pitchFamily="34" charset="0"/>
              </a:rPr>
              <a:t>mind</a:t>
            </a:r>
          </a:p>
        </p:txBody>
      </p:sp>
    </p:spTree>
    <p:extLst>
      <p:ext uri="{BB962C8B-B14F-4D97-AF65-F5344CB8AC3E}">
        <p14:creationId xmlns:p14="http://schemas.microsoft.com/office/powerpoint/2010/main" val="10683799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7825" y="1173479"/>
            <a:ext cx="8777715" cy="4827271"/>
          </a:xfrm>
        </p:spPr>
        <p:txBody>
          <a:bodyPr anchor="t"/>
          <a:lstStyle/>
          <a:p>
            <a:r>
              <a:rPr lang="en-US" sz="1800" dirty="0" smtClean="0"/>
              <a:t>Indigenous Peoples are a subject of international law and aspirations</a:t>
            </a:r>
            <a:br>
              <a:rPr lang="en-US" sz="1800" dirty="0" smtClean="0"/>
            </a:br>
            <a:r>
              <a:rPr lang="en-US" sz="1800" dirty="0"/>
              <a:t/>
            </a:r>
            <a:br>
              <a:rPr lang="en-US" sz="1800" dirty="0"/>
            </a:br>
            <a:r>
              <a:rPr lang="en-US" sz="1800" dirty="0" smtClean="0"/>
              <a:t>1. UNDRIP (purposely) does not define who is Indigenous</a:t>
            </a:r>
            <a:br>
              <a:rPr lang="en-US" sz="1800" dirty="0" smtClean="0"/>
            </a:br>
            <a:r>
              <a:rPr lang="en-US" sz="1800" dirty="0"/>
              <a:t/>
            </a:r>
            <a:br>
              <a:rPr lang="en-US" sz="1800" dirty="0"/>
            </a:br>
            <a:r>
              <a:rPr lang="en-US" sz="1800" dirty="0" smtClean="0"/>
              <a:t>2. Purpose was to give States and Indigenous </a:t>
            </a:r>
            <a:r>
              <a:rPr lang="en-US" sz="1800" dirty="0"/>
              <a:t>P</a:t>
            </a:r>
            <a:r>
              <a:rPr lang="en-US" sz="1800" dirty="0" smtClean="0"/>
              <a:t>eoples the flexibility to work out their own constructive agreements in national contexts</a:t>
            </a:r>
            <a:br>
              <a:rPr lang="en-US" sz="1800" dirty="0" smtClean="0"/>
            </a:br>
            <a:r>
              <a:rPr lang="en-US" sz="1800" dirty="0"/>
              <a:t/>
            </a:r>
            <a:br>
              <a:rPr lang="en-US" sz="1800" dirty="0"/>
            </a:br>
            <a:r>
              <a:rPr lang="en-US" sz="1800" dirty="0" smtClean="0"/>
              <a:t>3. Purpose was not to allow States the flexibility to circumvent the intentions of UNDRIP to promote State recognition of Indigenous Peoples where they occur and their rights</a:t>
            </a:r>
            <a:br>
              <a:rPr lang="en-US" sz="1800" dirty="0" smtClean="0"/>
            </a:br>
            <a:r>
              <a:rPr lang="en-US" sz="1800" dirty="0"/>
              <a:t/>
            </a:r>
            <a:br>
              <a:rPr lang="en-US" sz="1800" dirty="0"/>
            </a:br>
            <a:r>
              <a:rPr lang="en-US" sz="1800" dirty="0" smtClean="0"/>
              <a:t>4. Martinez </a:t>
            </a:r>
            <a:r>
              <a:rPr lang="en-US" sz="1800" dirty="0" err="1" smtClean="0"/>
              <a:t>Cobo</a:t>
            </a:r>
            <a:r>
              <a:rPr lang="en-US" sz="1800" dirty="0" smtClean="0"/>
              <a:t> (1986) Study </a:t>
            </a:r>
            <a:r>
              <a:rPr lang="en-US" sz="1800" dirty="0"/>
              <a:t>on the Problem of Discrimination against Indigenous Populations (E/CN.4/Sub.2/1986/Add.4</a:t>
            </a:r>
            <a:r>
              <a:rPr lang="en-US" sz="1800" dirty="0" smtClean="0"/>
              <a:t>) provides a “hallmark definition” that lists a number of criteria for identifying Indigenous Peoples</a:t>
            </a:r>
            <a:br>
              <a:rPr lang="en-US" sz="1800" dirty="0" smtClean="0"/>
            </a:br>
            <a:r>
              <a:rPr lang="en-US" sz="1800" dirty="0"/>
              <a:t/>
            </a:r>
            <a:br>
              <a:rPr lang="en-US" sz="1800" dirty="0"/>
            </a:br>
            <a:r>
              <a:rPr lang="en-US" sz="1800" dirty="0" smtClean="0"/>
              <a:t>5. Being “</a:t>
            </a:r>
            <a:r>
              <a:rPr lang="en-US" sz="1800" dirty="0" err="1" smtClean="0"/>
              <a:t>autochtonous</a:t>
            </a:r>
            <a:r>
              <a:rPr lang="en-US" sz="1800" dirty="0" smtClean="0"/>
              <a:t>”, or “</a:t>
            </a:r>
            <a:r>
              <a:rPr lang="en-US" sz="1800" dirty="0" smtClean="0"/>
              <a:t>born </a:t>
            </a:r>
            <a:r>
              <a:rPr lang="en-US" sz="1800" dirty="0" smtClean="0"/>
              <a:t>from the earth of a place” is only one criteria</a:t>
            </a:r>
            <a:br>
              <a:rPr lang="en-US" sz="1800" dirty="0" smtClean="0"/>
            </a:br>
            <a:endParaRPr lang="en-US" sz="1800" dirty="0"/>
          </a:p>
        </p:txBody>
      </p:sp>
    </p:spTree>
    <p:extLst>
      <p:ext uri="{BB962C8B-B14F-4D97-AF65-F5344CB8AC3E}">
        <p14:creationId xmlns:p14="http://schemas.microsoft.com/office/powerpoint/2010/main" val="39082570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a:t>Indigenous communities, peoples and nations are those which, </a:t>
            </a:r>
            <a:r>
              <a:rPr lang="en-US" sz="1800" dirty="0" smtClean="0"/>
              <a:t/>
            </a:r>
            <a:br>
              <a:rPr lang="en-US" sz="1800" dirty="0" smtClean="0"/>
            </a:br>
            <a:r>
              <a:rPr lang="en-US" sz="1800" dirty="0"/>
              <a:t/>
            </a:r>
            <a:br>
              <a:rPr lang="en-US" sz="1800" dirty="0"/>
            </a:br>
            <a:r>
              <a:rPr lang="en-US" sz="1800" dirty="0" smtClean="0"/>
              <a:t>having </a:t>
            </a:r>
            <a:r>
              <a:rPr lang="en-US" sz="1800" dirty="0"/>
              <a:t>a historical continuity with pre-invasion and pre-colonial societies that developed on their territories, </a:t>
            </a:r>
            <a:r>
              <a:rPr lang="en-US" sz="1800" dirty="0" smtClean="0"/>
              <a:t/>
            </a:r>
            <a:br>
              <a:rPr lang="en-US" sz="1800" dirty="0" smtClean="0"/>
            </a:br>
            <a:r>
              <a:rPr lang="en-US" sz="1800" dirty="0"/>
              <a:t/>
            </a:r>
            <a:br>
              <a:rPr lang="en-US" sz="1800" dirty="0"/>
            </a:br>
            <a:r>
              <a:rPr lang="en-US" sz="1800" dirty="0" smtClean="0"/>
              <a:t>consider </a:t>
            </a:r>
            <a:r>
              <a:rPr lang="en-US" sz="1800" dirty="0"/>
              <a:t>themselves distinct from other sectors of the societies now prevailing on those territories, or parts of them. </a:t>
            </a:r>
            <a:r>
              <a:rPr lang="en-US" sz="1800" dirty="0" smtClean="0"/>
              <a:t/>
            </a:r>
            <a:br>
              <a:rPr lang="en-US" sz="1800" dirty="0" smtClean="0"/>
            </a:br>
            <a:r>
              <a:rPr lang="en-US" sz="1800" dirty="0"/>
              <a:t/>
            </a:r>
            <a:br>
              <a:rPr lang="en-US" sz="1800" dirty="0"/>
            </a:br>
            <a:r>
              <a:rPr lang="en-US" sz="1800" dirty="0" smtClean="0"/>
              <a:t>They </a:t>
            </a:r>
            <a:r>
              <a:rPr lang="en-US" sz="1800" dirty="0"/>
              <a:t>form at present non-dominant sectors of society and are determined to preserve, develop and transmit to future generations their ancestral territories, and their ethnic identity, as the basis of their continued existence as peoples, </a:t>
            </a:r>
            <a:r>
              <a:rPr lang="en-US" sz="1800" dirty="0" smtClean="0"/>
              <a:t/>
            </a:r>
            <a:br>
              <a:rPr lang="en-US" sz="1800" dirty="0" smtClean="0"/>
            </a:br>
            <a:r>
              <a:rPr lang="en-US" sz="1800" dirty="0"/>
              <a:t/>
            </a:r>
            <a:br>
              <a:rPr lang="en-US" sz="1800" dirty="0"/>
            </a:br>
            <a:r>
              <a:rPr lang="en-US" sz="1800" dirty="0" smtClean="0"/>
              <a:t>in </a:t>
            </a:r>
            <a:r>
              <a:rPr lang="en-US" sz="1800" dirty="0"/>
              <a:t>accordance with their own cultural patterns, social institutions and legal system.</a:t>
            </a:r>
            <a:br>
              <a:rPr lang="en-US" sz="1800" dirty="0"/>
            </a:br>
            <a:r>
              <a:rPr lang="en-US" sz="1800" dirty="0"/>
              <a:t/>
            </a:r>
            <a:br>
              <a:rPr lang="en-US" sz="1800" dirty="0"/>
            </a:br>
            <a:r>
              <a:rPr lang="en-US" sz="1800" dirty="0" smtClean="0"/>
              <a:t/>
            </a:r>
            <a:br>
              <a:rPr lang="en-US" sz="1800" dirty="0" smtClean="0"/>
            </a:br>
            <a:endParaRPr lang="en-US" sz="1800" dirty="0"/>
          </a:p>
        </p:txBody>
      </p:sp>
    </p:spTree>
    <p:extLst>
      <p:ext uri="{BB962C8B-B14F-4D97-AF65-F5344CB8AC3E}">
        <p14:creationId xmlns:p14="http://schemas.microsoft.com/office/powerpoint/2010/main" val="530780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a:t>FAO Policy on Indigenous and Tribal </a:t>
            </a:r>
            <a:r>
              <a:rPr lang="en-US" sz="1800" dirty="0" smtClean="0"/>
              <a:t>Peoples (2010)</a:t>
            </a:r>
            <a:br>
              <a:rPr lang="en-US" sz="1800" dirty="0" smtClean="0"/>
            </a:br>
            <a:r>
              <a:rPr lang="en-US" sz="1800" dirty="0"/>
              <a:t/>
            </a:r>
            <a:br>
              <a:rPr lang="en-US" sz="1800" dirty="0"/>
            </a:br>
            <a:r>
              <a:rPr lang="en-US" sz="1800" dirty="0"/>
              <a:t>• Priority in time, with respect to occupation and use of a specific territory</a:t>
            </a:r>
            <a:r>
              <a:rPr lang="en-US" sz="1800" dirty="0" smtClean="0"/>
              <a:t>;</a:t>
            </a:r>
            <a:br>
              <a:rPr lang="en-US" sz="1800" dirty="0" smtClean="0"/>
            </a:br>
            <a:r>
              <a:rPr lang="en-US" sz="1800" dirty="0"/>
              <a:t/>
            </a:r>
            <a:br>
              <a:rPr lang="en-US" sz="1800" dirty="0"/>
            </a:br>
            <a:r>
              <a:rPr lang="en-US" sz="1800" dirty="0"/>
              <a:t>• The voluntary perpetuation of cultural distinctiveness, which may include aspects of language, social organization, religion and spiritual values, modes of production, laws and institutions</a:t>
            </a:r>
            <a:r>
              <a:rPr lang="en-US" sz="1800" dirty="0" smtClean="0"/>
              <a:t>;</a:t>
            </a:r>
            <a:br>
              <a:rPr lang="en-US" sz="1800" dirty="0" smtClean="0"/>
            </a:br>
            <a:r>
              <a:rPr lang="en-US" sz="1800" dirty="0"/>
              <a:t/>
            </a:r>
            <a:br>
              <a:rPr lang="en-US" sz="1800" dirty="0"/>
            </a:br>
            <a:r>
              <a:rPr lang="en-US" sz="1800" dirty="0"/>
              <a:t>• Self-identification, as well as recognition by other groups, or by State authorities, as a distinct collectivity; </a:t>
            </a:r>
            <a:r>
              <a:rPr lang="en-US" sz="1800" dirty="0" smtClean="0"/>
              <a:t>and</a:t>
            </a:r>
            <a:br>
              <a:rPr lang="en-US" sz="1800" dirty="0" smtClean="0"/>
            </a:br>
            <a:r>
              <a:rPr lang="en-US" sz="1800" dirty="0"/>
              <a:t/>
            </a:r>
            <a:br>
              <a:rPr lang="en-US" sz="1800" dirty="0"/>
            </a:br>
            <a:r>
              <a:rPr lang="en-US" sz="1800" dirty="0"/>
              <a:t>• An experience of subjugation, marginalization, dispossession, exclusion or discrimination, whether or not these conditions persist.</a:t>
            </a:r>
            <a:br>
              <a:rPr lang="en-US" sz="1800" dirty="0"/>
            </a:br>
            <a:endParaRPr lang="en-US" sz="1800" dirty="0"/>
          </a:p>
        </p:txBody>
      </p:sp>
    </p:spTree>
    <p:extLst>
      <p:ext uri="{BB962C8B-B14F-4D97-AF65-F5344CB8AC3E}">
        <p14:creationId xmlns:p14="http://schemas.microsoft.com/office/powerpoint/2010/main" val="3256013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6415" y="819149"/>
            <a:ext cx="9314925" cy="5535931"/>
          </a:xfrm>
        </p:spPr>
        <p:txBody>
          <a:bodyPr anchor="t"/>
          <a:lstStyle/>
          <a:p>
            <a:r>
              <a:rPr lang="en-US" sz="1800" dirty="0"/>
              <a:t>FAO Policy on Indigenous and Tribal Peoples (2010)</a:t>
            </a:r>
            <a:r>
              <a:rPr lang="en-US" sz="1800" dirty="0" smtClean="0"/>
              <a:t/>
            </a:r>
            <a:br>
              <a:rPr lang="en-US" sz="1800" dirty="0" smtClean="0"/>
            </a:br>
            <a:r>
              <a:rPr lang="en-US" sz="1800" dirty="0"/>
              <a:t/>
            </a:r>
            <a:br>
              <a:rPr lang="en-US" sz="1800" dirty="0"/>
            </a:br>
            <a:r>
              <a:rPr lang="en-US" sz="1800" dirty="0"/>
              <a:t>The following principles have been identified as the core rights and values to which indigenous peoples are entitled; these underlie the present policy</a:t>
            </a:r>
            <a:r>
              <a:rPr lang="en-US" sz="1800" dirty="0" smtClean="0"/>
              <a:t>:</a:t>
            </a:r>
            <a:br>
              <a:rPr lang="en-US" sz="1800" dirty="0" smtClean="0"/>
            </a:br>
            <a:r>
              <a:rPr lang="en-US" sz="1800" dirty="0"/>
              <a:t/>
            </a:r>
            <a:br>
              <a:rPr lang="en-US" sz="1800" dirty="0"/>
            </a:br>
            <a:r>
              <a:rPr lang="en-US" sz="1800" dirty="0"/>
              <a:t>• </a:t>
            </a:r>
            <a:r>
              <a:rPr lang="en-US" sz="1800" dirty="0" smtClean="0"/>
              <a:t>Self-determination [rights to self-governance and to freely pursue their destiny]</a:t>
            </a:r>
            <a:br>
              <a:rPr lang="en-US" sz="1800" dirty="0" smtClean="0"/>
            </a:br>
            <a:r>
              <a:rPr lang="en-US" sz="1800" dirty="0"/>
              <a:t/>
            </a:r>
            <a:br>
              <a:rPr lang="en-US" sz="1800" dirty="0"/>
            </a:br>
            <a:r>
              <a:rPr lang="en-US" sz="1800" dirty="0"/>
              <a:t>• Development with </a:t>
            </a:r>
            <a:r>
              <a:rPr lang="en-US" sz="1800" dirty="0" smtClean="0"/>
              <a:t>identity [right to dignity/to have their identity recognized]</a:t>
            </a:r>
            <a:br>
              <a:rPr lang="en-US" sz="1800" dirty="0" smtClean="0"/>
            </a:br>
            <a:r>
              <a:rPr lang="en-US" sz="1800" dirty="0"/>
              <a:t/>
            </a:r>
            <a:br>
              <a:rPr lang="en-US" sz="1800" dirty="0"/>
            </a:br>
            <a:r>
              <a:rPr lang="en-US" sz="1800" dirty="0"/>
              <a:t>• Free, prior and informed </a:t>
            </a:r>
            <a:r>
              <a:rPr lang="en-US" sz="1800" dirty="0" smtClean="0"/>
              <a:t>consent</a:t>
            </a:r>
            <a:br>
              <a:rPr lang="en-US" sz="1800" dirty="0" smtClean="0"/>
            </a:br>
            <a:r>
              <a:rPr lang="en-US" sz="1800" dirty="0"/>
              <a:t/>
            </a:r>
            <a:br>
              <a:rPr lang="en-US" sz="1800" dirty="0"/>
            </a:br>
            <a:r>
              <a:rPr lang="en-US" sz="1800" dirty="0"/>
              <a:t>• Participation and </a:t>
            </a:r>
            <a:r>
              <a:rPr lang="en-US" sz="1800" dirty="0" smtClean="0"/>
              <a:t>inclusion [procedural rights/procedural justice]</a:t>
            </a:r>
            <a:br>
              <a:rPr lang="en-US" sz="1800" dirty="0" smtClean="0"/>
            </a:br>
            <a:r>
              <a:rPr lang="en-US" sz="1800" dirty="0"/>
              <a:t/>
            </a:r>
            <a:br>
              <a:rPr lang="en-US" sz="1800" dirty="0"/>
            </a:br>
            <a:r>
              <a:rPr lang="en-US" sz="1800" dirty="0"/>
              <a:t>• Rights over land and other natural </a:t>
            </a:r>
            <a:r>
              <a:rPr lang="en-US" sz="1800" dirty="0" smtClean="0"/>
              <a:t>resources</a:t>
            </a:r>
            <a:br>
              <a:rPr lang="en-US" sz="1800" dirty="0" smtClean="0"/>
            </a:br>
            <a:r>
              <a:rPr lang="en-US" sz="1800" dirty="0"/>
              <a:t/>
            </a:r>
            <a:br>
              <a:rPr lang="en-US" sz="1800" dirty="0"/>
            </a:br>
            <a:r>
              <a:rPr lang="en-US" sz="1800" dirty="0"/>
              <a:t>• Cultural </a:t>
            </a:r>
            <a:r>
              <a:rPr lang="en-US" sz="1800" dirty="0" smtClean="0"/>
              <a:t>rights</a:t>
            </a:r>
            <a:br>
              <a:rPr lang="en-US" sz="1800" dirty="0" smtClean="0"/>
            </a:br>
            <a:r>
              <a:rPr lang="en-US" sz="1800" dirty="0"/>
              <a:t/>
            </a:r>
            <a:br>
              <a:rPr lang="en-US" sz="1800" dirty="0"/>
            </a:br>
            <a:r>
              <a:rPr lang="en-US" sz="1800" dirty="0"/>
              <a:t>• Collective </a:t>
            </a:r>
            <a:r>
              <a:rPr lang="en-US" sz="1800" dirty="0" smtClean="0"/>
              <a:t>rights</a:t>
            </a:r>
            <a:br>
              <a:rPr lang="en-US" sz="1800" dirty="0" smtClean="0"/>
            </a:br>
            <a:r>
              <a:rPr lang="en-US" sz="1800" dirty="0"/>
              <a:t/>
            </a:r>
            <a:br>
              <a:rPr lang="en-US" sz="1800" dirty="0"/>
            </a:br>
            <a:r>
              <a:rPr lang="en-US" sz="1800" dirty="0"/>
              <a:t>• Gender equality</a:t>
            </a:r>
            <a:br>
              <a:rPr lang="en-US" sz="1800" dirty="0"/>
            </a:br>
            <a:endParaRPr lang="en-US" sz="1800" dirty="0"/>
          </a:p>
        </p:txBody>
      </p:sp>
    </p:spTree>
    <p:extLst>
      <p:ext uri="{BB962C8B-B14F-4D97-AF65-F5344CB8AC3E}">
        <p14:creationId xmlns:p14="http://schemas.microsoft.com/office/powerpoint/2010/main" val="38808551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a:t>2003 Convention for the Safeguarding of the Intangible Cultural Heritage</a:t>
            </a:r>
            <a:r>
              <a:rPr lang="en-US" sz="1800" dirty="0" smtClean="0"/>
              <a:t/>
            </a:r>
            <a:br>
              <a:rPr lang="en-US" sz="1800" dirty="0" smtClean="0"/>
            </a:br>
            <a:r>
              <a:rPr lang="en-US" sz="1800" dirty="0"/>
              <a:t/>
            </a:r>
            <a:br>
              <a:rPr lang="en-US" sz="1800" dirty="0"/>
            </a:br>
            <a:r>
              <a:rPr lang="en-US" sz="1800" dirty="0"/>
              <a:t>Intangible Cultural Heritage means the practices, representations, expressions, knowledge, skills – as well as the instruments, objects, artifacts and cultural spaces associated therewith – that communities, groups and, in some cases, individuals recognize as part of their cultural heritage. This intangible cultural heritage, transmitted from generation to generation, is constantly recreated by communities and groups in response to their environment, their interaction with nature and their history, and provides them with a sense of identity and continuity, thus promoting respect for cultural diversity and human creativity. For the purposes of this Convention, consideration will be given solely to such intangible cultural heritage as is compatible with existing international human rights instruments, as well as with the requirements of mutual respect among communities, groups and individuals, and of sustainable development.</a:t>
            </a:r>
            <a:r>
              <a:rPr lang="en-US" sz="1800" dirty="0" smtClean="0"/>
              <a:t/>
            </a:r>
            <a:br>
              <a:rPr lang="en-US" sz="1800" dirty="0" smtClean="0"/>
            </a:br>
            <a:endParaRPr lang="en-US" sz="1800" dirty="0"/>
          </a:p>
        </p:txBody>
      </p:sp>
    </p:spTree>
    <p:extLst>
      <p:ext uri="{BB962C8B-B14F-4D97-AF65-F5344CB8AC3E}">
        <p14:creationId xmlns:p14="http://schemas.microsoft.com/office/powerpoint/2010/main" val="3939529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smtClean="0"/>
              <a:t>Self-Determination</a:t>
            </a:r>
            <a:br>
              <a:rPr lang="en-US" sz="1800" dirty="0" smtClean="0"/>
            </a:br>
            <a:r>
              <a:rPr lang="en-US" sz="1800" dirty="0"/>
              <a:t/>
            </a:r>
            <a:br>
              <a:rPr lang="en-US" sz="1800" dirty="0"/>
            </a:br>
            <a:r>
              <a:rPr lang="en-US" sz="1800" dirty="0" smtClean="0"/>
              <a:t>1. Jus </a:t>
            </a:r>
            <a:r>
              <a:rPr lang="en-US" sz="1800" dirty="0" err="1" smtClean="0"/>
              <a:t>cogens</a:t>
            </a:r>
            <a:r>
              <a:rPr lang="en-US" sz="1800" dirty="0"/>
              <a:t> / </a:t>
            </a:r>
            <a:r>
              <a:rPr lang="en-US" sz="1800" dirty="0" err="1"/>
              <a:t>ius</a:t>
            </a:r>
            <a:r>
              <a:rPr lang="en-US" sz="1800" dirty="0"/>
              <a:t> </a:t>
            </a:r>
            <a:r>
              <a:rPr lang="en-US" sz="1800" dirty="0" err="1" smtClean="0"/>
              <a:t>cogens</a:t>
            </a:r>
            <a:r>
              <a:rPr lang="en-US" sz="1800" dirty="0" smtClean="0"/>
              <a:t> / peremptory norm</a:t>
            </a:r>
            <a:br>
              <a:rPr lang="en-US" sz="1800" dirty="0" smtClean="0"/>
            </a:br>
            <a:r>
              <a:rPr lang="en-US" sz="1800" dirty="0"/>
              <a:t/>
            </a:r>
            <a:br>
              <a:rPr lang="en-US" sz="1800" dirty="0"/>
            </a:br>
            <a:r>
              <a:rPr lang="en-US" sz="1800" dirty="0" smtClean="0"/>
              <a:t>2. United Nations </a:t>
            </a:r>
            <a:r>
              <a:rPr lang="en-US" sz="1800" dirty="0"/>
              <a:t>Charter appears as </a:t>
            </a:r>
            <a:r>
              <a:rPr lang="en-US" sz="1800" dirty="0" smtClean="0"/>
              <a:t>a principle of comity between nations</a:t>
            </a:r>
            <a:br>
              <a:rPr lang="en-US" sz="1800" dirty="0" smtClean="0"/>
            </a:br>
            <a:r>
              <a:rPr lang="en-US" sz="1800" dirty="0"/>
              <a:t/>
            </a:r>
            <a:br>
              <a:rPr lang="en-US" sz="1800" dirty="0"/>
            </a:br>
            <a:r>
              <a:rPr lang="en-US" sz="1800" dirty="0" smtClean="0"/>
              <a:t>3. Respect </a:t>
            </a:r>
            <a:r>
              <a:rPr lang="en-US" sz="1800" dirty="0"/>
              <a:t>for the principle of equal rights and fair equality of opportunity have the right to freely choose their sovereignty and international political status with no external compulsion or interference</a:t>
            </a:r>
            <a:r>
              <a:rPr lang="en-US" sz="1800" dirty="0" smtClean="0"/>
              <a:t/>
            </a:r>
            <a:br>
              <a:rPr lang="en-US" sz="1800" dirty="0" smtClean="0"/>
            </a:br>
            <a:r>
              <a:rPr lang="en-US" sz="1800" dirty="0"/>
              <a:t/>
            </a:r>
            <a:br>
              <a:rPr lang="en-US" sz="1800" dirty="0"/>
            </a:br>
            <a:r>
              <a:rPr lang="en-US" sz="1800" dirty="0" smtClean="0"/>
              <a:t>4. </a:t>
            </a:r>
            <a:r>
              <a:rPr lang="en-US" sz="1800" dirty="0"/>
              <a:t>Declaration on the Granting of Independence to Colonial Countries and Peoples </a:t>
            </a:r>
            <a:r>
              <a:rPr lang="en-US" sz="1800" dirty="0" smtClean="0"/>
              <a:t>(UN GAR 1514 </a:t>
            </a:r>
            <a:r>
              <a:rPr lang="en-US" sz="1800" dirty="0"/>
              <a:t>(XV), 14 December </a:t>
            </a:r>
            <a:r>
              <a:rPr lang="en-US" sz="1800" dirty="0" smtClean="0"/>
              <a:t>1960) extended to colonial countries and peoples</a:t>
            </a:r>
            <a:br>
              <a:rPr lang="en-US" sz="1800" dirty="0" smtClean="0"/>
            </a:br>
            <a:r>
              <a:rPr lang="en-US" sz="1800" dirty="0"/>
              <a:t/>
            </a:r>
            <a:br>
              <a:rPr lang="en-US" sz="1800" dirty="0"/>
            </a:br>
            <a:r>
              <a:rPr lang="en-US" sz="1800" dirty="0" smtClean="0"/>
              <a:t>5. UNDRIP Article 2 recognizes the status for Indigenous Peoples</a:t>
            </a:r>
            <a:br>
              <a:rPr lang="en-US" sz="1800" dirty="0" smtClean="0"/>
            </a:br>
            <a:endParaRPr lang="en-US" sz="1800" dirty="0"/>
          </a:p>
        </p:txBody>
      </p:sp>
    </p:spTree>
    <p:extLst>
      <p:ext uri="{BB962C8B-B14F-4D97-AF65-F5344CB8AC3E}">
        <p14:creationId xmlns:p14="http://schemas.microsoft.com/office/powerpoint/2010/main" val="8910487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smtClean="0"/>
              <a:t>UNDRIP Article 31</a:t>
            </a:r>
            <a:br>
              <a:rPr lang="en-US" sz="1800" dirty="0" smtClean="0"/>
            </a:br>
            <a:r>
              <a:rPr lang="en-US" sz="1800" dirty="0"/>
              <a:t/>
            </a:r>
            <a:br>
              <a:rPr lang="en-US" sz="1800" dirty="0"/>
            </a:br>
            <a:r>
              <a:rPr lang="en-US" sz="1800" dirty="0"/>
              <a:t>1. Indigenous peoples have the right to maintain, control, protect and develop their cultural heritage, traditional knowledge and traditional cultural expressions, as well as the manifestations of their sciences, technologies and cultures, including human and genetic resources, seeds, medicines, knowledge of the properties of fauna and flora, oral traditions, literatures, designs, sports and traditional games and visual and performing arts. They also have the right to maintain, control, protect and develop their intellectual property over such cultural heritage, traditional knowledge, and traditional cultural expressions.</a:t>
            </a:r>
            <a:br>
              <a:rPr lang="en-US" sz="1800" dirty="0"/>
            </a:br>
            <a:r>
              <a:rPr lang="en-US" sz="1800" dirty="0" smtClean="0"/>
              <a:t/>
            </a:r>
            <a:br>
              <a:rPr lang="en-US" sz="1800" dirty="0" smtClean="0"/>
            </a:br>
            <a:r>
              <a:rPr lang="en-US" sz="1800" dirty="0"/>
              <a:t>2. In conjunction with indigenous peoples, States shall take effective measures to recognize and protect the exercise of these rights.</a:t>
            </a:r>
            <a:br>
              <a:rPr lang="en-US" sz="1800" dirty="0"/>
            </a:br>
            <a:endParaRPr lang="en-US" sz="1800" dirty="0"/>
          </a:p>
        </p:txBody>
      </p:sp>
    </p:spTree>
    <p:extLst>
      <p:ext uri="{BB962C8B-B14F-4D97-AF65-F5344CB8AC3E}">
        <p14:creationId xmlns:p14="http://schemas.microsoft.com/office/powerpoint/2010/main" val="26065672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6395" y="1322069"/>
            <a:ext cx="8777715" cy="4588873"/>
          </a:xfrm>
        </p:spPr>
        <p:txBody>
          <a:bodyPr anchor="t"/>
          <a:lstStyle/>
          <a:p>
            <a:r>
              <a:rPr lang="en-US" sz="1800" dirty="0"/>
              <a:t>UNDRIP Article </a:t>
            </a:r>
            <a:r>
              <a:rPr lang="en-US" sz="1800" dirty="0" smtClean="0"/>
              <a:t>19</a:t>
            </a:r>
            <a:br>
              <a:rPr lang="en-US" sz="1800" dirty="0" smtClean="0"/>
            </a:br>
            <a:r>
              <a:rPr lang="en-US" sz="1800" dirty="0"/>
              <a:t/>
            </a:r>
            <a:br>
              <a:rPr lang="en-US" sz="1800" dirty="0"/>
            </a:br>
            <a:r>
              <a:rPr lang="en-US" sz="1800" dirty="0"/>
              <a:t>States shall consult and cooperate in good faith with the </a:t>
            </a:r>
            <a:r>
              <a:rPr lang="en-US" sz="1800" dirty="0" smtClean="0"/>
              <a:t>indigenous peoples </a:t>
            </a:r>
            <a:r>
              <a:rPr lang="en-US" sz="1800" dirty="0"/>
              <a:t>concerned through their own representative institutions </a:t>
            </a:r>
            <a:r>
              <a:rPr lang="en-US" sz="1800" dirty="0" smtClean="0"/>
              <a:t>in order </a:t>
            </a:r>
            <a:r>
              <a:rPr lang="en-US" sz="1800" dirty="0"/>
              <a:t>to obtain their free, prior and informed consent before </a:t>
            </a:r>
            <a:r>
              <a:rPr lang="en-US" sz="1800" dirty="0" smtClean="0"/>
              <a:t>adopting and </a:t>
            </a:r>
            <a:r>
              <a:rPr lang="en-US" sz="1800" dirty="0"/>
              <a:t>implementing legislative or administrative measures </a:t>
            </a:r>
            <a:r>
              <a:rPr lang="en-US" sz="1800" dirty="0" smtClean="0"/>
              <a:t>that may </a:t>
            </a:r>
            <a:r>
              <a:rPr lang="en-US" sz="1800" dirty="0"/>
              <a:t>affect them</a:t>
            </a:r>
            <a:r>
              <a:rPr lang="en-US" sz="1800" dirty="0" smtClean="0"/>
              <a:t>.</a:t>
            </a:r>
            <a:br>
              <a:rPr lang="en-US" sz="1800" dirty="0" smtClean="0"/>
            </a:br>
            <a:r>
              <a:rPr lang="en-US" sz="1800" dirty="0"/>
              <a:t/>
            </a:r>
            <a:br>
              <a:rPr lang="en-US" sz="1800" dirty="0"/>
            </a:br>
            <a:r>
              <a:rPr lang="en-US" sz="1800" dirty="0" smtClean="0"/>
              <a:t>[FPIC, procedural rights, principle of procedural justice]</a:t>
            </a:r>
            <a:endParaRPr lang="en-US" sz="1800" dirty="0"/>
          </a:p>
        </p:txBody>
      </p:sp>
    </p:spTree>
    <p:extLst>
      <p:ext uri="{BB962C8B-B14F-4D97-AF65-F5344CB8AC3E}">
        <p14:creationId xmlns:p14="http://schemas.microsoft.com/office/powerpoint/2010/main" val="8539229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Gree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627</TotalTime>
  <Words>217</Words>
  <Application>Microsoft Office PowerPoint</Application>
  <PresentationFormat>Widescreen</PresentationFormat>
  <Paragraphs>44</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Arial Black</vt:lpstr>
      <vt:lpstr>Calibri</vt:lpstr>
      <vt:lpstr>Century Gothic</vt:lpstr>
      <vt:lpstr>Microsoft Sans Serif</vt:lpstr>
      <vt:lpstr>Wingdings 3</vt:lpstr>
      <vt:lpstr>Ion</vt:lpstr>
      <vt:lpstr>Taking UNDRIP Seriously</vt:lpstr>
      <vt:lpstr>Indigenous Peoples are a subject of international law and aspirations  1. UNDRIP (purposely) does not define who is Indigenous  2. Purpose was to give States and Indigenous Peoples the flexibility to work out their own constructive agreements in national contexts  3. Purpose was not to allow States the flexibility to circumvent the intentions of UNDRIP to promote State recognition of Indigenous Peoples where they occur and their rights  4. Martinez Cobo (1986) Study on the Problem of Discrimination against Indigenous Populations (E/CN.4/Sub.2/1986/Add.4) provides a “hallmark definition” that lists a number of criteria for identifying Indigenous Peoples  5. Being “autochtonous”, or “born from the earth of a place” is only one criteria </vt:lpstr>
      <vt:lpstr>Indigenous communities, peoples and nations are those which,   having a historical continuity with pre-invasion and pre-colonial societies that developed on their territories,   consider themselves distinct from other sectors of the societies now prevailing on those territories, or parts of them.   They form at present non-dominant sectors of society and are determined to preserve, develop and transmit to future generations their ancestral territories, and their ethnic identity, as the basis of their continued existence as peoples,   in accordance with their own cultural patterns, social institutions and legal system.   </vt:lpstr>
      <vt:lpstr>FAO Policy on Indigenous and Tribal Peoples (2010)  • Priority in time, with respect to occupation and use of a specific territory;  • The voluntary perpetuation of cultural distinctiveness, which may include aspects of language, social organization, religion and spiritual values, modes of production, laws and institutions;  • Self-identification, as well as recognition by other groups, or by State authorities, as a distinct collectivity; and  • An experience of subjugation, marginalization, dispossession, exclusion or discrimination, whether or not these conditions persist. </vt:lpstr>
      <vt:lpstr>FAO Policy on Indigenous and Tribal Peoples (2010)  The following principles have been identified as the core rights and values to which indigenous peoples are entitled; these underlie the present policy:  • Self-determination [rights to self-governance and to freely pursue their destiny]  • Development with identity [right to dignity/to have their identity recognized]  • Free, prior and informed consent  • Participation and inclusion [procedural rights/procedural justice]  • Rights over land and other natural resources  • Cultural rights  • Collective rights  • Gender equality </vt:lpstr>
      <vt:lpstr>2003 Convention for the Safeguarding of the Intangible Cultural Heritage  Intangible Cultural Heritage means the practices, representations, expressions, knowledge, skills – as well as the instruments, objects, artifacts and cultural spaces associated therewith – that communities, groups and, in some cases, individuals recognize as part of their cultural heritage. This intangible cultural heritage, transmitted from generation to generation, is constantly recreated by communities and groups in response to their environment, their interaction with nature and their history, and provides them with a sense of identity and continuity, thus promoting respect for cultural diversity and human creativity. For the purposes of this Convention, consideration will be given solely to such intangible cultural heritage as is compatible with existing international human rights instruments, as well as with the requirements of mutual respect among communities, groups and individuals, and of sustainable development. </vt:lpstr>
      <vt:lpstr>Self-Determination  1. Jus cogens / ius cogens / peremptory norm  2. United Nations Charter appears as a principle of comity between nations  3. Respect for the principle of equal rights and fair equality of opportunity have the right to freely choose their sovereignty and international political status with no external compulsion or interference  4. Declaration on the Granting of Independence to Colonial Countries and Peoples (UN GAR 1514 (XV), 14 December 1960) extended to colonial countries and peoples  5. UNDRIP Article 2 recognizes the status for Indigenous Peoples </vt:lpstr>
      <vt:lpstr>UNDRIP Article 31  1. Indigenous peoples have the right to maintain, control, protect and develop their cultural heritage, traditional knowledge and traditional cultural expressions, as well as the manifestations of their sciences, technologies and cultures, including human and genetic resources, seeds, medicines, knowledge of the properties of fauna and flora, oral traditions, literatures, designs, sports and traditional games and visual and performing arts. They also have the right to maintain, control, protect and develop their intellectual property over such cultural heritage, traditional knowledge, and traditional cultural expressions.  2. In conjunction with indigenous peoples, States shall take effective measures to recognize and protect the exercise of these rights. </vt:lpstr>
      <vt:lpstr>UNDRIP Article 19  States shall consult and cooperate in good faith with the indigenous peoples concerned through their own representative institutions in order to obtain their free, prior and informed consent before adopting and implementing legislative or administrative measures that may affect them.  [FPIC, procedural rights, principle of procedural justice]</vt:lpstr>
      <vt:lpstr>The Declaration must not, however, be viewed in isolation. In doing so, one risks being distracted by discussions on the formal legal status of the Declaration.  It is critical to recognize that the Declaration is not only important in itself, but is also significant because it reflects – in broad terms – a general global consensus on indigenous peoples' rights that is in significant part incorporated into contemporary international law.  [Although State sovereignty and Indigenous self-determination are distinct sets of rights, they are] “rooted in the same rationale: that peoples should be allowed to be in control of their own affairs under conditions of equality.” [right to non-discrimination]  Statement by Professor James Anaya, Special Rapporteur on the rights of indigenous peoples to the 23rd Session of the IGC, 4 February 2013 </vt:lpstr>
      <vt:lpstr>The proposed international instrument or instruments  1. Encompasses multiple peoples, some governed fully by States, and others possessing inherent human rights of self-determination under their own self-governance structures  2. Contains elements that are potentially in conflict   Intangible cultural heritage as a human right   Inherent rights, not granted by States   Intangible cultural heritage as an intellectual property right   Civil right / public right   Public domain   Balance between private and public interest </vt:lpstr>
      <vt:lpstr>“Protection” of Traditional Knowledge  1. Extinction / Common Heritage of Mankind  2. Exclusion when granting of property rights to others  3. Any disclosure to outsiders  4. Erroneous granting of patents through prior art/public domain  5. Any use without FPIC  6. Any commercial use without FPIC  7. Any commercial use  8. Any use against customary law - Stewardship obligations  </vt:lpstr>
      <vt:lpstr>“Public domain”  1. IP Concept, primarily copyright  2. Assumes IP law holds supremacy over the regulation of TK – risk of preemption as a granted right vs. respect for an inherent right and prejudicial against sui generis rights  3. Assumes Indigenous Peoples lack control or self-determination over TK that has been classified as being in the public domain  4. Some States have the ability to “claw back” materials from the public domain: e.g. USA: Golan et al. v. Holder (2012) the Court upheld Congress’s authority to withdraw works from the public domain and put them back under copyright protection, in pursuance of obligations of the Uruguay Round Agreements Act (URAA)(1994)  </vt:lpstr>
      <vt:lpstr>“National Treatment”  1. Comity through nearest equivalent  2. Few nearest equivalents in existing national laws  3. Extraterritorial recognition by states without Indigenous Peoples  4. No nearest equivalents in previous international IP laws that did not consider traditional knowledge as either an IP or human right  5. States should not use lack of equivalent national treatment that recognizes and respects rights to TK to circumvent the intentions of the instrument or instruments </vt:lpstr>
      <vt:lpstr>Databases  1. Should not be based on any notion of traditional knowledge in the public domain when it applies to identifiable Indigenous Peoples  2. FPIC of Indigenous Peoples must be required for the design, governance and implementation of any proposed database  3. Indigenous Peoples may prefer to manage and maintain their own databases  4. The proposal to make the databases only available to patent offices is a step in the right direction, but provides no security from corruption, theft, hacking, leakage or changes in policy and law (flip-of-the-switch problem)  5. Customary law prevents much TK from entering databases </vt:lpstr>
      <vt:lpstr>The traditional knowledge of Indigenous Peoples must be negotiated in it full context, not just to solve IP problems  1. Risks of disclosure of unprotected traditional knowledge associated with unprotected cultural resources/heritage  2. Patents are a rare, 20 year problem of unjust enrichment  3. Petty, non-monopolistic and unsustainable uses are a common and potentially millennial problem that can dispossess Indigenous peoples of their identity, fiduciary resources, cultural heritage and human dignity.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Matrix</dc:title>
  <dc:creator>Preston Hardison</dc:creator>
  <cp:lastModifiedBy>Preston Hardison</cp:lastModifiedBy>
  <cp:revision>52</cp:revision>
  <dcterms:created xsi:type="dcterms:W3CDTF">2012-10-16T13:54:36Z</dcterms:created>
  <dcterms:modified xsi:type="dcterms:W3CDTF">2013-04-22T08:48:02Z</dcterms:modified>
</cp:coreProperties>
</file>