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2" r:id="rId9"/>
    <p:sldId id="264" r:id="rId10"/>
    <p:sldId id="272" r:id="rId11"/>
    <p:sldId id="273" r:id="rId12"/>
    <p:sldId id="274" r:id="rId13"/>
    <p:sldId id="265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 autoAdjust="0"/>
    <p:restoredTop sz="94650" autoAdjust="0"/>
  </p:normalViewPr>
  <p:slideViewPr>
    <p:cSldViewPr snapToGrid="0">
      <p:cViewPr varScale="1">
        <p:scale>
          <a:sx n="109" d="100"/>
          <a:sy n="109" d="100"/>
        </p:scale>
        <p:origin x="744" y="-30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3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5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1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2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13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8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55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30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1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1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1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0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5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9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3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2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icon to insert picture, or leave unchanged for plain colour fill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insert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smtClean="0"/>
              <a:t>NB Manually place “ilo.org” device in front of image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smtClean="0"/>
              <a:t>NB Manually place “ilo.org” device in front of image</a:t>
            </a:r>
            <a:endParaRPr lang="en-GB" sz="10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insert picture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 smtClean="0"/>
              <a:t>00.0%</a:t>
            </a:r>
          </a:p>
          <a:p>
            <a:pPr lvl="1"/>
            <a:r>
              <a:rPr lang="en-US" smtClean="0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 smtClean="0"/>
              <a:t>Quote (level 1)</a:t>
            </a:r>
          </a:p>
          <a:p>
            <a:pPr lvl="1"/>
            <a:r>
              <a:rPr lang="en-US" smtClean="0"/>
              <a:t>Continuation paras (level 2)</a:t>
            </a:r>
          </a:p>
          <a:p>
            <a:pPr lvl="2"/>
            <a:r>
              <a:rPr lang="en-GB" smtClean="0"/>
              <a:t>Source (level 3)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7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oundtheworld.coop/portfolio/cooperative-story-2-toudart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443646"/>
            <a:ext cx="7200000" cy="608525"/>
          </a:xfrm>
        </p:spPr>
        <p:txBody>
          <a:bodyPr/>
          <a:lstStyle/>
          <a:p>
            <a:r>
              <a:rPr lang="en-US" dirty="0"/>
              <a:t>Why cooperatives for indigenous women?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087286"/>
            <a:ext cx="7200000" cy="1655762"/>
          </a:xfrm>
        </p:spPr>
        <p:txBody>
          <a:bodyPr/>
          <a:lstStyle/>
          <a:p>
            <a:r>
              <a:rPr lang="en-GB" dirty="0"/>
              <a:t>An ILO Perspective</a:t>
            </a:r>
          </a:p>
          <a:p>
            <a:pPr lvl="1"/>
            <a:r>
              <a:rPr lang="en-GB" dirty="0" smtClean="0"/>
              <a:t>Simel Esim and Andrea Davila - ILOCOOP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21 October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8" y="1427608"/>
            <a:ext cx="11210924" cy="720000"/>
          </a:xfrm>
        </p:spPr>
        <p:txBody>
          <a:bodyPr/>
          <a:lstStyle/>
          <a:p>
            <a:r>
              <a:rPr lang="en-US" dirty="0" smtClean="0"/>
              <a:t>Examples of indigenous peoples cooperatives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148302"/>
            <a:ext cx="7763125" cy="3482975"/>
          </a:xfrm>
        </p:spPr>
        <p:txBody>
          <a:bodyPr/>
          <a:lstStyle/>
          <a:p>
            <a:pPr lvl="2"/>
            <a:r>
              <a:rPr lang="en-GB" b="1" dirty="0"/>
              <a:t>Union of Indigenous Communities of the Isthmus Region (UCIRI</a:t>
            </a:r>
            <a:r>
              <a:rPr lang="en-GB" b="1" dirty="0" smtClean="0"/>
              <a:t>)</a:t>
            </a:r>
            <a:r>
              <a:rPr lang="en-US" b="1" dirty="0"/>
              <a:t>	</a:t>
            </a:r>
            <a:endParaRPr lang="en-US" b="1" dirty="0" smtClean="0"/>
          </a:p>
          <a:p>
            <a:pPr marL="0" lvl="2" indent="0">
              <a:buNone/>
            </a:pPr>
            <a:endParaRPr lang="en-US" dirty="0"/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Established </a:t>
            </a:r>
            <a:r>
              <a:rPr lang="en-US" b="0" dirty="0">
                <a:solidFill>
                  <a:schemeClr val="tx1"/>
                </a:solidFill>
              </a:rPr>
              <a:t>in </a:t>
            </a:r>
            <a:r>
              <a:rPr lang="en-US" b="0" dirty="0" smtClean="0">
                <a:solidFill>
                  <a:schemeClr val="tx1"/>
                </a:solidFill>
              </a:rPr>
              <a:t>1982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Members: coffee producers from 53 communities in Oaxaca (reaching 5000 families);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Sells at national and international level through Fair Trade;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Infrastructure and services to members: warehouses, transport, food supply systems and   </a:t>
            </a:r>
          </a:p>
          <a:p>
            <a:pPr marL="285750" lvl="3" defTabSz="447675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 health services; 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Cooperative Solidarity Fund (purchase of goods and equipment and provision of credit);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Training to members and workers on organic production methods.</a:t>
            </a:r>
          </a:p>
          <a:p>
            <a:pPr marL="285750" lvl="3" indent="71438" defTabSz="447675"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63" y="2147608"/>
            <a:ext cx="3538582" cy="147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67" y="3959353"/>
            <a:ext cx="3476255" cy="15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8" y="1427608"/>
            <a:ext cx="11210924" cy="720000"/>
          </a:xfrm>
        </p:spPr>
        <p:txBody>
          <a:bodyPr/>
          <a:lstStyle/>
          <a:p>
            <a:r>
              <a:rPr lang="en-US" dirty="0" smtClean="0"/>
              <a:t>Examples of indigenous peoples cooperatives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147608"/>
            <a:ext cx="7763125" cy="3482975"/>
          </a:xfrm>
        </p:spPr>
        <p:txBody>
          <a:bodyPr/>
          <a:lstStyle/>
          <a:p>
            <a:pPr lvl="2"/>
            <a:r>
              <a:rPr lang="en-GB" b="1" dirty="0" smtClean="0"/>
              <a:t>Negros Islands Handicrafts </a:t>
            </a:r>
            <a:r>
              <a:rPr lang="en-US" b="1" dirty="0"/>
              <a:t>	</a:t>
            </a:r>
            <a:endParaRPr lang="en-US" b="1" dirty="0" smtClean="0"/>
          </a:p>
          <a:p>
            <a:pPr marL="0" lvl="2" indent="0">
              <a:buNone/>
            </a:pPr>
            <a:endParaRPr lang="en-US" dirty="0"/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Established 25 years ago;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Members: Women weavers from Negros Island (reaching 500 families);</a:t>
            </a: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Products: baskets, mats, trays, coasters made </a:t>
            </a:r>
            <a:r>
              <a:rPr lang="en-US" b="0" dirty="0">
                <a:solidFill>
                  <a:schemeClr val="tx1"/>
                </a:solidFill>
              </a:rPr>
              <a:t>of </a:t>
            </a:r>
            <a:r>
              <a:rPr lang="en-GB" b="0" dirty="0">
                <a:solidFill>
                  <a:schemeClr val="tx1"/>
                </a:solidFill>
              </a:rPr>
              <a:t>abaca, bamboo, </a:t>
            </a:r>
            <a:r>
              <a:rPr lang="en-GB" b="0" dirty="0" err="1">
                <a:solidFill>
                  <a:schemeClr val="tx1"/>
                </a:solidFill>
              </a:rPr>
              <a:t>buri</a:t>
            </a:r>
            <a:r>
              <a:rPr lang="en-GB" b="0" dirty="0">
                <a:solidFill>
                  <a:schemeClr val="tx1"/>
                </a:solidFill>
              </a:rPr>
              <a:t> and </a:t>
            </a:r>
            <a:r>
              <a:rPr lang="en-GB" b="0" dirty="0" smtClean="0">
                <a:solidFill>
                  <a:schemeClr val="tx1"/>
                </a:solidFill>
              </a:rPr>
              <a:t>coconut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(protection of environment as a priority);</a:t>
            </a:r>
          </a:p>
          <a:p>
            <a:pPr marL="285750" lvl="3" defTabSz="447675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endParaRPr lang="en-GB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GB" b="0" dirty="0" smtClean="0">
                <a:solidFill>
                  <a:schemeClr val="tx1"/>
                </a:solidFill>
              </a:rPr>
              <a:t> Commercialized through Fair Trade;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285750" lvl="3" defTabSz="447675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Benefits for members and community: all members are paid a fair return for their products; their children can be sent to school and receive better nutrition; </a:t>
            </a:r>
          </a:p>
          <a:p>
            <a:pPr marL="285750" lvl="3" defTabSz="447675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85750" lvl="3" indent="71438" defTabSz="447675"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25" y="1427608"/>
            <a:ext cx="3345213" cy="2113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80" y="3670682"/>
            <a:ext cx="2778960" cy="22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8" y="1427608"/>
            <a:ext cx="11210924" cy="720000"/>
          </a:xfrm>
        </p:spPr>
        <p:txBody>
          <a:bodyPr/>
          <a:lstStyle/>
          <a:p>
            <a:r>
              <a:rPr lang="en-US" dirty="0" smtClean="0"/>
              <a:t>Examples of indigenous peoples cooperatives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677753"/>
            <a:ext cx="7763125" cy="3482975"/>
          </a:xfrm>
        </p:spPr>
        <p:txBody>
          <a:bodyPr/>
          <a:lstStyle/>
          <a:p>
            <a:pPr lvl="2"/>
            <a:r>
              <a:rPr lang="en-GB" b="1" dirty="0" err="1" smtClean="0"/>
              <a:t>Toudarté</a:t>
            </a:r>
            <a:r>
              <a:rPr lang="en-GB" b="1" dirty="0" smtClean="0"/>
              <a:t> Cooperative - Morocco</a:t>
            </a:r>
            <a:r>
              <a:rPr lang="en-US" b="1" dirty="0"/>
              <a:t>	</a:t>
            </a:r>
            <a:endParaRPr lang="en-US" b="1" dirty="0" smtClean="0"/>
          </a:p>
          <a:p>
            <a:pPr marL="0" lvl="2" indent="0">
              <a:buNone/>
            </a:pPr>
            <a:endParaRPr lang="en-US" dirty="0"/>
          </a:p>
          <a:p>
            <a:pPr marL="285750" lvl="3" indent="71438" defTabSz="4476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  <a:hlinkClick r:id="rId3"/>
              </a:rPr>
              <a:t>https://aroundtheworld.coop/portfolio/cooperative-story-2-toudarte</a:t>
            </a:r>
            <a:r>
              <a:rPr lang="en-US" b="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choosing a business structure consider: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Motivation </a:t>
            </a:r>
            <a:r>
              <a:rPr lang="en-US" dirty="0"/>
              <a:t>for setting up the </a:t>
            </a:r>
            <a:r>
              <a:rPr lang="en-US" dirty="0" smtClean="0"/>
              <a:t>business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Ownership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Participation and </a:t>
            </a:r>
            <a:r>
              <a:rPr lang="en-US" dirty="0" smtClean="0"/>
              <a:t>control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Profit </a:t>
            </a:r>
            <a:r>
              <a:rPr lang="en-US" dirty="0" smtClean="0"/>
              <a:t>sharing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Resources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Liability</a:t>
            </a:r>
          </a:p>
          <a:p>
            <a:pPr lvl="5"/>
            <a:endParaRPr lang="en-GB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tools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93950"/>
            <a:ext cx="7161546" cy="3482975"/>
          </a:xfrm>
        </p:spPr>
        <p:txBody>
          <a:bodyPr/>
          <a:lstStyle/>
          <a:p>
            <a:r>
              <a:rPr lang="en-GB" dirty="0" err="1"/>
              <a:t>Our.Coop</a:t>
            </a:r>
            <a:r>
              <a:rPr lang="en-GB" dirty="0"/>
              <a:t> </a:t>
            </a:r>
            <a:r>
              <a:rPr lang="en-GB" dirty="0" smtClean="0"/>
              <a:t>Package</a:t>
            </a:r>
          </a:p>
          <a:p>
            <a:pPr lvl="2"/>
            <a:r>
              <a:rPr lang="en-US" dirty="0" smtClean="0"/>
              <a:t>Series </a:t>
            </a:r>
            <a:r>
              <a:rPr lang="en-US" dirty="0"/>
              <a:t>of tools orienting the cooperative business model: conceive the idea of organizing, establishing and managing a cooperative</a:t>
            </a:r>
          </a:p>
          <a:p>
            <a:pPr lvl="2"/>
            <a:r>
              <a:rPr lang="en-US" dirty="0"/>
              <a:t>Training package includes training and facilitator’s guides of:</a:t>
            </a:r>
          </a:p>
          <a:p>
            <a:pPr marL="0" lvl="2" indent="0">
              <a:buNone/>
            </a:pPr>
            <a:r>
              <a:rPr lang="en-US" sz="1400" dirty="0" smtClean="0"/>
              <a:t>	Think.Coop </a:t>
            </a:r>
            <a:endParaRPr lang="en-US" sz="1400" dirty="0"/>
          </a:p>
          <a:p>
            <a:pPr marL="0" lvl="2" indent="0">
              <a:buNone/>
            </a:pPr>
            <a:r>
              <a:rPr lang="en-US" sz="1400" dirty="0" smtClean="0"/>
              <a:t>	Start.Coop</a:t>
            </a:r>
          </a:p>
          <a:p>
            <a:pPr marL="0" lvl="2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Manage.Coop</a:t>
            </a:r>
            <a:endParaRPr lang="en-US" dirty="0"/>
          </a:p>
          <a:p>
            <a:pPr lvl="2"/>
            <a:r>
              <a:rPr lang="en-US" dirty="0"/>
              <a:t>Uses activity learning </a:t>
            </a:r>
            <a:r>
              <a:rPr lang="en-US" dirty="0" smtClean="0"/>
              <a:t>methodology</a:t>
            </a:r>
            <a:endParaRPr lang="en-US" dirty="0"/>
          </a:p>
          <a:p>
            <a:pPr lvl="2"/>
            <a:r>
              <a:rPr lang="en-US" dirty="0"/>
              <a:t>Potential for quick and easy adaptation to </a:t>
            </a:r>
            <a:r>
              <a:rPr lang="en-US" dirty="0" smtClean="0"/>
              <a:t>different </a:t>
            </a:r>
            <a:r>
              <a:rPr lang="en-US" dirty="0"/>
              <a:t>contexts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78" y="3272470"/>
            <a:ext cx="358475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4759" y="1455084"/>
            <a:ext cx="6559967" cy="34829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Think.Coop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One-day </a:t>
            </a:r>
            <a:r>
              <a:rPr lang="en-US" dirty="0"/>
              <a:t>sensitization module on the importance of relationships, benefits of collective action, and cooperative business model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At the end of the training the participants should be able to have a better understanding on whether cooperative might be a suitable business model</a:t>
            </a:r>
          </a:p>
          <a:p>
            <a:pPr lvl="5"/>
            <a:endParaRPr lang="en-GB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856" y="1170032"/>
            <a:ext cx="1765344" cy="198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279" y="3626215"/>
            <a:ext cx="266418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0853" y="1469414"/>
            <a:ext cx="7041230" cy="3482975"/>
          </a:xfrm>
        </p:spPr>
        <p:txBody>
          <a:bodyPr/>
          <a:lstStyle/>
          <a:p>
            <a:r>
              <a:rPr lang="en-GB" dirty="0" smtClean="0"/>
              <a:t>Start.Coop</a:t>
            </a:r>
          </a:p>
          <a:p>
            <a:pPr lvl="2"/>
            <a:r>
              <a:rPr lang="en-US" dirty="0"/>
              <a:t>Outlines the steps to be taken in order to start-up a cooperative</a:t>
            </a:r>
          </a:p>
          <a:p>
            <a:pPr lvl="2"/>
            <a:r>
              <a:rPr lang="en-US" dirty="0"/>
              <a:t>Four modules:</a:t>
            </a:r>
          </a:p>
          <a:p>
            <a:pPr marL="0" lvl="2" indent="0">
              <a:buNone/>
            </a:pPr>
            <a:r>
              <a:rPr lang="en-US" dirty="0" smtClean="0"/>
              <a:t>	</a:t>
            </a:r>
            <a:r>
              <a:rPr lang="en-US" sz="1600" dirty="0" smtClean="0"/>
              <a:t>Identify </a:t>
            </a:r>
            <a:r>
              <a:rPr lang="en-US" sz="1600" dirty="0"/>
              <a:t>the core members and the business idea</a:t>
            </a:r>
          </a:p>
          <a:p>
            <a:pPr marL="0" lvl="2" indent="0">
              <a:buNone/>
            </a:pPr>
            <a:r>
              <a:rPr lang="en-US" sz="1600" dirty="0" smtClean="0"/>
              <a:t>	Research </a:t>
            </a:r>
            <a:r>
              <a:rPr lang="en-US" sz="1600" dirty="0"/>
              <a:t>the feasibility of the business idea</a:t>
            </a:r>
          </a:p>
          <a:p>
            <a:pPr marL="0" lvl="2" indent="0">
              <a:buNone/>
            </a:pPr>
            <a:r>
              <a:rPr lang="en-US" sz="1600" dirty="0" smtClean="0"/>
              <a:t>	Prepare </a:t>
            </a:r>
            <a:r>
              <a:rPr lang="en-US" sz="1600" dirty="0"/>
              <a:t>a business plan</a:t>
            </a:r>
          </a:p>
          <a:p>
            <a:pPr marL="0" lvl="2" indent="0">
              <a:buNone/>
            </a:pPr>
            <a:r>
              <a:rPr lang="en-US" sz="1600" dirty="0" smtClean="0"/>
              <a:t>	Organizational </a:t>
            </a:r>
            <a:r>
              <a:rPr lang="en-US" sz="1600" dirty="0"/>
              <a:t>set-up</a:t>
            </a:r>
          </a:p>
          <a:p>
            <a:pPr lvl="2"/>
            <a:r>
              <a:rPr lang="en-US" dirty="0"/>
              <a:t>After the </a:t>
            </a:r>
            <a:r>
              <a:rPr lang="en-US" dirty="0" smtClean="0"/>
              <a:t>training, </a:t>
            </a:r>
            <a:r>
              <a:rPr lang="en-US" dirty="0"/>
              <a:t>participants should be able to identify the steps required for setting-up a </a:t>
            </a:r>
            <a:r>
              <a:rPr lang="en-US" dirty="0" smtClean="0"/>
              <a:t>cooperative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13" y="1372781"/>
            <a:ext cx="2200847" cy="204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895" y="3755690"/>
            <a:ext cx="2054530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1563771"/>
            <a:ext cx="11210924" cy="3482975"/>
          </a:xfrm>
        </p:spPr>
        <p:txBody>
          <a:bodyPr/>
          <a:lstStyle/>
          <a:p>
            <a:r>
              <a:rPr lang="en-GB" dirty="0" smtClean="0"/>
              <a:t>Manage.Coop </a:t>
            </a:r>
            <a:r>
              <a:rPr lang="en-GB" sz="1400" i="1" dirty="0" smtClean="0"/>
              <a:t>(under development)</a:t>
            </a:r>
          </a:p>
          <a:p>
            <a:pPr lvl="2"/>
            <a:r>
              <a:rPr lang="en-US" dirty="0" smtClean="0"/>
              <a:t>Focuses </a:t>
            </a:r>
            <a:r>
              <a:rPr lang="en-US" dirty="0"/>
              <a:t>on the management of a cooperative</a:t>
            </a:r>
          </a:p>
          <a:p>
            <a:pPr lvl="2"/>
            <a:r>
              <a:rPr lang="en-US" dirty="0"/>
              <a:t>Six modules:</a:t>
            </a:r>
          </a:p>
          <a:p>
            <a:pPr marL="0" lvl="2" indent="0">
              <a:buNone/>
            </a:pPr>
            <a:r>
              <a:rPr lang="en-US" dirty="0" smtClean="0"/>
              <a:t>	</a:t>
            </a:r>
            <a:r>
              <a:rPr lang="en-US" sz="1600" dirty="0" smtClean="0"/>
              <a:t>Governance </a:t>
            </a:r>
            <a:r>
              <a:rPr lang="en-US" sz="1600" dirty="0"/>
              <a:t>and leadership </a:t>
            </a:r>
          </a:p>
          <a:p>
            <a:pPr marL="0" lvl="2" indent="0">
              <a:buNone/>
            </a:pPr>
            <a:r>
              <a:rPr lang="en-US" sz="1600" dirty="0" smtClean="0"/>
              <a:t>	Effective </a:t>
            </a:r>
            <a:r>
              <a:rPr lang="en-US" sz="1600" dirty="0"/>
              <a:t>and open communication</a:t>
            </a:r>
          </a:p>
          <a:p>
            <a:pPr marL="0" lvl="2" indent="0">
              <a:buNone/>
            </a:pPr>
            <a:r>
              <a:rPr lang="en-US" sz="1600" dirty="0" smtClean="0"/>
              <a:t>	Conflict </a:t>
            </a:r>
            <a:r>
              <a:rPr lang="en-US" sz="1600" dirty="0"/>
              <a:t>management</a:t>
            </a:r>
          </a:p>
          <a:p>
            <a:pPr marL="0" lvl="2" indent="0">
              <a:buNone/>
            </a:pPr>
            <a:r>
              <a:rPr lang="en-US" sz="1600" dirty="0" smtClean="0"/>
              <a:t>	Business </a:t>
            </a:r>
            <a:r>
              <a:rPr lang="en-US" sz="1600" dirty="0"/>
              <a:t>and market growth strategies </a:t>
            </a:r>
          </a:p>
          <a:p>
            <a:pPr marL="0" lvl="2" indent="0">
              <a:buNone/>
            </a:pPr>
            <a:r>
              <a:rPr lang="en-US" sz="1600" dirty="0" smtClean="0"/>
              <a:t>	Human </a:t>
            </a:r>
            <a:r>
              <a:rPr lang="en-US" sz="1600" dirty="0"/>
              <a:t>resources management</a:t>
            </a:r>
          </a:p>
          <a:p>
            <a:pPr marL="0" lvl="2" indent="0">
              <a:buNone/>
            </a:pPr>
            <a:r>
              <a:rPr lang="en-US" sz="1600" dirty="0" smtClean="0"/>
              <a:t>	Financial </a:t>
            </a:r>
            <a:r>
              <a:rPr lang="en-US" sz="1600" dirty="0"/>
              <a:t>management</a:t>
            </a:r>
          </a:p>
          <a:p>
            <a:pPr lvl="5"/>
            <a:endParaRPr lang="en-GB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950" y="3071471"/>
            <a:ext cx="273734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8970" y="2710574"/>
            <a:ext cx="4649703" cy="720000"/>
          </a:xfrm>
        </p:spPr>
        <p:txBody>
          <a:bodyPr/>
          <a:lstStyle/>
          <a:p>
            <a:r>
              <a:rPr lang="en-GB" sz="5400" dirty="0" smtClean="0"/>
              <a:t>Thank you!</a:t>
            </a:r>
            <a:endParaRPr lang="en-GB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01201" y="4848393"/>
            <a:ext cx="3311441" cy="866608"/>
          </a:xfrm>
        </p:spPr>
        <p:txBody>
          <a:bodyPr/>
          <a:lstStyle/>
          <a:p>
            <a:pPr lvl="4"/>
            <a:r>
              <a:rPr lang="en-GB" sz="1600" b="1" dirty="0" smtClean="0"/>
              <a:t>Visit us: ilo.org/coop</a:t>
            </a:r>
          </a:p>
          <a:p>
            <a:pPr marL="0" lvl="5" indent="0">
              <a:buNone/>
            </a:pPr>
            <a:r>
              <a:rPr lang="en-GB" sz="1600" b="1" dirty="0" smtClean="0"/>
              <a:t>E-mail: coop@ilo.org</a:t>
            </a:r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collective action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6"/>
          <a:stretch/>
        </p:blipFill>
        <p:spPr bwMode="auto">
          <a:xfrm>
            <a:off x="1175698" y="3309372"/>
            <a:ext cx="3165296" cy="1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2"/>
          <a:stretch/>
        </p:blipFill>
        <p:spPr bwMode="auto">
          <a:xfrm>
            <a:off x="5535529" y="2122139"/>
            <a:ext cx="5521492" cy="21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collective action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48" y="2143195"/>
            <a:ext cx="7818491" cy="39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collective </a:t>
            </a:r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93950"/>
            <a:ext cx="6511841" cy="1973513"/>
          </a:xfrm>
        </p:spPr>
        <p:txBody>
          <a:bodyPr/>
          <a:lstStyle/>
          <a:p>
            <a:pPr lvl="2"/>
            <a:r>
              <a:rPr lang="en-US" dirty="0" smtClean="0"/>
              <a:t>Joint </a:t>
            </a:r>
            <a:r>
              <a:rPr lang="en-US" dirty="0"/>
              <a:t>purchase &amp; use of </a:t>
            </a:r>
            <a:r>
              <a:rPr lang="en-US" dirty="0" smtClean="0"/>
              <a:t>equipment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Joint purchase of inputs to get a </a:t>
            </a:r>
            <a:r>
              <a:rPr lang="en-US" dirty="0" smtClean="0"/>
              <a:t>discount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Access to a range of services (e.g. finance, care, housing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Increased bargaining/selling </a:t>
            </a:r>
            <a:r>
              <a:rPr lang="en-US" dirty="0" smtClean="0"/>
              <a:t>power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Access to training </a:t>
            </a:r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752" y="685479"/>
            <a:ext cx="3008636" cy="2589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192" y="3542648"/>
            <a:ext cx="3482392" cy="23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cooperative?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93950"/>
            <a:ext cx="8244388" cy="3482975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cooperative is defined as “an autonomous association of persons united voluntarily to meet their common economic, social and cultural needs and aspirations through a jointly owned and democratically controlled enterprise” </a:t>
            </a:r>
          </a:p>
          <a:p>
            <a:pPr lvl="1"/>
            <a:r>
              <a:rPr lang="en-US" dirty="0" smtClean="0"/>
              <a:t>			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</a:t>
            </a:r>
            <a:r>
              <a:rPr lang="en-US" sz="1600" dirty="0" smtClean="0"/>
              <a:t>-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ILO </a:t>
            </a:r>
            <a:r>
              <a:rPr lang="en-US" sz="1600" dirty="0">
                <a:solidFill>
                  <a:schemeClr val="tx2"/>
                </a:solidFill>
              </a:rPr>
              <a:t>Promotion of Cooperatives Recommendation, 2002 (No. 193)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- International </a:t>
            </a:r>
            <a:r>
              <a:rPr lang="en-US" sz="1600" dirty="0">
                <a:solidFill>
                  <a:schemeClr val="tx2"/>
                </a:solidFill>
              </a:rPr>
              <a:t>Cooperative Alliance (ICA) Statement on the Cooperative Identity</a:t>
            </a:r>
          </a:p>
          <a:p>
            <a:pPr lvl="5"/>
            <a:endParaRPr lang="en-GB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407" y="1783195"/>
            <a:ext cx="183505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cooperative?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93950"/>
            <a:ext cx="5320715" cy="3482975"/>
          </a:xfrm>
        </p:spPr>
        <p:txBody>
          <a:bodyPr/>
          <a:lstStyle/>
          <a:p>
            <a:r>
              <a:rPr lang="en-GB" dirty="0" smtClean="0"/>
              <a:t>Cooperatives are:</a:t>
            </a:r>
          </a:p>
          <a:p>
            <a:pPr lvl="2"/>
            <a:r>
              <a:rPr lang="en-US" dirty="0" smtClean="0"/>
              <a:t>Businesses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serve members</a:t>
            </a:r>
          </a:p>
          <a:p>
            <a:pPr lvl="2"/>
            <a:r>
              <a:rPr lang="en-US" dirty="0"/>
              <a:t>Democratically controlled by </a:t>
            </a:r>
            <a:r>
              <a:rPr lang="en-US" dirty="0" smtClean="0"/>
              <a:t>members</a:t>
            </a:r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Cooperatives members</a:t>
            </a:r>
            <a:r>
              <a:rPr lang="en-GB" b="1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2"/>
            <a:r>
              <a:rPr lang="en-US" dirty="0"/>
              <a:t>Provide resources</a:t>
            </a:r>
          </a:p>
          <a:p>
            <a:pPr lvl="2"/>
            <a:r>
              <a:rPr lang="en-US" dirty="0"/>
              <a:t>Use &amp; pay for its services</a:t>
            </a:r>
          </a:p>
          <a:p>
            <a:pPr lvl="2"/>
            <a:r>
              <a:rPr lang="en-US" dirty="0"/>
              <a:t>Participate in decision-making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042" y="2954674"/>
            <a:ext cx="4816642" cy="25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Cooperative values &amp;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Voluntary </a:t>
            </a:r>
            <a:r>
              <a:rPr lang="en-US" dirty="0"/>
              <a:t>and Open Membership</a:t>
            </a:r>
          </a:p>
          <a:p>
            <a:pPr lvl="2"/>
            <a:r>
              <a:rPr lang="en-US" dirty="0"/>
              <a:t>Democratic Member Control</a:t>
            </a:r>
          </a:p>
          <a:p>
            <a:pPr lvl="2"/>
            <a:r>
              <a:rPr lang="en-US" dirty="0"/>
              <a:t>Members’ Economic Participation</a:t>
            </a:r>
          </a:p>
          <a:p>
            <a:pPr lvl="2"/>
            <a:r>
              <a:rPr lang="en-US" dirty="0"/>
              <a:t>Autonomy and Independence</a:t>
            </a:r>
          </a:p>
          <a:p>
            <a:pPr lvl="2"/>
            <a:r>
              <a:rPr lang="en-US" dirty="0"/>
              <a:t>Education, Training, and Information</a:t>
            </a:r>
          </a:p>
          <a:p>
            <a:pPr lvl="2"/>
            <a:r>
              <a:rPr lang="en-US" dirty="0"/>
              <a:t>Cooperation among Cooperatives</a:t>
            </a:r>
          </a:p>
          <a:p>
            <a:pPr lvl="2"/>
            <a:r>
              <a:rPr lang="en-US" dirty="0"/>
              <a:t>Concern for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129" y="1946699"/>
            <a:ext cx="2567226" cy="162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534" y="4135437"/>
            <a:ext cx="2627958" cy="180474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46885" y="5500252"/>
            <a:ext cx="5871411" cy="6653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Values: Self-help, self-responsibility, democracy, equality, equity and solidarity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6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cooperatives fare on women empowerment?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93950"/>
            <a:ext cx="7763125" cy="3482975"/>
          </a:xfrm>
        </p:spPr>
        <p:txBody>
          <a:bodyPr/>
          <a:lstStyle/>
          <a:p>
            <a:pPr lvl="2"/>
            <a:r>
              <a:rPr lang="en-US" dirty="0" smtClean="0"/>
              <a:t>Creating </a:t>
            </a:r>
            <a:r>
              <a:rPr lang="en-US" dirty="0"/>
              <a:t>employment and improving </a:t>
            </a:r>
            <a:r>
              <a:rPr lang="en-US" dirty="0" smtClean="0"/>
              <a:t>incomes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Providing affordable and accessible services (e.g. finance, care, housing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Generating resource pools and collective bargaining </a:t>
            </a:r>
            <a:r>
              <a:rPr lang="en-US" dirty="0" smtClean="0"/>
              <a:t>power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Promoting education and </a:t>
            </a:r>
            <a:r>
              <a:rPr lang="en-US" dirty="0" smtClean="0"/>
              <a:t>training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Exercising economic democracy (decision making, ownership, use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758" y="1189769"/>
            <a:ext cx="3140242" cy="20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162" y="4172576"/>
            <a:ext cx="2888479" cy="19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discussion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What </a:t>
            </a:r>
            <a:r>
              <a:rPr lang="en-US" dirty="0"/>
              <a:t>kind of cooperatives exist in your country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Who are the members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What kind of services do they provide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380" y="2058411"/>
            <a:ext cx="246909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English_PowerPoint_Presentation</Template>
  <TotalTime>153</TotalTime>
  <Words>978</Words>
  <Application>Microsoft Office PowerPoint</Application>
  <PresentationFormat>Widescreen</PresentationFormat>
  <Paragraphs>198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Microsoft Sans Serif</vt:lpstr>
      <vt:lpstr>Wingdings</vt:lpstr>
      <vt:lpstr>Wingdings 3</vt:lpstr>
      <vt:lpstr>ILO 2020</vt:lpstr>
      <vt:lpstr>Why cooperatives for indigenous women? </vt:lpstr>
      <vt:lpstr>Benefits of collective action</vt:lpstr>
      <vt:lpstr>Benefits of collective action</vt:lpstr>
      <vt:lpstr>Benefits of collective action</vt:lpstr>
      <vt:lpstr>What is a cooperative? </vt:lpstr>
      <vt:lpstr>What is a cooperative? </vt:lpstr>
      <vt:lpstr>Cooperative values &amp; principles</vt:lpstr>
      <vt:lpstr>How cooperatives fare on women empowerment? </vt:lpstr>
      <vt:lpstr>Plenary discussion </vt:lpstr>
      <vt:lpstr>Examples of indigenous peoples cooperatives</vt:lpstr>
      <vt:lpstr>Examples of indigenous peoples cooperatives</vt:lpstr>
      <vt:lpstr>Examples of indigenous peoples cooperatives</vt:lpstr>
      <vt:lpstr>When choosing a business structure consider:</vt:lpstr>
      <vt:lpstr>Learning tools</vt:lpstr>
      <vt:lpstr>PowerPoint Presentation</vt:lpstr>
      <vt:lpstr>PowerPoint Presentation</vt:lpstr>
      <vt:lpstr>PowerPoint Presentation</vt:lpstr>
      <vt:lpstr>Thank you!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Davila, Andrea</dc:creator>
  <cp:keywords>FOR OFFICIAL USE ONLY</cp:keywords>
  <cp:lastModifiedBy>ROURE Cécile</cp:lastModifiedBy>
  <cp:revision>7</cp:revision>
  <dcterms:created xsi:type="dcterms:W3CDTF">2021-10-13T13:16:03Z</dcterms:created>
  <dcterms:modified xsi:type="dcterms:W3CDTF">2021-10-22T08:03:14Z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9e134cc2-9efd-48d5-aef1-6a9fb4ec6745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