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91" r:id="rId3"/>
    <p:sldId id="292" r:id="rId4"/>
    <p:sldId id="294" r:id="rId5"/>
    <p:sldId id="293" r:id="rId6"/>
    <p:sldId id="288" r:id="rId7"/>
    <p:sldId id="289" r:id="rId8"/>
    <p:sldId id="290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9D0A2B"/>
    <a:srgbClr val="708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852" autoAdjust="0"/>
    <p:restoredTop sz="94628" autoAdjust="0"/>
  </p:normalViewPr>
  <p:slideViewPr>
    <p:cSldViewPr>
      <p:cViewPr>
        <p:scale>
          <a:sx n="107" d="100"/>
          <a:sy n="107" d="100"/>
        </p:scale>
        <p:origin x="-72" y="-72"/>
      </p:cViewPr>
      <p:guideLst>
        <p:guide orient="horz" pos="3929"/>
        <p:guide pos="51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-2094" y="-90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750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4" tIns="47418" rIns="94834" bIns="4741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CA84FE9B-D5D4-4B76-87EA-A08EA8B20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>
                <a:solidFill>
                  <a:srgbClr val="70899B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684400" y="1818000"/>
            <a:ext cx="1695912" cy="403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1200" b="1" dirty="0" smtClean="0">
                <a:solidFill>
                  <a:srgbClr val="9D0A2B"/>
                </a:solidFill>
              </a:rPr>
              <a:t>The International </a:t>
            </a:r>
            <a:br>
              <a:rPr lang="fr-CH" sz="1200" b="1" dirty="0" smtClean="0">
                <a:solidFill>
                  <a:srgbClr val="9D0A2B"/>
                </a:solidFill>
              </a:rPr>
            </a:br>
            <a:r>
              <a:rPr lang="fr-CH" sz="1200" b="1" dirty="0" smtClean="0">
                <a:solidFill>
                  <a:srgbClr val="9D0A2B"/>
                </a:solidFill>
              </a:rPr>
              <a:t>Patent System</a:t>
            </a:r>
            <a:endParaRPr lang="fr-CH" sz="1200" b="1" dirty="0">
              <a:solidFill>
                <a:srgbClr val="9D0A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96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305F-35F4-4D38-853F-6972B7651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1C06C-5FA2-4438-B070-4F16D45DB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899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1pPr>
            <a:lvl2pPr marL="742950" indent="-285750">
              <a:buClr>
                <a:srgbClr val="9D0A2B"/>
              </a:buClr>
              <a:buSzPct val="100000"/>
              <a:buFont typeface="Wingdings" pitchFamily="2" charset="2"/>
              <a:buChar char="q"/>
              <a:defRPr/>
            </a:lvl2pPr>
            <a:lvl3pPr marL="1143000" indent="-228600">
              <a:buClr>
                <a:srgbClr val="9D0A2B"/>
              </a:buClr>
              <a:buSzPct val="100000"/>
              <a:buFont typeface="Wingdings" pitchFamily="2" charset="2"/>
              <a:buChar char="§"/>
              <a:defRPr/>
            </a:lvl3pPr>
            <a:lvl4pPr marL="16002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4pPr>
            <a:lvl5pPr marL="20574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366399"/>
            <a:ext cx="102463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900" dirty="0" smtClean="0"/>
              <a:t>July2016 </a:t>
            </a:r>
            <a:r>
              <a:rPr lang="en-US" sz="900" baseline="0" dirty="0" smtClean="0"/>
              <a:t> </a:t>
            </a:r>
          </a:p>
          <a:p>
            <a:pPr>
              <a:spcBef>
                <a:spcPts val="0"/>
              </a:spcBef>
              <a:defRPr/>
            </a:pPr>
            <a:r>
              <a:rPr lang="en-US" sz="900" baseline="0" dirty="0" smtClean="0"/>
              <a:t>rule changes-</a:t>
            </a:r>
            <a:fld id="{DA79EEDA-9492-4994-BB18-1005CD6866B1}" type="slidenum">
              <a:rPr lang="en-US" sz="900" smtClean="0"/>
              <a:pPr>
                <a:spcBef>
                  <a:spcPts val="0"/>
                </a:spcBef>
                <a:defRPr/>
              </a:pPr>
              <a:t>‹#›</a:t>
            </a:fld>
            <a:endParaRPr lang="en-US" sz="900" dirty="0" smtClean="0"/>
          </a:p>
          <a:p>
            <a:pPr>
              <a:spcBef>
                <a:spcPts val="0"/>
              </a:spcBef>
              <a:defRPr/>
            </a:pPr>
            <a:r>
              <a:rPr lang="en-US" sz="900" dirty="0" smtClean="0"/>
              <a:t>19.04.2016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72" y="6069657"/>
            <a:ext cx="1005927" cy="167655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7614000" y="6202800"/>
            <a:ext cx="1422000" cy="302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fr-CH" sz="800" b="1" dirty="0" smtClean="0">
                <a:solidFill>
                  <a:srgbClr val="9D0A2B"/>
                </a:solidFill>
              </a:rPr>
              <a:t>The International </a:t>
            </a:r>
            <a:br>
              <a:rPr lang="fr-CH" sz="800" b="1" dirty="0" smtClean="0">
                <a:solidFill>
                  <a:srgbClr val="9D0A2B"/>
                </a:solidFill>
              </a:rPr>
            </a:br>
            <a:r>
              <a:rPr lang="fr-CH" sz="800" b="1" dirty="0" smtClean="0">
                <a:solidFill>
                  <a:srgbClr val="9D0A2B"/>
                </a:solidFill>
              </a:rPr>
              <a:t>Patent System</a:t>
            </a:r>
            <a:endParaRPr lang="fr-CH" sz="800" b="1" dirty="0">
              <a:solidFill>
                <a:srgbClr val="9D0A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4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5F7D-D5B1-4D98-B310-16D211F2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7826-A1A8-4B20-83BB-6B4226365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8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46D48-0F63-43E9-B47C-935DCDFAA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5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60F4-0BB2-41F5-A823-565642484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D60C8-7BA5-467F-BCD3-E871B6D03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13F8-B5E0-463F-B52D-A76CAE180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A5B0-4E40-4836-BF8A-4DD35199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7F3150A8-B334-48D8-BDDC-A2E01CBB8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15964" y="4113490"/>
            <a:ext cx="7632500" cy="1979806"/>
          </a:xfrm>
          <a:noFill/>
        </p:spPr>
        <p:txBody>
          <a:bodyPr/>
          <a:lstStyle/>
          <a:p>
            <a:r>
              <a:rPr lang="de-DE" sz="3400" b="1" dirty="0">
                <a:solidFill>
                  <a:srgbClr val="70899B"/>
                </a:solidFill>
              </a:rPr>
              <a:t>Änderungen der Ausführungsordnung mit Wirkung ab 1. Juli </a:t>
            </a:r>
            <a:r>
              <a:rPr lang="en-US" sz="3400" b="1" dirty="0" smtClean="0">
                <a:solidFill>
                  <a:srgbClr val="70899B"/>
                </a:solidFill>
              </a:rPr>
              <a:t>2016</a:t>
            </a:r>
          </a:p>
          <a:p>
            <a:pPr eaLnBrk="1" hangingPunct="1"/>
            <a:endParaRPr lang="en-US" sz="3600" dirty="0" smtClean="0">
              <a:solidFill>
                <a:srgbClr val="70899B"/>
              </a:solidFill>
            </a:endParaRPr>
          </a:p>
        </p:txBody>
      </p:sp>
      <p:pic>
        <p:nvPicPr>
          <p:cNvPr id="3075" name="Picture 8" descr="Puce-3_p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77" y="3740427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93888"/>
            <a:ext cx="8640960" cy="758848"/>
          </a:xfrm>
        </p:spPr>
        <p:txBody>
          <a:bodyPr/>
          <a:lstStyle/>
          <a:p>
            <a:r>
              <a:rPr lang="en-US" dirty="0" err="1"/>
              <a:t>Änderungen</a:t>
            </a:r>
            <a:r>
              <a:rPr lang="en-US" dirty="0"/>
              <a:t> der </a:t>
            </a:r>
            <a:r>
              <a:rPr lang="en-US" dirty="0" err="1"/>
              <a:t>Ausführungsordnung</a:t>
            </a:r>
            <a:r>
              <a:rPr lang="en-US" dirty="0"/>
              <a:t>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251" y="1162102"/>
            <a:ext cx="8229600" cy="519456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sz="2000" dirty="0" err="1"/>
              <a:t>Änderung</a:t>
            </a:r>
            <a:r>
              <a:rPr lang="en-GB" altLang="en-US" sz="2000" dirty="0"/>
              <a:t> der </a:t>
            </a:r>
            <a:r>
              <a:rPr lang="en-GB" altLang="en-US" sz="2000" dirty="0" err="1"/>
              <a:t>Regeln</a:t>
            </a:r>
            <a:r>
              <a:rPr lang="en-GB" altLang="en-US" sz="2000" dirty="0"/>
              <a:t> 48 </a:t>
            </a:r>
            <a:r>
              <a:rPr lang="en-GB" altLang="en-US" sz="2000" dirty="0" smtClean="0"/>
              <a:t>und 94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H" altLang="en-US" sz="2000" dirty="0" err="1" smtClean="0"/>
              <a:t>Ausschluss</a:t>
            </a:r>
            <a:r>
              <a:rPr lang="fr-CH" altLang="en-US" sz="2000" dirty="0" smtClean="0"/>
              <a:t> </a:t>
            </a:r>
            <a:r>
              <a:rPr lang="fr-CH" altLang="en-US" sz="2000" dirty="0" err="1" smtClean="0"/>
              <a:t>bestimmter</a:t>
            </a:r>
            <a:r>
              <a:rPr lang="fr-CH" altLang="en-US" sz="2000" dirty="0" smtClean="0"/>
              <a:t> </a:t>
            </a:r>
            <a:r>
              <a:rPr lang="fr-CH" altLang="en-US" sz="2000" dirty="0" err="1" smtClean="0"/>
              <a:t>Informationen</a:t>
            </a:r>
            <a:r>
              <a:rPr lang="fr-CH" altLang="en-US" sz="2000" dirty="0" smtClean="0"/>
              <a:t> </a:t>
            </a:r>
            <a:r>
              <a:rPr lang="fr-CH" altLang="en-US" sz="2000" dirty="0" err="1" smtClean="0"/>
              <a:t>bei</a:t>
            </a:r>
            <a:r>
              <a:rPr lang="fr-CH" altLang="en-US" sz="2000" dirty="0" smtClean="0"/>
              <a:t> der </a:t>
            </a:r>
            <a:r>
              <a:rPr lang="fr-CH" altLang="en-US" sz="2000" dirty="0" err="1" smtClean="0"/>
              <a:t>Veröffentlichung</a:t>
            </a:r>
            <a:r>
              <a:rPr lang="fr-CH" altLang="en-US" sz="2000" dirty="0"/>
              <a:t> </a:t>
            </a:r>
            <a:r>
              <a:rPr lang="fr-CH" altLang="en-US" sz="2000" dirty="0" smtClean="0"/>
              <a:t>(Regel 48) </a:t>
            </a:r>
            <a:r>
              <a:rPr lang="fr-CH" altLang="en-US" sz="2000" dirty="0" err="1" smtClean="0"/>
              <a:t>oder</a:t>
            </a:r>
            <a:r>
              <a:rPr lang="fr-CH" altLang="en-US" sz="2000" dirty="0" smtClean="0"/>
              <a:t> </a:t>
            </a:r>
            <a:r>
              <a:rPr lang="fr-CH" altLang="en-US" sz="2000" dirty="0" err="1" smtClean="0"/>
              <a:t>öffentlichen</a:t>
            </a:r>
            <a:r>
              <a:rPr lang="fr-CH" altLang="en-US" sz="2000" dirty="0" smtClean="0"/>
              <a:t> </a:t>
            </a:r>
            <a:r>
              <a:rPr lang="fr-CH" altLang="en-US" sz="2000" dirty="0" err="1" smtClean="0"/>
              <a:t>Akteneinsicht</a:t>
            </a:r>
            <a:r>
              <a:rPr lang="fr-CH" altLang="en-US" sz="2000" dirty="0" smtClean="0"/>
              <a:t> (Regel 94)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 err="1" smtClean="0"/>
              <a:t>Nur</a:t>
            </a:r>
            <a:r>
              <a:rPr lang="en-US" altLang="en-US" sz="2000" dirty="0" smtClean="0"/>
              <a:t> auf </a:t>
            </a:r>
            <a:r>
              <a:rPr lang="en-US" altLang="en-US" sz="2000" dirty="0" err="1" smtClean="0"/>
              <a:t>begründeten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Antrag</a:t>
            </a:r>
            <a:r>
              <a:rPr lang="en-US" altLang="en-US" sz="2000" dirty="0" smtClean="0"/>
              <a:t> des </a:t>
            </a:r>
            <a:r>
              <a:rPr lang="en-US" altLang="en-US" sz="2000" dirty="0" err="1" smtClean="0"/>
              <a:t>Anmelders</a:t>
            </a:r>
            <a:r>
              <a:rPr lang="en-US" altLang="en-US" sz="2000" dirty="0" smtClean="0"/>
              <a:t> an das IB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 err="1" smtClean="0"/>
              <a:t>Informationen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müssen</a:t>
            </a:r>
            <a:r>
              <a:rPr lang="en-US" altLang="en-US" sz="2000" dirty="0" smtClean="0"/>
              <a:t> von der </a:t>
            </a:r>
            <a:r>
              <a:rPr lang="en-US" altLang="en-US" sz="2000" dirty="0" err="1" smtClean="0"/>
              <a:t>internationalen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Veröffentlichung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oder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öffentlichen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Akteneinsicht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ausgenommen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werden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wenn</a:t>
            </a:r>
            <a:endParaRPr lang="en-US" altLang="en-US" sz="2000" dirty="0"/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de-DE" altLang="en-US" sz="2000" dirty="0" smtClean="0"/>
              <a:t>diese </a:t>
            </a:r>
            <a:r>
              <a:rPr lang="de-DE" altLang="en-US" sz="2000" dirty="0"/>
              <a:t>Information nicht offensichtlich dem Zweck dient, die Öffentlichkeit über die Anmeldung zu informieren,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de-DE" altLang="en-US" sz="2000" dirty="0"/>
              <a:t>Veröffentlichung oder öffentlicher Zugang zu dieser Information offensichtlich die persönlichen oder wirtschaftlichen Interessen einer Person beeinträchtigen würde, und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de-DE" altLang="en-US" sz="2000" dirty="0" smtClean="0"/>
              <a:t>es </a:t>
            </a:r>
            <a:r>
              <a:rPr lang="de-DE" altLang="en-US" sz="2000" dirty="0"/>
              <a:t>kein überwiegendes öffentliches Interesse auf Zugang zu dieser Information gibt </a:t>
            </a:r>
          </a:p>
        </p:txBody>
      </p:sp>
    </p:spTree>
    <p:extLst>
      <p:ext uri="{BB962C8B-B14F-4D97-AF65-F5344CB8AC3E}">
        <p14:creationId xmlns:p14="http://schemas.microsoft.com/office/powerpoint/2010/main" val="33926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97768"/>
            <a:ext cx="8712968" cy="926976"/>
          </a:xfrm>
        </p:spPr>
        <p:txBody>
          <a:bodyPr/>
          <a:lstStyle/>
          <a:p>
            <a:r>
              <a:rPr lang="en-US" dirty="0" err="1"/>
              <a:t>Änderungen</a:t>
            </a:r>
            <a:r>
              <a:rPr lang="en-US" dirty="0"/>
              <a:t> der </a:t>
            </a:r>
            <a:r>
              <a:rPr lang="en-US" dirty="0" err="1"/>
              <a:t>Ausführungsordnung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106" y="1215492"/>
            <a:ext cx="8323342" cy="511256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sz="2000" dirty="0" err="1"/>
              <a:t>Änderung</a:t>
            </a:r>
            <a:r>
              <a:rPr lang="en-GB" altLang="en-US" sz="2000" dirty="0"/>
              <a:t> der </a:t>
            </a:r>
            <a:r>
              <a:rPr lang="en-GB" altLang="en-US" sz="2000" dirty="0" err="1"/>
              <a:t>Regeln</a:t>
            </a:r>
            <a:r>
              <a:rPr lang="en-GB" altLang="en-US" sz="2000" dirty="0"/>
              <a:t> 48 u</a:t>
            </a:r>
            <a:r>
              <a:rPr lang="en-GB" altLang="en-US" sz="2000" dirty="0" smtClean="0"/>
              <a:t>nd 94 </a:t>
            </a:r>
            <a:r>
              <a:rPr lang="en-GB" altLang="en-US" sz="2000" i="1" dirty="0" smtClean="0"/>
              <a:t>(</a:t>
            </a:r>
            <a:r>
              <a:rPr lang="en-GB" altLang="en-US" sz="2000" i="1" dirty="0" err="1" smtClean="0"/>
              <a:t>fortgesetzt</a:t>
            </a:r>
            <a:r>
              <a:rPr lang="en-GB" altLang="en-US" sz="2000" i="1" dirty="0" smtClean="0"/>
              <a:t>)</a:t>
            </a:r>
            <a:r>
              <a:rPr lang="en-GB" altLang="en-US" sz="2000" dirty="0" smtClean="0"/>
              <a:t>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H" altLang="en-US" sz="2000" dirty="0" err="1" smtClean="0"/>
              <a:t>Frist</a:t>
            </a:r>
            <a:r>
              <a:rPr lang="fr-CH" altLang="en-US" sz="2000" dirty="0" smtClean="0"/>
              <a:t> </a:t>
            </a:r>
            <a:r>
              <a:rPr lang="fr-CH" altLang="en-US" sz="2000" dirty="0" err="1" smtClean="0"/>
              <a:t>für</a:t>
            </a:r>
            <a:r>
              <a:rPr lang="fr-CH" altLang="en-US" sz="2000" dirty="0" smtClean="0"/>
              <a:t> den </a:t>
            </a:r>
            <a:r>
              <a:rPr lang="fr-CH" altLang="en-US" sz="2000" dirty="0" err="1" smtClean="0"/>
              <a:t>Antrag</a:t>
            </a:r>
            <a:r>
              <a:rPr lang="fr-CH" altLang="en-US" sz="2000" dirty="0" smtClean="0"/>
              <a:t> </a:t>
            </a:r>
            <a:r>
              <a:rPr lang="fr-CH" altLang="en-US" sz="2000" dirty="0" err="1" smtClean="0"/>
              <a:t>nach</a:t>
            </a:r>
            <a:r>
              <a:rPr lang="fr-CH" altLang="en-US" sz="2000" dirty="0" smtClean="0"/>
              <a:t> Regel 48: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 err="1" smtClean="0"/>
              <a:t>Vor</a:t>
            </a:r>
            <a:r>
              <a:rPr lang="en-US" altLang="en-US" sz="2000" dirty="0" smtClean="0"/>
              <a:t> </a:t>
            </a:r>
            <a:r>
              <a:rPr lang="de-DE" altLang="en-US" sz="2000" dirty="0"/>
              <a:t>Abschluß der </a:t>
            </a:r>
            <a:r>
              <a:rPr lang="de-DE" altLang="en-US" sz="2000" dirty="0" smtClean="0"/>
              <a:t>technischen Druckvorbereitungen </a:t>
            </a:r>
            <a:r>
              <a:rPr lang="de-DE" altLang="en-US" sz="2000" dirty="0"/>
              <a:t>für die </a:t>
            </a:r>
            <a:r>
              <a:rPr lang="de-DE" altLang="en-US" sz="2000" dirty="0" smtClean="0"/>
              <a:t>internationale Veröffentlichung (in </a:t>
            </a:r>
            <a:r>
              <a:rPr lang="de-DE" altLang="en-US" sz="2000" dirty="0"/>
              <a:t>der Regel 15 Tage </a:t>
            </a:r>
            <a:r>
              <a:rPr lang="de-DE" altLang="en-US" sz="2000" dirty="0" smtClean="0"/>
              <a:t>vor dem </a:t>
            </a:r>
            <a:r>
              <a:rPr lang="de-DE" altLang="en-US" sz="2000" dirty="0"/>
              <a:t>tatsächlichen </a:t>
            </a:r>
            <a:r>
              <a:rPr lang="de-DE" altLang="en-US" sz="2000" dirty="0" smtClean="0"/>
              <a:t>Veröffentlichungsdatum) </a:t>
            </a:r>
            <a:endParaRPr lang="en-US" altLang="en-US" sz="20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/>
              <a:t> </a:t>
            </a:r>
            <a:r>
              <a:rPr lang="de-DE" altLang="en-US" sz="2000" dirty="0" smtClean="0"/>
              <a:t>Frist </a:t>
            </a:r>
            <a:r>
              <a:rPr lang="de-DE" altLang="en-US" sz="2000" dirty="0"/>
              <a:t>für den Antrag nach </a:t>
            </a:r>
            <a:r>
              <a:rPr lang="de-DE" altLang="en-US" sz="2000" dirty="0" smtClean="0"/>
              <a:t>Regel </a:t>
            </a:r>
            <a:r>
              <a:rPr lang="en-US" altLang="en-US" sz="2000" dirty="0" smtClean="0"/>
              <a:t>94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 smtClean="0"/>
              <a:t>Der </a:t>
            </a:r>
            <a:r>
              <a:rPr lang="en-US" altLang="en-US" sz="2000" dirty="0" err="1" smtClean="0"/>
              <a:t>Antrag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kann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jederzeit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gestellt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werden</a:t>
            </a:r>
            <a:endParaRPr lang="fr-CH" altLang="en-US" sz="20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/>
              <a:t>RO, ISA, SISA </a:t>
            </a:r>
            <a:r>
              <a:rPr lang="en-US" altLang="en-US" sz="2000" dirty="0" err="1" smtClean="0"/>
              <a:t>oder</a:t>
            </a:r>
            <a:r>
              <a:rPr lang="en-US" altLang="en-US" sz="2000" dirty="0" smtClean="0"/>
              <a:t> das IB </a:t>
            </a:r>
            <a:r>
              <a:rPr lang="en-US" altLang="en-US" sz="2000" dirty="0" err="1" smtClean="0"/>
              <a:t>können</a:t>
            </a:r>
            <a:r>
              <a:rPr lang="en-US" altLang="en-US" sz="2000" dirty="0" smtClean="0"/>
              <a:t> den </a:t>
            </a:r>
            <a:r>
              <a:rPr lang="en-US" altLang="en-US" sz="2000" dirty="0" err="1" smtClean="0"/>
              <a:t>Anmelder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darauf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hinweisen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dass</a:t>
            </a:r>
            <a:r>
              <a:rPr lang="en-US" altLang="en-US" sz="2000" dirty="0" smtClean="0"/>
              <a:t> in der </a:t>
            </a:r>
            <a:r>
              <a:rPr lang="en-US" altLang="en-US" sz="2000" dirty="0" err="1" smtClean="0"/>
              <a:t>Anmeldung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oder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Akte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Informationen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enthalten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sind</a:t>
            </a:r>
            <a:r>
              <a:rPr lang="en-US" altLang="en-US" sz="2000" dirty="0" smtClean="0"/>
              <a:t>, die </a:t>
            </a:r>
            <a:r>
              <a:rPr lang="en-US" altLang="en-US" sz="2000" dirty="0" err="1" smtClean="0"/>
              <a:t>nach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Ansicht</a:t>
            </a:r>
            <a:r>
              <a:rPr lang="en-US" altLang="en-US" sz="2000" dirty="0" smtClean="0"/>
              <a:t> des </a:t>
            </a:r>
            <a:r>
              <a:rPr lang="en-US" altLang="en-US" sz="2000" dirty="0" err="1" smtClean="0"/>
              <a:t>Amtes</a:t>
            </a:r>
            <a:r>
              <a:rPr lang="en-US" altLang="en-US" sz="2000" dirty="0" smtClean="0"/>
              <a:t>/der </a:t>
            </a:r>
            <a:r>
              <a:rPr lang="en-US" altLang="en-US" sz="2000" dirty="0" err="1" smtClean="0"/>
              <a:t>Behörde</a:t>
            </a:r>
            <a:r>
              <a:rPr lang="en-US" altLang="en-US" sz="2000" dirty="0" smtClean="0"/>
              <a:t> die </a:t>
            </a:r>
            <a:r>
              <a:rPr lang="en-US" altLang="en-US" sz="2000" dirty="0" err="1" smtClean="0"/>
              <a:t>Voraussetzungen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für</a:t>
            </a:r>
            <a:r>
              <a:rPr lang="en-US" altLang="en-US" sz="2000" dirty="0" smtClean="0"/>
              <a:t> die </a:t>
            </a:r>
            <a:r>
              <a:rPr lang="en-US" altLang="en-US" sz="2000" dirty="0" err="1" smtClean="0"/>
              <a:t>Auslassung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bei</a:t>
            </a:r>
            <a:r>
              <a:rPr lang="en-US" altLang="en-US" sz="2000" dirty="0" smtClean="0"/>
              <a:t> der </a:t>
            </a:r>
            <a:r>
              <a:rPr lang="en-US" altLang="en-US" sz="2000" dirty="0" err="1" smtClean="0"/>
              <a:t>Veröffentlichung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nach</a:t>
            </a:r>
            <a:r>
              <a:rPr lang="en-US" altLang="en-US" sz="2000" dirty="0" smtClean="0"/>
              <a:t> Regel 48 </a:t>
            </a:r>
            <a:r>
              <a:rPr lang="en-US" altLang="en-US" sz="2000" dirty="0" err="1" smtClean="0"/>
              <a:t>erfüllen</a:t>
            </a:r>
            <a:r>
              <a:rPr lang="en-US" altLang="en-US" sz="2000" dirty="0" smtClean="0"/>
              <a:t>, und </a:t>
            </a:r>
            <a:r>
              <a:rPr lang="en-US" altLang="en-US" sz="2000" dirty="0" err="1" smtClean="0"/>
              <a:t>dem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Anmelder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vorschlagen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einen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entsprechenden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Antrag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zu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stellen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75678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97768"/>
            <a:ext cx="8712968" cy="926976"/>
          </a:xfrm>
        </p:spPr>
        <p:txBody>
          <a:bodyPr/>
          <a:lstStyle/>
          <a:p>
            <a:r>
              <a:rPr lang="en-US" dirty="0" err="1"/>
              <a:t>Änderungen</a:t>
            </a:r>
            <a:r>
              <a:rPr lang="en-US" dirty="0"/>
              <a:t> der </a:t>
            </a:r>
            <a:r>
              <a:rPr lang="en-US" dirty="0" err="1"/>
              <a:t>Ausführungsordnung</a:t>
            </a:r>
            <a:r>
              <a:rPr lang="en-US" dirty="0"/>
              <a:t>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7758"/>
            <a:ext cx="8229600" cy="3816424"/>
          </a:xfrm>
        </p:spPr>
        <p:txBody>
          <a:bodyPr/>
          <a:lstStyle/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de-DE" altLang="en-US" sz="2000" dirty="0" smtClean="0"/>
              <a:t>Das </a:t>
            </a:r>
            <a:r>
              <a:rPr lang="de-DE" altLang="en-US" sz="2000" dirty="0"/>
              <a:t>IB </a:t>
            </a:r>
            <a:r>
              <a:rPr lang="de-DE" altLang="en-US" sz="2000" dirty="0" smtClean="0"/>
              <a:t>kann </a:t>
            </a:r>
            <a:r>
              <a:rPr lang="de-DE" altLang="en-US" sz="2000" dirty="0"/>
              <a:t>den Anmelder </a:t>
            </a:r>
            <a:r>
              <a:rPr lang="de-DE" altLang="en-US" sz="2000" dirty="0" smtClean="0"/>
              <a:t>auch darauf </a:t>
            </a:r>
            <a:r>
              <a:rPr lang="de-DE" altLang="en-US" sz="2000" dirty="0"/>
              <a:t>hinweisen, dass in der </a:t>
            </a:r>
            <a:r>
              <a:rPr lang="de-DE" altLang="en-US" sz="2000" dirty="0" smtClean="0"/>
              <a:t>Akte </a:t>
            </a:r>
            <a:r>
              <a:rPr lang="de-DE" altLang="en-US" sz="2000" dirty="0"/>
              <a:t>Informationen enthalten sind, die nach </a:t>
            </a:r>
            <a:r>
              <a:rPr lang="de-DE" altLang="en-US" sz="2000" dirty="0" smtClean="0"/>
              <a:t>dessen Ansicht </a:t>
            </a:r>
            <a:r>
              <a:rPr lang="de-DE" altLang="en-US" sz="2000" dirty="0"/>
              <a:t>die Voraussetzungen für die Herausnahme von der </a:t>
            </a:r>
            <a:r>
              <a:rPr lang="de-DE" altLang="en-US" sz="2000" dirty="0" smtClean="0"/>
              <a:t>öffentlichen Akteneinsicht </a:t>
            </a:r>
            <a:r>
              <a:rPr lang="de-DE" altLang="en-US" sz="2000" dirty="0"/>
              <a:t>nach Regel </a:t>
            </a:r>
            <a:r>
              <a:rPr lang="de-DE" altLang="en-US" sz="2000" dirty="0" smtClean="0"/>
              <a:t>94 </a:t>
            </a:r>
            <a:r>
              <a:rPr lang="de-DE" altLang="en-US" sz="2000" dirty="0"/>
              <a:t>erfüllen, und dem Anmelder vorschlagen, einen entsprechenden Antrag zu </a:t>
            </a:r>
            <a:r>
              <a:rPr lang="de-DE" altLang="en-US" sz="2000" dirty="0" smtClean="0"/>
              <a:t>stellen</a:t>
            </a:r>
            <a:endParaRPr lang="en-US" altLang="en-US" sz="2000" dirty="0"/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altLang="en-US" sz="2000" dirty="0" err="1" smtClean="0"/>
              <a:t>Wenn</a:t>
            </a:r>
            <a:r>
              <a:rPr lang="en-US" altLang="en-US" sz="2000" dirty="0" smtClean="0"/>
              <a:t> das IB </a:t>
            </a:r>
            <a:r>
              <a:rPr lang="en-US" altLang="en-US" sz="2000" dirty="0" err="1" smtClean="0"/>
              <a:t>dem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Antrag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nach</a:t>
            </a:r>
            <a:r>
              <a:rPr lang="en-US" altLang="en-US" sz="2000" dirty="0" smtClean="0"/>
              <a:t> Regel 48 </a:t>
            </a:r>
            <a:r>
              <a:rPr lang="en-US" altLang="en-US" sz="2000" dirty="0" err="1" smtClean="0"/>
              <a:t>oder</a:t>
            </a:r>
            <a:r>
              <a:rPr lang="en-US" altLang="en-US" sz="2000" dirty="0" smtClean="0"/>
              <a:t> 94 </a:t>
            </a:r>
            <a:r>
              <a:rPr lang="en-US" altLang="en-US" sz="2000" dirty="0" err="1" smtClean="0"/>
              <a:t>stattgibt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informiert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es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alle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Ämter</a:t>
            </a:r>
            <a:r>
              <a:rPr lang="en-US" altLang="en-US" sz="2000" dirty="0" smtClean="0"/>
              <a:t> und </a:t>
            </a:r>
            <a:r>
              <a:rPr lang="en-US" altLang="en-US" sz="2000" dirty="0" err="1" smtClean="0"/>
              <a:t>Behörden</a:t>
            </a:r>
            <a:r>
              <a:rPr lang="en-US" altLang="en-US" sz="2000" dirty="0" smtClean="0"/>
              <a:t>, die </a:t>
            </a:r>
            <a:r>
              <a:rPr lang="en-US" altLang="en-US" sz="2000" dirty="0" err="1" smtClean="0"/>
              <a:t>diese</a:t>
            </a:r>
            <a:r>
              <a:rPr lang="en-US" altLang="en-US" sz="2000" dirty="0" smtClean="0"/>
              <a:t> Information in der </a:t>
            </a:r>
            <a:r>
              <a:rPr lang="en-US" altLang="en-US" sz="2000" dirty="0" err="1" smtClean="0"/>
              <a:t>Akte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haben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auch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keinen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Zugang</a:t>
            </a:r>
            <a:r>
              <a:rPr lang="en-US" altLang="en-US" sz="2000" dirty="0" smtClean="0"/>
              <a:t> an </a:t>
            </a:r>
            <a:r>
              <a:rPr lang="en-US" altLang="en-US" sz="2000" dirty="0" err="1" smtClean="0"/>
              <a:t>Dritte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zu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geben</a:t>
            </a:r>
            <a:r>
              <a:rPr lang="en-US" altLang="en-US" sz="2000" dirty="0" smtClean="0"/>
              <a:t> </a:t>
            </a:r>
            <a:endParaRPr lang="fr-CH" altLang="en-US" sz="2000" dirty="0" smtClean="0"/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de-DE" altLang="en-US" sz="2000" dirty="0"/>
              <a:t>Die Änderungen finden Anwendung auf Anmeldungen, deren Anmeldedatum der 1. Juli 2016 oder ein späteres Datum </a:t>
            </a:r>
            <a:r>
              <a:rPr lang="de-DE" altLang="en-US" sz="2000" dirty="0" smtClean="0"/>
              <a:t>ist</a:t>
            </a:r>
            <a:endParaRPr lang="fr-CH" altLang="en-US" sz="2000" dirty="0"/>
          </a:p>
          <a:p>
            <a:pPr marL="457200" lvl="1" indent="0">
              <a:spcBef>
                <a:spcPts val="800"/>
              </a:spcBef>
              <a:spcAft>
                <a:spcPts val="800"/>
              </a:spcAft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24136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13986"/>
            <a:ext cx="8712968" cy="758848"/>
          </a:xfrm>
        </p:spPr>
        <p:txBody>
          <a:bodyPr/>
          <a:lstStyle/>
          <a:p>
            <a:r>
              <a:rPr lang="en-US" dirty="0" err="1"/>
              <a:t>Änderungen</a:t>
            </a:r>
            <a:r>
              <a:rPr lang="en-US" dirty="0"/>
              <a:t> der </a:t>
            </a:r>
            <a:r>
              <a:rPr lang="en-US" dirty="0" err="1"/>
              <a:t>Ausführungsordnung</a:t>
            </a:r>
            <a:r>
              <a:rPr lang="en-US" dirty="0"/>
              <a:t>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104" y="984542"/>
            <a:ext cx="8489359" cy="575682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sz="1800" dirty="0" err="1"/>
              <a:t>Änderung</a:t>
            </a:r>
            <a:r>
              <a:rPr lang="en-GB" altLang="en-US" sz="1800" dirty="0"/>
              <a:t> der </a:t>
            </a:r>
            <a:r>
              <a:rPr lang="en-GB" altLang="en-US" sz="1800" dirty="0" smtClean="0"/>
              <a:t>Regel </a:t>
            </a:r>
            <a:r>
              <a:rPr lang="en-GB" altLang="en-US" sz="1800" dirty="0"/>
              <a:t>26</a:t>
            </a:r>
            <a:r>
              <a:rPr lang="en-GB" altLang="en-US" sz="1800" i="1" dirty="0" smtClean="0"/>
              <a:t>bis</a:t>
            </a:r>
            <a:r>
              <a:rPr lang="en-GB" altLang="en-US" sz="1800" dirty="0" smtClean="0"/>
              <a:t>.3</a:t>
            </a:r>
            <a:endParaRPr lang="en-US" altLang="en-US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H" altLang="en-US" sz="1800" u="sng" dirty="0" err="1" smtClean="0"/>
              <a:t>Generell</a:t>
            </a:r>
            <a:r>
              <a:rPr lang="fr-CH" altLang="en-US" sz="1800" u="sng" dirty="0" smtClean="0"/>
              <a:t> </a:t>
            </a:r>
            <a:r>
              <a:rPr lang="fr-CH" altLang="en-US" sz="1800" u="sng" dirty="0" err="1" smtClean="0"/>
              <a:t>gilt</a:t>
            </a:r>
            <a:r>
              <a:rPr lang="fr-CH" altLang="en-US" sz="1800" u="sng" dirty="0" smtClean="0"/>
              <a:t>: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Pflicht</a:t>
            </a:r>
            <a:r>
              <a:rPr lang="fr-CH" altLang="en-US" sz="1800" dirty="0"/>
              <a:t> </a:t>
            </a:r>
            <a:r>
              <a:rPr lang="fr-CH" altLang="en-US" sz="1800" dirty="0" smtClean="0"/>
              <a:t>des </a:t>
            </a:r>
            <a:r>
              <a:rPr lang="fr-CH" altLang="en-US" sz="1800" dirty="0" err="1" smtClean="0"/>
              <a:t>ROs</a:t>
            </a:r>
            <a:r>
              <a:rPr lang="fr-CH" altLang="en-US" sz="1800" dirty="0" smtClean="0"/>
              <a:t>, </a:t>
            </a:r>
            <a:r>
              <a:rPr lang="fr-CH" altLang="en-US" sz="1800" dirty="0" err="1" smtClean="0"/>
              <a:t>alle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Dokumente</a:t>
            </a:r>
            <a:r>
              <a:rPr lang="fr-CH" altLang="en-US" sz="1800" dirty="0"/>
              <a:t> an </a:t>
            </a:r>
            <a:r>
              <a:rPr lang="fr-CH" altLang="en-US" sz="1800" dirty="0" err="1"/>
              <a:t>das</a:t>
            </a:r>
            <a:r>
              <a:rPr lang="fr-CH" altLang="en-US" sz="1800" dirty="0"/>
              <a:t> IB </a:t>
            </a:r>
            <a:r>
              <a:rPr lang="fr-CH" altLang="en-US" sz="1800" dirty="0" err="1"/>
              <a:t>zu</a:t>
            </a:r>
            <a:r>
              <a:rPr lang="fr-CH" altLang="en-US" sz="1800" dirty="0"/>
              <a:t> </a:t>
            </a:r>
            <a:r>
              <a:rPr lang="fr-CH" altLang="en-US" sz="1800" dirty="0" err="1" smtClean="0"/>
              <a:t>übermitteln</a:t>
            </a:r>
            <a:r>
              <a:rPr lang="fr-CH" altLang="en-US" sz="1800" dirty="0" smtClean="0"/>
              <a:t>, die es </a:t>
            </a:r>
            <a:r>
              <a:rPr lang="fr-CH" altLang="en-US" sz="1800" dirty="0" err="1" smtClean="0"/>
              <a:t>vom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Anmelder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im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Hinblick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auf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einen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Antrag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auf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Wiederherstellung</a:t>
            </a:r>
            <a:r>
              <a:rPr lang="fr-CH" altLang="en-US" sz="1800" dirty="0" smtClean="0"/>
              <a:t> des </a:t>
            </a:r>
            <a:r>
              <a:rPr lang="fr-CH" altLang="en-US" sz="1800" dirty="0" err="1" smtClean="0"/>
              <a:t>Prioritätsrechts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erhalten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hat</a:t>
            </a:r>
            <a:endParaRPr lang="fr-CH" altLang="en-US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r-CH" altLang="en-US" sz="1800" u="sng" dirty="0" err="1" smtClean="0"/>
              <a:t>Ausnahme</a:t>
            </a:r>
            <a:r>
              <a:rPr lang="fr-CH" altLang="en-US" sz="1800" u="sng" dirty="0" smtClean="0"/>
              <a:t>: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altLang="en-US" sz="1800" dirty="0" smtClean="0"/>
              <a:t>RO </a:t>
            </a:r>
            <a:r>
              <a:rPr lang="en-US" altLang="en-US" sz="1800" dirty="0" err="1" smtClean="0"/>
              <a:t>übermittelt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eine</a:t>
            </a:r>
            <a:r>
              <a:rPr lang="en-US" altLang="en-US" sz="1800" dirty="0" smtClean="0"/>
              <a:t> Information, </a:t>
            </a:r>
            <a:r>
              <a:rPr lang="de-DE" altLang="en-US" sz="1800" dirty="0" smtClean="0"/>
              <a:t>auf </a:t>
            </a:r>
            <a:r>
              <a:rPr lang="de-DE" altLang="en-US" sz="1800" dirty="0"/>
              <a:t>begründeten Antrag des Anmelders oder aus eigener </a:t>
            </a:r>
            <a:r>
              <a:rPr lang="de-DE" altLang="en-US" sz="1800" dirty="0" smtClean="0"/>
              <a:t>Entscheidung,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nicht</a:t>
            </a:r>
            <a:r>
              <a:rPr lang="en-US" altLang="en-US" sz="1800" dirty="0" smtClean="0"/>
              <a:t>, </a:t>
            </a:r>
            <a:r>
              <a:rPr lang="en-US" altLang="en-US" sz="1800" dirty="0" err="1" smtClean="0"/>
              <a:t>wenn</a:t>
            </a:r>
            <a:r>
              <a:rPr lang="en-US" altLang="en-US" sz="1800" dirty="0" smtClean="0"/>
              <a:t>  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de-DE" altLang="en-US" sz="1800" dirty="0"/>
              <a:t>diese Information nicht offensichtlich dem Zweck dient, die Öffentlichkeit über die Anmeldung zu informieren,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de-DE" altLang="en-US" sz="1800" dirty="0"/>
              <a:t>Veröffentlichung oder öffentlicher Zugang zu dieser Information offensichtlich die persönlichen oder wirtschaftlichen Interessen einer Person beeinträchtigen würde, und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de-DE" altLang="en-US" sz="1800" dirty="0" smtClean="0"/>
              <a:t>es kein überwiegendes öffentliches Interesse </a:t>
            </a:r>
            <a:r>
              <a:rPr lang="de-DE" altLang="en-US" sz="1800" dirty="0"/>
              <a:t>auf Zugang zu </a:t>
            </a:r>
            <a:r>
              <a:rPr lang="de-DE" altLang="en-US" sz="1800" dirty="0" smtClean="0"/>
              <a:t>dieser Information gibt </a:t>
            </a:r>
            <a:endParaRPr lang="en-US" altLang="en-US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altLang="en-US" sz="1800" dirty="0" smtClean="0"/>
              <a:t>Die </a:t>
            </a:r>
            <a:r>
              <a:rPr lang="de-DE" altLang="en-US" sz="1800" dirty="0"/>
              <a:t>Änderungen finden Anwendung auf Anmeldungen, deren Anmeldedatum der 1. Juli 2016 oder ein späteres Datum </a:t>
            </a:r>
            <a:r>
              <a:rPr lang="de-DE" altLang="en-US" sz="1800" dirty="0" smtClean="0"/>
              <a:t>ist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67299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51304" cy="1143000"/>
          </a:xfrm>
        </p:spPr>
        <p:txBody>
          <a:bodyPr/>
          <a:lstStyle/>
          <a:p>
            <a:r>
              <a:rPr lang="en-US" dirty="0" err="1"/>
              <a:t>Änderungen</a:t>
            </a:r>
            <a:r>
              <a:rPr lang="en-US" dirty="0"/>
              <a:t> der </a:t>
            </a:r>
            <a:r>
              <a:rPr lang="en-US" dirty="0" err="1"/>
              <a:t>Ausführungsordnung</a:t>
            </a:r>
            <a:r>
              <a:rPr lang="en-US" dirty="0"/>
              <a:t> 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177" y="1844824"/>
            <a:ext cx="8229600" cy="468052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altLang="en-US" sz="2000" dirty="0" err="1"/>
              <a:t>Änderung</a:t>
            </a:r>
            <a:r>
              <a:rPr lang="en-GB" altLang="en-US" sz="2000" dirty="0"/>
              <a:t> der </a:t>
            </a:r>
            <a:r>
              <a:rPr lang="en-GB" altLang="en-US" sz="2000" dirty="0" smtClean="0"/>
              <a:t>Regel 9.2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altLang="en-US" sz="2000" dirty="0" err="1" smtClean="0"/>
              <a:t>Ausweitung</a:t>
            </a:r>
            <a:r>
              <a:rPr lang="en-GB" altLang="en-US" sz="2000" dirty="0" smtClean="0"/>
              <a:t> der Regel 9.2 auf das IB </a:t>
            </a:r>
            <a:r>
              <a:rPr lang="en-GB" altLang="en-US" sz="2000" dirty="0"/>
              <a:t>u</a:t>
            </a:r>
            <a:r>
              <a:rPr lang="en-GB" altLang="en-US" sz="2000" dirty="0" smtClean="0"/>
              <a:t>nd die SISA</a:t>
            </a:r>
          </a:p>
          <a:p>
            <a:pPr lvl="2">
              <a:spcBef>
                <a:spcPts val="800"/>
              </a:spcBef>
              <a:spcAft>
                <a:spcPts val="800"/>
              </a:spcAft>
            </a:pPr>
            <a:r>
              <a:rPr lang="en-GB" altLang="en-US" sz="2000" dirty="0" smtClean="0"/>
              <a:t>IB und SISA </a:t>
            </a:r>
            <a:r>
              <a:rPr lang="en-GB" altLang="en-US" sz="2000" dirty="0" err="1" smtClean="0"/>
              <a:t>können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dem</a:t>
            </a:r>
            <a:r>
              <a:rPr lang="en-GB" altLang="en-US" sz="2000" dirty="0" smtClean="0"/>
              <a:t> </a:t>
            </a:r>
            <a:r>
              <a:rPr lang="en-GB" altLang="en-US" sz="2000" dirty="0" err="1"/>
              <a:t>A</a:t>
            </a:r>
            <a:r>
              <a:rPr lang="en-GB" altLang="en-US" sz="2000" dirty="0" err="1" smtClean="0"/>
              <a:t>nmelder</a:t>
            </a:r>
            <a:r>
              <a:rPr lang="en-GB" altLang="en-US" sz="2000" dirty="0" smtClean="0"/>
              <a:t> nun </a:t>
            </a:r>
            <a:r>
              <a:rPr lang="en-GB" altLang="en-US" sz="2000" dirty="0" err="1" smtClean="0"/>
              <a:t>auch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vorschlagen</a:t>
            </a:r>
            <a:r>
              <a:rPr lang="en-GB" altLang="en-US" sz="2000" dirty="0" smtClean="0"/>
              <a:t>, die </a:t>
            </a:r>
            <a:r>
              <a:rPr lang="en-GB" altLang="en-US" sz="2000" dirty="0" err="1" smtClean="0"/>
              <a:t>Anmeldung</a:t>
            </a:r>
            <a:r>
              <a:rPr lang="en-GB" altLang="en-US" sz="2000" dirty="0" smtClean="0"/>
              <a:t> (</a:t>
            </a:r>
            <a:r>
              <a:rPr lang="en-GB" altLang="en-US" sz="2000" dirty="0" err="1" smtClean="0"/>
              <a:t>vor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Veröffentlichung</a:t>
            </a:r>
            <a:r>
              <a:rPr lang="en-GB" altLang="en-US" sz="2000" dirty="0" smtClean="0"/>
              <a:t>) </a:t>
            </a:r>
            <a:r>
              <a:rPr lang="en-GB" altLang="en-US" sz="2000" dirty="0" err="1" smtClean="0"/>
              <a:t>zu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korrigieren</a:t>
            </a:r>
            <a:r>
              <a:rPr lang="en-GB" altLang="en-US" sz="2000" dirty="0" smtClean="0"/>
              <a:t>, </a:t>
            </a:r>
            <a:r>
              <a:rPr lang="en-GB" altLang="en-US" sz="2000" dirty="0" err="1" smtClean="0"/>
              <a:t>wenn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diese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nicht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erlaubte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Ausdrücke</a:t>
            </a:r>
            <a:r>
              <a:rPr lang="en-GB" altLang="en-US" sz="2000" dirty="0" smtClean="0"/>
              <a:t> </a:t>
            </a:r>
            <a:r>
              <a:rPr lang="en-GB" altLang="en-US" sz="2000" dirty="0"/>
              <a:t>und </a:t>
            </a:r>
            <a:r>
              <a:rPr lang="en-GB" altLang="en-US" sz="2000" dirty="0" err="1" smtClean="0"/>
              <a:t>Äußerungen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nach</a:t>
            </a:r>
            <a:r>
              <a:rPr lang="en-GB" altLang="en-US" sz="2000" dirty="0" smtClean="0"/>
              <a:t> Regel 9.1 </a:t>
            </a:r>
            <a:r>
              <a:rPr lang="en-GB" altLang="en-US" sz="2000" dirty="0" err="1" smtClean="0"/>
              <a:t>enthält</a:t>
            </a:r>
            <a:r>
              <a:rPr lang="en-GB" altLang="en-US" sz="2000" dirty="0" smtClean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altLang="en-US" sz="2000" dirty="0"/>
              <a:t>Die Änderungen finden Anwendung auf Anmeldungen, deren Anmeldedatum der 1. Juli </a:t>
            </a:r>
            <a:r>
              <a:rPr lang="de-DE" altLang="en-US" sz="2000" dirty="0" smtClean="0"/>
              <a:t>2016 </a:t>
            </a:r>
            <a:r>
              <a:rPr lang="de-DE" altLang="en-US" sz="2000" dirty="0"/>
              <a:t>oder ein späteres Datum </a:t>
            </a:r>
            <a:r>
              <a:rPr lang="de-DE" altLang="en-US" sz="2000" dirty="0" smtClean="0"/>
              <a:t>ist</a:t>
            </a:r>
            <a:endParaRPr lang="fr-CH" altLang="en-US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fr-CH" altLang="en-US" sz="22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63096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894" y="205108"/>
            <a:ext cx="8640960" cy="758848"/>
          </a:xfrm>
        </p:spPr>
        <p:txBody>
          <a:bodyPr/>
          <a:lstStyle/>
          <a:p>
            <a:r>
              <a:rPr lang="en-US" dirty="0" err="1"/>
              <a:t>Änderungen</a:t>
            </a:r>
            <a:r>
              <a:rPr lang="en-US" dirty="0"/>
              <a:t> der </a:t>
            </a:r>
            <a:r>
              <a:rPr lang="en-US" dirty="0" err="1"/>
              <a:t>Ausführungsordnung</a:t>
            </a:r>
            <a:r>
              <a:rPr lang="en-US" dirty="0"/>
              <a:t> </a:t>
            </a:r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38" y="925470"/>
            <a:ext cx="8390717" cy="535820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altLang="en-US" sz="1800" dirty="0" err="1"/>
              <a:t>Änderung</a:t>
            </a:r>
            <a:r>
              <a:rPr lang="en-GB" altLang="en-US" sz="1800" dirty="0"/>
              <a:t> der </a:t>
            </a:r>
            <a:r>
              <a:rPr lang="en-GB" altLang="en-US" sz="1800" dirty="0" smtClean="0"/>
              <a:t>Regel </a:t>
            </a:r>
            <a:r>
              <a:rPr lang="en-GB" altLang="en-US" sz="1800" dirty="0"/>
              <a:t>82</a:t>
            </a:r>
            <a:r>
              <a:rPr lang="en-GB" altLang="en-US" sz="1800" i="1" dirty="0" smtClean="0"/>
              <a:t>quater</a:t>
            </a:r>
            <a:endParaRPr lang="en-GB" altLang="en-US" sz="1800" i="1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fr-CH" altLang="en-US" sz="1800" dirty="0" err="1" smtClean="0"/>
              <a:t>Ausweitung</a:t>
            </a:r>
            <a:r>
              <a:rPr lang="fr-CH" altLang="en-US" sz="1800" dirty="0" smtClean="0"/>
              <a:t> der </a:t>
            </a:r>
            <a:r>
              <a:rPr lang="fr-CH" altLang="en-US" sz="1800" dirty="0" err="1" smtClean="0"/>
              <a:t>Bestimmungen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bzgl</a:t>
            </a:r>
            <a:r>
              <a:rPr lang="fr-CH" altLang="en-US" sz="1800" dirty="0" smtClean="0"/>
              <a:t>. </a:t>
            </a:r>
            <a:r>
              <a:rPr lang="fr-CH" altLang="en-US" sz="1800" dirty="0"/>
              <a:t>d</a:t>
            </a:r>
            <a:r>
              <a:rPr lang="fr-CH" altLang="en-US" sz="1800" dirty="0" smtClean="0"/>
              <a:t>er </a:t>
            </a:r>
            <a:r>
              <a:rPr lang="de-DE" altLang="en-US" sz="1800" dirty="0" smtClean="0"/>
              <a:t>Entschuldigung von Fristversäumnissen </a:t>
            </a:r>
            <a:r>
              <a:rPr lang="de-DE" altLang="en-US" sz="1800" dirty="0"/>
              <a:t>in </a:t>
            </a:r>
            <a:r>
              <a:rPr lang="de-DE" altLang="en-US" sz="1800" dirty="0" smtClean="0"/>
              <a:t>Fällen </a:t>
            </a:r>
            <a:r>
              <a:rPr lang="fr-CH" altLang="en-US" sz="1800" dirty="0" err="1" smtClean="0"/>
              <a:t>höherer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Gewalt</a:t>
            </a:r>
            <a:r>
              <a:rPr lang="fr-CH" altLang="en-US" sz="1800" dirty="0" smtClean="0"/>
              <a:t> (</a:t>
            </a:r>
            <a:r>
              <a:rPr lang="fr-CH" altLang="en-US" sz="1800" i="1" dirty="0" smtClean="0"/>
              <a:t>force majeure) </a:t>
            </a:r>
            <a:r>
              <a:rPr lang="fr-CH" altLang="en-US" sz="1800" dirty="0" err="1" smtClean="0"/>
              <a:t>auf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Fristen</a:t>
            </a:r>
            <a:r>
              <a:rPr lang="fr-CH" altLang="en-US" sz="1800" dirty="0" smtClean="0"/>
              <a:t>, die </a:t>
            </a:r>
            <a:r>
              <a:rPr lang="fr-CH" altLang="en-US" sz="1800" dirty="0" err="1" smtClean="0"/>
              <a:t>aufgrund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eines</a:t>
            </a:r>
            <a:r>
              <a:rPr lang="fr-CH" altLang="en-US" sz="1800" dirty="0" smtClean="0"/>
              <a:t> “</a:t>
            </a:r>
            <a:r>
              <a:rPr lang="de-DE" altLang="en-US" sz="1800" dirty="0" smtClean="0"/>
              <a:t>allgemeinen Ausfalles </a:t>
            </a:r>
            <a:r>
              <a:rPr lang="de-DE" altLang="en-US" sz="1800" dirty="0"/>
              <a:t>von elektronischen </a:t>
            </a:r>
            <a:r>
              <a:rPr lang="de-DE" altLang="en-US" sz="1800" dirty="0" smtClean="0"/>
              <a:t>Kommunikationsdiensten</a:t>
            </a:r>
            <a:r>
              <a:rPr lang="fr-CH" altLang="en-US" sz="1800" dirty="0" smtClean="0"/>
              <a:t>” </a:t>
            </a:r>
            <a:r>
              <a:rPr lang="fr-CH" altLang="en-US" sz="1800" dirty="0" err="1" smtClean="0"/>
              <a:t>versäumt</a:t>
            </a:r>
            <a:r>
              <a:rPr lang="fr-CH" altLang="en-US" sz="1800" dirty="0" smtClean="0"/>
              <a:t> </a:t>
            </a:r>
            <a:r>
              <a:rPr lang="fr-CH" altLang="en-US" sz="1800" dirty="0" err="1" smtClean="0"/>
              <a:t>wurden</a:t>
            </a:r>
            <a:endParaRPr lang="de-DE" altLang="en-US" sz="1800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GB" altLang="en-US" sz="1800" dirty="0" err="1"/>
              <a:t>Verständnis</a:t>
            </a:r>
            <a:r>
              <a:rPr lang="en-GB" altLang="en-US" sz="1800" dirty="0"/>
              <a:t> der PCT-</a:t>
            </a:r>
            <a:r>
              <a:rPr lang="en-GB" altLang="en-US" sz="1800" dirty="0" err="1"/>
              <a:t>Versammlung</a:t>
            </a:r>
            <a:r>
              <a:rPr lang="en-GB" altLang="en-US" sz="1800" dirty="0"/>
              <a:t>: 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GB" altLang="en-US" sz="1800" dirty="0"/>
              <a:t>“</a:t>
            </a:r>
            <a:r>
              <a:rPr lang="de-DE" altLang="en-US" sz="1800" dirty="0"/>
              <a:t>Bei der Annahme der Änderungen in Regel 82</a:t>
            </a:r>
            <a:r>
              <a:rPr lang="de-DE" altLang="en-US" sz="1800" i="1" dirty="0"/>
              <a:t>quater</a:t>
            </a:r>
            <a:r>
              <a:rPr lang="de-DE" altLang="en-US" sz="1800" dirty="0"/>
              <a:t>.1 kam die Versammlung überein, dass die [Ämter und Behörden] bei der Prüfung [eines solchen Antrages], den 'allgemeinen Ausfall des elektronischen Kommunikationdienstes` dahin interpretieren sollen, dass solche Ausfälle größere geographische Gebiete oder viele Personen betreffen, im Gegensatz zu einem örtlich begrenzten Problem, das nur ein bestimmtes Gebäude oder eine einzelne Person betrifft.“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de-DE" altLang="en-US" sz="1800" dirty="0" smtClean="0"/>
              <a:t>Die </a:t>
            </a:r>
            <a:r>
              <a:rPr lang="de-DE" altLang="en-US" sz="1800" dirty="0"/>
              <a:t>Änderungen finden Anwendung auf Anmeldungen, deren Anmeldedatum der 1. Juli 2016 oder ein späteres Datum </a:t>
            </a:r>
            <a:r>
              <a:rPr lang="de-DE" altLang="en-US" sz="1800" dirty="0" smtClean="0"/>
              <a:t>ist, sowie</a:t>
            </a:r>
            <a:r>
              <a:rPr lang="en-US" altLang="en-US" sz="1800" dirty="0" smtClean="0"/>
              <a:t> auf </a:t>
            </a:r>
            <a:r>
              <a:rPr lang="en-US" altLang="en-US" sz="1800" dirty="0" err="1" smtClean="0"/>
              <a:t>Anmeldungen</a:t>
            </a:r>
            <a:r>
              <a:rPr lang="en-US" altLang="en-US" sz="1800" dirty="0" smtClean="0"/>
              <a:t>, die </a:t>
            </a:r>
            <a:r>
              <a:rPr lang="en-US" altLang="en-US" sz="1800" dirty="0" err="1" smtClean="0"/>
              <a:t>vor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dem</a:t>
            </a:r>
            <a:r>
              <a:rPr lang="en-US" altLang="en-US" sz="1800" dirty="0" smtClean="0"/>
              <a:t> 1. </a:t>
            </a:r>
            <a:r>
              <a:rPr lang="en-US" altLang="en-US" sz="1800" dirty="0" err="1" smtClean="0"/>
              <a:t>Juli</a:t>
            </a:r>
            <a:r>
              <a:rPr lang="en-US" altLang="en-US" sz="1800" dirty="0" smtClean="0"/>
              <a:t> 2016 </a:t>
            </a:r>
            <a:r>
              <a:rPr lang="en-US" altLang="en-US" sz="1800" dirty="0" err="1" smtClean="0"/>
              <a:t>eingereicht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wurden</a:t>
            </a:r>
            <a:r>
              <a:rPr lang="en-US" altLang="en-US" sz="1800" dirty="0" smtClean="0"/>
              <a:t> und </a:t>
            </a:r>
            <a:r>
              <a:rPr lang="en-US" altLang="en-US" sz="1800" dirty="0" err="1" smtClean="0"/>
              <a:t>bei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denen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sich</a:t>
            </a:r>
            <a:r>
              <a:rPr lang="en-US" altLang="en-US" sz="1800" dirty="0" smtClean="0"/>
              <a:t> das “</a:t>
            </a:r>
            <a:r>
              <a:rPr lang="en-US" altLang="en-US" sz="1800" dirty="0" err="1" smtClean="0"/>
              <a:t>Ereignis</a:t>
            </a:r>
            <a:r>
              <a:rPr lang="en-US" altLang="en-US" sz="1800" dirty="0" smtClean="0"/>
              <a:t>” </a:t>
            </a:r>
            <a:r>
              <a:rPr lang="en-US" altLang="en-US" sz="1800" dirty="0"/>
              <a:t>am 1. </a:t>
            </a:r>
            <a:r>
              <a:rPr lang="en-US" altLang="en-US" sz="1800" dirty="0" err="1"/>
              <a:t>Juli</a:t>
            </a:r>
            <a:r>
              <a:rPr lang="en-US" altLang="en-US" sz="1800" dirty="0"/>
              <a:t> 2016 </a:t>
            </a:r>
            <a:r>
              <a:rPr lang="en-US" altLang="en-US" sz="1800" dirty="0" err="1" smtClean="0"/>
              <a:t>oder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danach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ereignete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60392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93888"/>
            <a:ext cx="8712968" cy="902864"/>
          </a:xfrm>
        </p:spPr>
        <p:txBody>
          <a:bodyPr/>
          <a:lstStyle/>
          <a:p>
            <a:r>
              <a:rPr lang="en-US" dirty="0" err="1"/>
              <a:t>Änderungen</a:t>
            </a:r>
            <a:r>
              <a:rPr lang="en-US" dirty="0"/>
              <a:t> der </a:t>
            </a:r>
            <a:r>
              <a:rPr lang="en-US" dirty="0" err="1"/>
              <a:t>Ausführungsordnung</a:t>
            </a:r>
            <a:r>
              <a:rPr lang="en-US" dirty="0"/>
              <a:t> </a:t>
            </a:r>
            <a:r>
              <a:rPr lang="en-US" dirty="0" smtClean="0"/>
              <a:t>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616" y="1387126"/>
            <a:ext cx="8309831" cy="5040560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GB" altLang="en-US" sz="2200" dirty="0" err="1"/>
              <a:t>Änderung</a:t>
            </a:r>
            <a:r>
              <a:rPr lang="en-GB" altLang="en-US" sz="2200" dirty="0"/>
              <a:t> der </a:t>
            </a:r>
            <a:r>
              <a:rPr lang="en-GB" altLang="en-US" sz="2200" dirty="0" smtClean="0"/>
              <a:t>Regel </a:t>
            </a:r>
            <a:r>
              <a:rPr lang="fr-CH" altLang="en-US" sz="2200" dirty="0" smtClean="0"/>
              <a:t>92.2 d</a:t>
            </a:r>
            <a:r>
              <a:rPr lang="fr-CH" altLang="en-US" sz="2200" dirty="0"/>
              <a:t>)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fr-CH" altLang="en-US" sz="2200" dirty="0" err="1" smtClean="0"/>
              <a:t>Ausweitung</a:t>
            </a:r>
            <a:r>
              <a:rPr lang="fr-CH" altLang="en-US" sz="2200" dirty="0" smtClean="0"/>
              <a:t> der </a:t>
            </a:r>
            <a:r>
              <a:rPr lang="fr-CH" altLang="en-US" sz="2200" dirty="0" err="1" smtClean="0"/>
              <a:t>akzeptierten</a:t>
            </a:r>
            <a:r>
              <a:rPr lang="fr-CH" altLang="en-US" sz="2200" dirty="0" smtClean="0"/>
              <a:t> </a:t>
            </a:r>
            <a:r>
              <a:rPr lang="fr-CH" altLang="en-US" sz="2200" dirty="0" err="1" smtClean="0"/>
              <a:t>Sprachen</a:t>
            </a:r>
            <a:r>
              <a:rPr lang="fr-CH" altLang="en-US" sz="2200" dirty="0" smtClean="0"/>
              <a:t> </a:t>
            </a:r>
            <a:r>
              <a:rPr lang="fr-CH" altLang="en-US" sz="2200" dirty="0" err="1" smtClean="0"/>
              <a:t>für</a:t>
            </a:r>
            <a:r>
              <a:rPr lang="fr-CH" altLang="en-US" sz="2200" dirty="0" smtClean="0"/>
              <a:t> </a:t>
            </a:r>
            <a:r>
              <a:rPr lang="fr-CH" altLang="en-US" sz="2200" dirty="0" err="1" smtClean="0"/>
              <a:t>Mitteilungen</a:t>
            </a:r>
            <a:r>
              <a:rPr lang="fr-CH" altLang="en-US" sz="2200" dirty="0" smtClean="0"/>
              <a:t> </a:t>
            </a:r>
            <a:r>
              <a:rPr lang="fr-CH" altLang="en-US" sz="2200" dirty="0" err="1" smtClean="0"/>
              <a:t>vom</a:t>
            </a:r>
            <a:r>
              <a:rPr lang="fr-CH" altLang="en-US" sz="2200" dirty="0" smtClean="0"/>
              <a:t> </a:t>
            </a:r>
            <a:r>
              <a:rPr lang="fr-CH" altLang="en-US" sz="2200" dirty="0" err="1" smtClean="0"/>
              <a:t>Anmelder</a:t>
            </a:r>
            <a:r>
              <a:rPr lang="fr-CH" altLang="en-US" sz="2200" dirty="0" smtClean="0"/>
              <a:t> an </a:t>
            </a:r>
            <a:r>
              <a:rPr lang="fr-CH" altLang="en-US" sz="2200" dirty="0" err="1" smtClean="0"/>
              <a:t>das</a:t>
            </a:r>
            <a:r>
              <a:rPr lang="fr-CH" altLang="en-US" sz="2200" dirty="0" smtClean="0"/>
              <a:t> IB </a:t>
            </a:r>
            <a:r>
              <a:rPr lang="fr-CH" altLang="en-US" sz="2200" dirty="0" err="1" smtClean="0"/>
              <a:t>mittels</a:t>
            </a:r>
            <a:r>
              <a:rPr lang="fr-CH" altLang="en-US" sz="2200" dirty="0" smtClean="0"/>
              <a:t> </a:t>
            </a:r>
            <a:r>
              <a:rPr lang="fr-CH" altLang="en-US" sz="2200" dirty="0" err="1" smtClean="0"/>
              <a:t>ePCT</a:t>
            </a:r>
            <a:r>
              <a:rPr lang="fr-CH" altLang="en-US" sz="2200" dirty="0" smtClean="0"/>
              <a:t> </a:t>
            </a:r>
            <a:r>
              <a:rPr lang="fr-CH" altLang="en-US" sz="2200" dirty="0" err="1" smtClean="0"/>
              <a:t>auf</a:t>
            </a:r>
            <a:r>
              <a:rPr lang="fr-CH" altLang="en-US" sz="2200" dirty="0" smtClean="0"/>
              <a:t> die </a:t>
            </a:r>
            <a:r>
              <a:rPr lang="fr-CH" altLang="en-US" sz="2200" dirty="0" err="1" smtClean="0"/>
              <a:t>Veröffentlichungssprache</a:t>
            </a:r>
            <a:r>
              <a:rPr lang="fr-CH" altLang="en-US" sz="2200" dirty="0" smtClean="0"/>
              <a:t> (</a:t>
            </a:r>
            <a:r>
              <a:rPr lang="fr-CH" altLang="en-US" sz="2200" dirty="0" err="1" smtClean="0"/>
              <a:t>zusätzlich</a:t>
            </a:r>
            <a:r>
              <a:rPr lang="fr-CH" altLang="en-US" sz="2200" dirty="0" smtClean="0"/>
              <a:t> </a:t>
            </a:r>
            <a:r>
              <a:rPr lang="fr-CH" altLang="en-US" sz="2200" dirty="0" err="1" smtClean="0"/>
              <a:t>zu</a:t>
            </a:r>
            <a:r>
              <a:rPr lang="fr-CH" altLang="en-US" sz="2200" dirty="0" smtClean="0"/>
              <a:t> </a:t>
            </a:r>
            <a:r>
              <a:rPr lang="fr-CH" altLang="en-US" sz="2200" dirty="0" err="1"/>
              <a:t>E</a:t>
            </a:r>
            <a:r>
              <a:rPr lang="fr-CH" altLang="en-US" sz="2200" dirty="0" err="1" smtClean="0"/>
              <a:t>nglisch</a:t>
            </a:r>
            <a:r>
              <a:rPr lang="fr-CH" altLang="en-US" sz="2200" dirty="0" smtClean="0"/>
              <a:t> </a:t>
            </a:r>
            <a:r>
              <a:rPr lang="fr-CH" altLang="en-US" sz="2200" dirty="0" err="1"/>
              <a:t>u</a:t>
            </a:r>
            <a:r>
              <a:rPr lang="fr-CH" altLang="en-US" sz="2200" dirty="0" err="1" smtClean="0"/>
              <a:t>nd</a:t>
            </a:r>
            <a:r>
              <a:rPr lang="fr-CH" altLang="en-US" sz="2200" dirty="0" smtClean="0"/>
              <a:t> </a:t>
            </a:r>
            <a:r>
              <a:rPr lang="fr-CH" altLang="en-US" sz="2200" dirty="0" err="1"/>
              <a:t>F</a:t>
            </a:r>
            <a:r>
              <a:rPr lang="fr-CH" altLang="en-US" sz="2200" dirty="0" err="1" smtClean="0"/>
              <a:t>ranzösisch</a:t>
            </a:r>
            <a:r>
              <a:rPr lang="fr-CH" altLang="en-US" sz="2200" dirty="0" smtClean="0"/>
              <a:t>)</a:t>
            </a:r>
            <a:endParaRPr lang="en-US" sz="2200" dirty="0" smtClean="0"/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de-DE" sz="2200" dirty="0"/>
              <a:t>Die Änderungen finden Anwendung auf Anmeldungen, deren Anmeldedatum der 1. Juli 2016 oder ein späteres Datum ist, sowie auf Anmeldungen, die vor dem 1</a:t>
            </a:r>
            <a:r>
              <a:rPr lang="de-DE" sz="2200" dirty="0" smtClean="0"/>
              <a:t>. Juli 2016 </a:t>
            </a:r>
            <a:r>
              <a:rPr lang="de-DE" sz="2200" dirty="0"/>
              <a:t>eingereicht </a:t>
            </a:r>
            <a:r>
              <a:rPr lang="de-DE" sz="2200" dirty="0" smtClean="0"/>
              <a:t>wurden </a:t>
            </a:r>
            <a:r>
              <a:rPr lang="de-DE" sz="2200" dirty="0"/>
              <a:t>und </a:t>
            </a:r>
            <a:r>
              <a:rPr lang="de-DE" sz="2200" dirty="0" smtClean="0"/>
              <a:t>für welche Schriftverkehr beim IB am </a:t>
            </a:r>
            <a:r>
              <a:rPr lang="de-DE" sz="2200" dirty="0"/>
              <a:t>1. Juli 2016 oder danach </a:t>
            </a:r>
            <a:r>
              <a:rPr lang="de-DE" sz="2200" dirty="0" smtClean="0"/>
              <a:t>eingegangen ist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5998827"/>
      </p:ext>
    </p:extLst>
  </p:cSld>
  <p:clrMapOvr>
    <a:masterClrMapping/>
  </p:clrMapOvr>
</p:sld>
</file>

<file path=ppt/theme/theme1.xml><?xml version="1.0" encoding="utf-8"?>
<a:theme xmlns:a="http://schemas.openxmlformats.org/drawingml/2006/main" name="EN_2010_pct background png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EN_2010_pct background png</Template>
  <TotalTime>11695</TotalTime>
  <Words>723</Words>
  <Application>Microsoft Office PowerPoint</Application>
  <PresentationFormat>On-screen Show (4:3)</PresentationFormat>
  <Paragraphs>44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EN_2010_pct background png</vt:lpstr>
      <vt:lpstr>PowerPoint Presentation</vt:lpstr>
      <vt:lpstr>Änderungen der Ausführungsordnung (1)</vt:lpstr>
      <vt:lpstr>Änderungen der Ausführungsordnung (2)</vt:lpstr>
      <vt:lpstr>Änderungen der Ausführungsordnung (3)</vt:lpstr>
      <vt:lpstr>Änderungen der Ausführungsordnung (4)</vt:lpstr>
      <vt:lpstr>Änderungen der Ausführungsordnung (5)</vt:lpstr>
      <vt:lpstr>Änderungen der Ausführungsordnung (6)</vt:lpstr>
      <vt:lpstr>Änderungen der Ausführungsordnung (7)</vt:lpstr>
    </vt:vector>
  </TitlesOfParts>
  <Company>World Intellectual Property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ARGANOZA Rosalina</dc:creator>
  <cp:lastModifiedBy>JULLIARD Corinne</cp:lastModifiedBy>
  <cp:revision>146</cp:revision>
  <cp:lastPrinted>2015-05-01T14:20:17Z</cp:lastPrinted>
  <dcterms:created xsi:type="dcterms:W3CDTF">2013-11-19T11:19:13Z</dcterms:created>
  <dcterms:modified xsi:type="dcterms:W3CDTF">2016-04-22T08:13:57Z</dcterms:modified>
</cp:coreProperties>
</file>