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77" d="100"/>
          <a:sy n="77" d="100"/>
        </p:scale>
        <p:origin x="1594" y="67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2024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305825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438968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>
                <a:solidFill>
                  <a:srgbClr val="9D0A2B"/>
                </a:solidFill>
              </a:rPr>
              <a:t>The International </a:t>
            </a:r>
            <a:br>
              <a:rPr lang="fr-CH" sz="800" b="1" dirty="0">
                <a:solidFill>
                  <a:srgbClr val="9D0A2B"/>
                </a:solidFill>
              </a:rPr>
            </a:br>
            <a:r>
              <a:rPr lang="fr-CH" sz="8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 dirty="0">
                <a:solidFill>
                  <a:srgbClr val="70899B"/>
                </a:solidFill>
              </a:rPr>
              <a:t>Modifications du </a:t>
            </a:r>
            <a:r>
              <a:rPr lang="en-US" sz="3400" b="1" dirty="0" err="1">
                <a:solidFill>
                  <a:srgbClr val="70899B"/>
                </a:solidFill>
              </a:rPr>
              <a:t>règlement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d’exécution</a:t>
            </a:r>
            <a:r>
              <a:rPr lang="en-US" sz="3400" b="1" dirty="0">
                <a:solidFill>
                  <a:srgbClr val="70899B"/>
                </a:solidFill>
              </a:rPr>
              <a:t> du PCT </a:t>
            </a:r>
            <a:r>
              <a:rPr lang="en-US" sz="3400" b="1" dirty="0" err="1">
                <a:solidFill>
                  <a:srgbClr val="70899B"/>
                </a:solidFill>
              </a:rPr>
              <a:t>en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vigueur</a:t>
            </a:r>
            <a:r>
              <a:rPr lang="en-US" sz="3400" b="1" dirty="0">
                <a:solidFill>
                  <a:srgbClr val="70899B"/>
                </a:solidFill>
              </a:rPr>
              <a:t> à </a:t>
            </a:r>
            <a:r>
              <a:rPr lang="en-US" sz="3400" b="1" dirty="0" err="1">
                <a:solidFill>
                  <a:srgbClr val="70899B"/>
                </a:solidFill>
              </a:rPr>
              <a:t>partir</a:t>
            </a:r>
            <a:r>
              <a:rPr lang="en-US" sz="3400" b="1" dirty="0">
                <a:solidFill>
                  <a:srgbClr val="70899B"/>
                </a:solidFill>
              </a:rPr>
              <a:t> du 1</a:t>
            </a:r>
            <a:r>
              <a:rPr lang="en-US" sz="3400" b="1" baseline="30000" dirty="0">
                <a:solidFill>
                  <a:srgbClr val="70899B"/>
                </a:solidFill>
              </a:rPr>
              <a:t>er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juillet</a:t>
            </a:r>
            <a:r>
              <a:rPr lang="en-US" sz="3400" b="1" dirty="0">
                <a:solidFill>
                  <a:srgbClr val="70899B"/>
                </a:solidFill>
              </a:rPr>
              <a:t> 2024</a:t>
            </a:r>
          </a:p>
          <a:p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050706"/>
          </a:xfrm>
        </p:spPr>
        <p:txBody>
          <a:bodyPr/>
          <a:lstStyle/>
          <a:p>
            <a:pPr algn="ctr" rtl="0"/>
            <a:r>
              <a:rPr lang="en-US" sz="3200" dirty="0"/>
              <a:t>Modifications de </a:t>
            </a:r>
            <a:r>
              <a:rPr lang="en-US" sz="3200" dirty="0" err="1"/>
              <a:t>règles</a:t>
            </a:r>
            <a:r>
              <a:rPr lang="en-US" sz="3200" dirty="0"/>
              <a:t> du PCT à </a:t>
            </a:r>
            <a:r>
              <a:rPr lang="en-US" sz="3200" dirty="0" err="1"/>
              <a:t>partir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du 1</a:t>
            </a:r>
            <a:r>
              <a:rPr lang="en-US" sz="3200" baseline="30000" dirty="0"/>
              <a:t>er </a:t>
            </a:r>
            <a:r>
              <a:rPr lang="en-US" sz="3200" dirty="0" err="1"/>
              <a:t>juillet</a:t>
            </a:r>
            <a:r>
              <a:rPr lang="en-US" sz="3200" dirty="0"/>
              <a:t> 2024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832648"/>
          </a:xfrm>
        </p:spPr>
        <p:txBody>
          <a:bodyPr>
            <a:noAutofit/>
          </a:bodyPr>
          <a:lstStyle/>
          <a:p>
            <a:pPr rtl="0">
              <a:spcBef>
                <a:spcPts val="600"/>
              </a:spcBef>
            </a:pPr>
            <a:r>
              <a:rPr lang="en-US" altLang="fr-FR" sz="2200" dirty="0"/>
              <a:t>Modifications des </a:t>
            </a:r>
            <a:r>
              <a:rPr lang="en-US" altLang="fr-FR" sz="2200" dirty="0" err="1"/>
              <a:t>règles</a:t>
            </a:r>
            <a:r>
              <a:rPr lang="en-US" altLang="fr-FR" sz="2200" dirty="0"/>
              <a:t> 26.3 et 29.1 du </a:t>
            </a:r>
            <a:r>
              <a:rPr lang="en-US" altLang="fr-FR" sz="2200" dirty="0" err="1"/>
              <a:t>règlement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d’exécution</a:t>
            </a:r>
            <a:r>
              <a:rPr lang="en-US" altLang="fr-FR" sz="2200" dirty="0"/>
              <a:t> du PCT et nouvelle </a:t>
            </a:r>
            <a:r>
              <a:rPr lang="en-US" altLang="fr-FR" sz="2200" dirty="0" err="1"/>
              <a:t>règle</a:t>
            </a:r>
            <a:r>
              <a:rPr lang="en-US" altLang="fr-FR" sz="2200" dirty="0"/>
              <a:t> 26.3</a:t>
            </a:r>
            <a:r>
              <a:rPr lang="en-US" altLang="fr-FR" sz="2200" i="1" dirty="0"/>
              <a:t>ter</a:t>
            </a:r>
            <a:r>
              <a:rPr lang="en-US" altLang="fr-FR" sz="2200" dirty="0"/>
              <a:t>.e) : </a:t>
            </a:r>
            <a:r>
              <a:rPr lang="en-US" altLang="fr-FR" sz="2200" dirty="0" err="1"/>
              <a:t>Demandes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internationales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rédigées</a:t>
            </a:r>
            <a:r>
              <a:rPr lang="en-US" altLang="fr-FR" sz="2200" dirty="0"/>
              <a:t> dans </a:t>
            </a:r>
            <a:r>
              <a:rPr lang="en-US" altLang="fr-FR" sz="2200" dirty="0" err="1"/>
              <a:t>plusieurs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langues</a:t>
            </a:r>
            <a:endParaRPr lang="en-US" altLang="fr-FR" sz="2200" dirty="0"/>
          </a:p>
          <a:p>
            <a:pPr lvl="1" rtl="0">
              <a:spcBef>
                <a:spcPts val="600"/>
              </a:spcBef>
            </a:pPr>
            <a:r>
              <a:rPr lang="en-US" altLang="fr-FR" sz="2200" dirty="0"/>
              <a:t>Intention de conserver la date de </a:t>
            </a:r>
            <a:r>
              <a:rPr lang="en-US" altLang="fr-FR" sz="2200" dirty="0" err="1"/>
              <a:t>dépôt</a:t>
            </a:r>
            <a:r>
              <a:rPr lang="en-US" altLang="fr-FR" sz="2200" dirty="0"/>
              <a:t> international pour les </a:t>
            </a:r>
            <a:r>
              <a:rPr lang="en-US" altLang="fr-FR" sz="2200" dirty="0" err="1"/>
              <a:t>demandes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internationales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contenant</a:t>
            </a:r>
            <a:r>
              <a:rPr lang="en-US" altLang="fr-FR" sz="2200" dirty="0"/>
              <a:t> plus </a:t>
            </a:r>
            <a:r>
              <a:rPr lang="en-US" altLang="fr-FR" sz="2200" dirty="0" err="1"/>
              <a:t>d’une</a:t>
            </a:r>
            <a:r>
              <a:rPr lang="en-US" altLang="fr-FR" sz="2200" dirty="0"/>
              <a:t> langue dans la description et/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les revendications </a:t>
            </a:r>
            <a:r>
              <a:rPr lang="en-US" altLang="fr-FR" sz="2200" dirty="0" err="1"/>
              <a:t>si</a:t>
            </a:r>
            <a:r>
              <a:rPr lang="en-US" altLang="fr-FR" sz="2200" dirty="0"/>
              <a:t> </a:t>
            </a:r>
            <a:r>
              <a:rPr lang="en-US" altLang="fr-FR" sz="2200" dirty="0" err="1"/>
              <a:t>toutes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langues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utilisées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sont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acceptées</a:t>
            </a:r>
            <a:r>
              <a:rPr lang="en-US" altLang="fr-FR" sz="2200" dirty="0"/>
              <a:t> par </a:t>
            </a:r>
            <a:r>
              <a:rPr lang="en-US" altLang="fr-FR" sz="2200" dirty="0" err="1"/>
              <a:t>l’office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endParaRPr lang="en-US" altLang="fr-FR" sz="2200" dirty="0"/>
          </a:p>
          <a:p>
            <a:pPr marL="742950" lvl="1" indent="-285750" rtl="0">
              <a:spcBef>
                <a:spcPts val="600"/>
              </a:spcBef>
              <a:spcAft>
                <a:spcPts val="800"/>
              </a:spcAft>
              <a:buFont typeface="Wingdings" pitchFamily="2" charset="2"/>
              <a:buChar char=""/>
              <a:tabLst>
                <a:tab pos="914400" algn="l"/>
              </a:tabLst>
            </a:pP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L’office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récepteur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invitera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le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déposant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à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remettre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une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traduction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des (parties des) revendications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pertinentes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et/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ou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de la description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en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une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seule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langue, qui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est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également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une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langue de publication et qui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est</a:t>
            </a:r>
            <a:r>
              <a:rPr lang="en-US" sz="22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acceptée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par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l’administration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chargée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de la recherche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internationale</a:t>
            </a:r>
            <a:endParaRPr lang="en-US" altLang="fr-FR" sz="2200" dirty="0"/>
          </a:p>
          <a:p>
            <a:pPr lvl="1" rtl="0">
              <a:spcBef>
                <a:spcPts val="600"/>
              </a:spcBef>
            </a:pPr>
            <a:r>
              <a:rPr lang="en-US" altLang="fr-FR" sz="2200" dirty="0"/>
              <a:t>Si </a:t>
            </a:r>
            <a:r>
              <a:rPr lang="en-US" altLang="fr-FR" sz="2200" dirty="0" err="1"/>
              <a:t>l’office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r>
              <a:rPr lang="en-US" altLang="fr-FR" sz="2200" dirty="0"/>
              <a:t> </a:t>
            </a:r>
            <a:r>
              <a:rPr lang="en-US" altLang="fr-FR" sz="2200" dirty="0" err="1"/>
              <a:t>n’accepte</a:t>
            </a:r>
            <a:r>
              <a:rPr lang="en-US" altLang="fr-FR" sz="2200" dirty="0"/>
              <a:t> pas </a:t>
            </a:r>
            <a:r>
              <a:rPr lang="en-US" altLang="fr-FR" sz="2200" dirty="0" err="1"/>
              <a:t>toutes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langues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utilisées</a:t>
            </a:r>
            <a:r>
              <a:rPr lang="en-US" altLang="fr-FR" sz="2200" dirty="0"/>
              <a:t>, il </a:t>
            </a:r>
            <a:r>
              <a:rPr lang="en-US" altLang="fr-FR" sz="2200" dirty="0" err="1"/>
              <a:t>transmettra</a:t>
            </a:r>
            <a:r>
              <a:rPr lang="en-US" altLang="fr-FR" sz="2200" dirty="0"/>
              <a:t> la </a:t>
            </a:r>
            <a:r>
              <a:rPr lang="en-US" altLang="fr-FR" sz="2200" dirty="0" err="1"/>
              <a:t>demande</a:t>
            </a:r>
            <a:r>
              <a:rPr lang="en-US" altLang="fr-FR" sz="2200" dirty="0"/>
              <a:t> au bureau international </a:t>
            </a:r>
            <a:r>
              <a:rPr lang="en-US" altLang="fr-FR" sz="2200" dirty="0" err="1"/>
              <a:t>agissant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tant </a:t>
            </a:r>
            <a:r>
              <a:rPr lang="en-US" altLang="fr-FR" sz="2200" dirty="0" err="1"/>
              <a:t>qu’office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r>
              <a:rPr lang="en-US" altLang="fr-FR" sz="2200" dirty="0"/>
              <a:t>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vertu de la </a:t>
            </a:r>
            <a:r>
              <a:rPr lang="en-US" altLang="fr-FR" sz="2200" dirty="0" err="1"/>
              <a:t>règle</a:t>
            </a:r>
            <a:r>
              <a:rPr lang="en-US" altLang="fr-FR" sz="2200" dirty="0"/>
              <a:t> 19.4</a:t>
            </a:r>
          </a:p>
          <a:p>
            <a:pPr lvl="1"/>
            <a:endParaRPr lang="en-US" altLang="fr-FR" sz="2200" dirty="0"/>
          </a:p>
          <a:p>
            <a:pPr lvl="1"/>
            <a:endParaRPr lang="en-US" altLang="fr-FR" sz="2200" dirty="0"/>
          </a:p>
          <a:p>
            <a:pPr lvl="1">
              <a:buFont typeface="Wingdings" pitchFamily="2" charset="2"/>
              <a:buChar char="Ø"/>
            </a:pPr>
            <a:endParaRPr lang="en-US" alt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338738"/>
          </a:xfrm>
        </p:spPr>
        <p:txBody>
          <a:bodyPr/>
          <a:lstStyle/>
          <a:p>
            <a:pPr algn="ctr" rtl="0"/>
            <a:r>
              <a:rPr lang="en-US" sz="3200" dirty="0"/>
              <a:t>Modifications de </a:t>
            </a:r>
            <a:r>
              <a:rPr lang="en-US" sz="3200" dirty="0" err="1"/>
              <a:t>règles</a:t>
            </a:r>
            <a:r>
              <a:rPr lang="en-US" sz="3200" dirty="0"/>
              <a:t> du PCT à </a:t>
            </a:r>
            <a:r>
              <a:rPr lang="en-US" sz="3200" dirty="0" err="1"/>
              <a:t>partir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du 1</a:t>
            </a:r>
            <a:r>
              <a:rPr lang="en-US" sz="3200" baseline="30000" dirty="0"/>
              <a:t>er</a:t>
            </a:r>
            <a:r>
              <a:rPr lang="en-US" sz="3200" dirty="0"/>
              <a:t> </a:t>
            </a:r>
            <a:r>
              <a:rPr lang="en-US" sz="3200" dirty="0" err="1"/>
              <a:t>juillet</a:t>
            </a:r>
            <a:r>
              <a:rPr lang="en-US" sz="3200" dirty="0"/>
              <a:t> 2024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/>
          </a:bodyPr>
          <a:lstStyle/>
          <a:p>
            <a:endParaRPr lang="en-US" altLang="fr-FR" sz="2200" dirty="0"/>
          </a:p>
          <a:p>
            <a:pPr marL="457200" lvl="1" indent="0" rtl="0">
              <a:buNone/>
            </a:pPr>
            <a:endParaRPr lang="en-US" altLang="fr-FR" sz="2200" dirty="0"/>
          </a:p>
          <a:p>
            <a:pPr lvl="1">
              <a:spcBef>
                <a:spcPts val="600"/>
              </a:spcBef>
            </a:pPr>
            <a:r>
              <a:rPr lang="en-US" altLang="fr-FR" sz="2200" dirty="0" err="1"/>
              <a:t>L’office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r>
              <a:rPr lang="en-US" altLang="fr-FR" sz="2200" dirty="0"/>
              <a:t> dispose </a:t>
            </a:r>
            <a:r>
              <a:rPr lang="en-US" altLang="fr-FR" sz="2200" dirty="0" err="1"/>
              <a:t>d’une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certaine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souplesse</a:t>
            </a:r>
            <a:r>
              <a:rPr lang="en-US" altLang="fr-FR" sz="2200" dirty="0"/>
              <a:t> pour </a:t>
            </a:r>
            <a:r>
              <a:rPr lang="en-US" altLang="fr-FR" sz="2200" dirty="0" err="1"/>
              <a:t>exclure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cas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termes</a:t>
            </a:r>
            <a:r>
              <a:rPr lang="en-US" altLang="fr-FR" sz="2200" dirty="0"/>
              <a:t> non </a:t>
            </a:r>
            <a:r>
              <a:rPr lang="en-US" altLang="fr-FR" sz="2200" dirty="0" err="1"/>
              <a:t>connotés</a:t>
            </a:r>
            <a:r>
              <a:rPr lang="en-US" altLang="fr-FR" sz="2200" dirty="0"/>
              <a:t>, de </a:t>
            </a:r>
            <a:r>
              <a:rPr lang="en-US" altLang="fr-FR" sz="2200" dirty="0" err="1"/>
              <a:t>translittération</a:t>
            </a:r>
            <a:r>
              <a:rPr lang="en-US" altLang="fr-FR" sz="2200" dirty="0"/>
              <a:t> 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traduction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termes</a:t>
            </a:r>
            <a:r>
              <a:rPr lang="en-US" altLang="fr-FR" sz="2200" dirty="0"/>
              <a:t> techniques, 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cas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d’inventions</a:t>
            </a:r>
            <a:r>
              <a:rPr lang="en-US" altLang="fr-FR" sz="2200" dirty="0"/>
              <a:t> relatives aux technologies de la </a:t>
            </a:r>
            <a:r>
              <a:rPr lang="en-US" altLang="fr-FR" sz="2200" dirty="0" err="1"/>
              <a:t>traduction</a:t>
            </a:r>
            <a:endParaRPr lang="en-US" altLang="fr-FR" sz="2200" dirty="0"/>
          </a:p>
          <a:p>
            <a:pPr lvl="1" rtl="0">
              <a:spcBef>
                <a:spcPts val="600"/>
              </a:spcBef>
            </a:pPr>
            <a:r>
              <a:rPr lang="en-US" altLang="fr-FR" sz="2200" dirty="0" err="1"/>
              <a:t>Règle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spéciale</a:t>
            </a:r>
            <a:r>
              <a:rPr lang="en-US" altLang="fr-FR" sz="2200" dirty="0"/>
              <a:t> déjà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</a:t>
            </a:r>
            <a:r>
              <a:rPr lang="en-US" altLang="fr-FR" sz="2200" dirty="0" err="1"/>
              <a:t>vigueur</a:t>
            </a:r>
            <a:r>
              <a:rPr lang="en-US" altLang="fr-FR" sz="2200" dirty="0"/>
              <a:t> pour les </a:t>
            </a:r>
            <a:r>
              <a:rPr lang="en-US" altLang="fr-FR" sz="2200" dirty="0" err="1"/>
              <a:t>cas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où</a:t>
            </a:r>
            <a:r>
              <a:rPr lang="en-US" altLang="fr-FR" sz="2200" dirty="0"/>
              <a:t> </a:t>
            </a:r>
            <a:r>
              <a:rPr lang="en-US" altLang="fr-FR" sz="2200" dirty="0" err="1"/>
              <a:t>plusieurs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langues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sont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utilisées</a:t>
            </a:r>
            <a:r>
              <a:rPr lang="en-US" altLang="fr-FR" sz="2200" dirty="0"/>
              <a:t> dans </a:t>
            </a:r>
            <a:r>
              <a:rPr lang="en-US" altLang="fr-FR" sz="2200" dirty="0" err="1"/>
              <a:t>l’abrégé</a:t>
            </a:r>
            <a:r>
              <a:rPr lang="en-US" altLang="fr-FR" sz="2200" dirty="0"/>
              <a:t> 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le </a:t>
            </a:r>
            <a:r>
              <a:rPr lang="en-US" altLang="fr-FR" sz="2200" dirty="0" err="1"/>
              <a:t>texte</a:t>
            </a:r>
            <a:r>
              <a:rPr lang="en-US" altLang="fr-FR" sz="2200" dirty="0"/>
              <a:t> des dessins (</a:t>
            </a:r>
            <a:r>
              <a:rPr lang="en-US" altLang="fr-FR" sz="2200" dirty="0" err="1"/>
              <a:t>règle</a:t>
            </a:r>
            <a:r>
              <a:rPr lang="en-US" altLang="fr-FR" sz="2200" dirty="0"/>
              <a:t> 26.3</a:t>
            </a:r>
            <a:r>
              <a:rPr lang="en-US" altLang="fr-FR" sz="2200" i="1" dirty="0"/>
              <a:t>ter</a:t>
            </a:r>
            <a:r>
              <a:rPr lang="en-US" altLang="fr-FR" sz="2200" dirty="0"/>
              <a:t>.a))</a:t>
            </a:r>
          </a:p>
          <a:p>
            <a:pPr lvl="1" rtl="0">
              <a:spcBef>
                <a:spcPts val="600"/>
              </a:spcBef>
            </a:pPr>
            <a:r>
              <a:rPr lang="en-US" altLang="fr-FR" sz="2200" dirty="0" err="1"/>
              <a:t>Entrent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</a:t>
            </a:r>
            <a:r>
              <a:rPr lang="en-US" altLang="fr-FR" sz="2200" dirty="0" err="1"/>
              <a:t>vigueur</a:t>
            </a:r>
            <a:r>
              <a:rPr lang="en-US" altLang="fr-FR" sz="2200" dirty="0"/>
              <a:t> le 1</a:t>
            </a:r>
            <a:r>
              <a:rPr lang="en-US" altLang="fr-FR" sz="2200" baseline="30000" dirty="0"/>
              <a:t>er</a:t>
            </a:r>
            <a:r>
              <a:rPr lang="en-US" altLang="fr-FR" sz="2200" dirty="0"/>
              <a:t> </a:t>
            </a:r>
            <a:r>
              <a:rPr lang="en-US" altLang="fr-FR" sz="2200" dirty="0" err="1"/>
              <a:t>juillet</a:t>
            </a:r>
            <a:r>
              <a:rPr lang="en-US" altLang="fr-FR" sz="2200" dirty="0"/>
              <a:t> 2024 et </a:t>
            </a:r>
            <a:r>
              <a:rPr lang="en-US" altLang="fr-FR" sz="2200" dirty="0" err="1"/>
              <a:t>s’appliquent</a:t>
            </a:r>
            <a:r>
              <a:rPr lang="en-US" altLang="fr-FR" sz="2200" dirty="0"/>
              <a:t> aux </a:t>
            </a:r>
            <a:r>
              <a:rPr lang="en-US" altLang="fr-FR" sz="2200" dirty="0" err="1"/>
              <a:t>demandes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internationales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déposées</a:t>
            </a:r>
            <a:r>
              <a:rPr lang="en-US" altLang="fr-FR" sz="2200" dirty="0"/>
              <a:t> à </a:t>
            </a:r>
            <a:r>
              <a:rPr lang="en-US" altLang="fr-FR" sz="2200" dirty="0" err="1"/>
              <a:t>compter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cette</a:t>
            </a:r>
            <a:r>
              <a:rPr lang="en-US" altLang="fr-FR" sz="2200" dirty="0"/>
              <a:t> date</a:t>
            </a:r>
          </a:p>
          <a:p>
            <a:endParaRPr lang="en-US" altLang="fr-FR" sz="2200" dirty="0"/>
          </a:p>
          <a:p>
            <a:pPr lvl="1"/>
            <a:endParaRPr lang="en-US" altLang="fr-FR" sz="2200" dirty="0"/>
          </a:p>
          <a:p>
            <a:pPr lvl="1"/>
            <a:endParaRPr lang="en-US" altLang="fr-FR" sz="2200" dirty="0"/>
          </a:p>
          <a:p>
            <a:pPr lvl="1">
              <a:buFont typeface="Wingdings" pitchFamily="2" charset="2"/>
              <a:buChar char="Ø"/>
            </a:pPr>
            <a:endParaRPr lang="en-US" alt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20436</TotalTime>
  <Words>256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Modifications de règles du PCT à partir  du 1er juillet 2024 (1)</vt:lpstr>
      <vt:lpstr>Modifications de règles du PCT à partir  du 1er juillet 2024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158</cp:revision>
  <cp:lastPrinted>2023-10-10T07:26:03Z</cp:lastPrinted>
  <dcterms:created xsi:type="dcterms:W3CDTF">2013-10-25T09:07:15Z</dcterms:created>
  <dcterms:modified xsi:type="dcterms:W3CDTF">2024-05-24T07:06:31Z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