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71" r:id="rId3"/>
    <p:sldId id="270" r:id="rId4"/>
    <p:sldId id="268" r:id="rId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0A2B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463" autoAdjust="0"/>
    <p:restoredTop sz="94660"/>
  </p:normalViewPr>
  <p:slideViewPr>
    <p:cSldViewPr>
      <p:cViewPr varScale="1">
        <p:scale>
          <a:sx n="108" d="100"/>
          <a:sy n="108" d="100"/>
        </p:scale>
        <p:origin x="-516" y="-96"/>
      </p:cViewPr>
      <p:guideLst>
        <p:guide orient="horz" pos="3929"/>
        <p:guide pos="15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1" d="100"/>
          <a:sy n="71" d="100"/>
        </p:scale>
        <p:origin x="-2172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59" tIns="46630" rIns="93259" bIns="4663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59" tIns="46630" rIns="93259" bIns="4663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59" tIns="46630" rIns="93259" bIns="4663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59" tIns="46630" rIns="93259" bIns="4663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59" tIns="46630" rIns="93259" bIns="466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59" tIns="46630" rIns="93259" bIns="4663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59" tIns="46630" rIns="93259" bIns="4663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5700" cy="3725862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1200" b="1" dirty="0" smtClean="0">
                <a:solidFill>
                  <a:srgbClr val="9D0A2B"/>
                </a:solidFill>
              </a:rPr>
            </a:br>
            <a:r>
              <a:rPr lang="fr-CH" sz="1200" b="1" dirty="0" smtClean="0">
                <a:solidFill>
                  <a:srgbClr val="9D0A2B"/>
                </a:solidFill>
              </a:rPr>
              <a:t>Patent System</a:t>
            </a:r>
            <a:endParaRPr lang="fr-CH" sz="12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CH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800" b="1" dirty="0" smtClean="0">
                <a:solidFill>
                  <a:srgbClr val="9D0A2B"/>
                </a:solidFill>
              </a:rPr>
            </a:br>
            <a:r>
              <a:rPr lang="fr-CH" sz="800" b="1" dirty="0" smtClean="0">
                <a:solidFill>
                  <a:srgbClr val="9D0A2B"/>
                </a:solidFill>
              </a:rPr>
              <a:t>Patent System</a:t>
            </a:r>
            <a:endParaRPr lang="fr-CH" sz="800" b="1" dirty="0">
              <a:solidFill>
                <a:srgbClr val="9D0A2B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384155"/>
            <a:ext cx="102463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July2017</a:t>
            </a:r>
          </a:p>
          <a:p>
            <a:pPr>
              <a:spcBef>
                <a:spcPts val="0"/>
              </a:spcBef>
              <a:defRPr/>
            </a:pPr>
            <a:r>
              <a:rPr lang="en-US" sz="900" baseline="0" dirty="0" smtClean="0"/>
              <a:t>rule changes-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24.01.2017</a:t>
            </a: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4172176"/>
            <a:ext cx="7489452" cy="1085850"/>
          </a:xfrm>
          <a:noFill/>
          <a:ln/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ja-JP" sz="3600" b="1" dirty="0" smtClean="0">
                <a:solidFill>
                  <a:srgbClr val="70899B"/>
                </a:solidFill>
              </a:rPr>
              <a:t>2017</a:t>
            </a:r>
            <a:r>
              <a:rPr lang="ja-JP" altLang="en-US" sz="3600" b="1" dirty="0" smtClean="0">
                <a:solidFill>
                  <a:srgbClr val="70899B"/>
                </a:solidFill>
              </a:rPr>
              <a:t>年</a:t>
            </a:r>
            <a:r>
              <a:rPr lang="fr-CH" altLang="ja-JP" sz="3600" b="1" dirty="0">
                <a:solidFill>
                  <a:srgbClr val="70899B"/>
                </a:solidFill>
              </a:rPr>
              <a:t>7</a:t>
            </a:r>
            <a:r>
              <a:rPr lang="ja-JP" altLang="en-US" sz="3600" b="1" dirty="0">
                <a:solidFill>
                  <a:srgbClr val="70899B"/>
                </a:solidFill>
              </a:rPr>
              <a:t>月</a:t>
            </a:r>
            <a:r>
              <a:rPr lang="fr-CH" altLang="ja-JP" sz="3600" b="1" dirty="0">
                <a:solidFill>
                  <a:srgbClr val="70899B"/>
                </a:solidFill>
              </a:rPr>
              <a:t>1</a:t>
            </a:r>
            <a:r>
              <a:rPr lang="ja-JP" altLang="en-US" sz="3600" b="1" dirty="0">
                <a:solidFill>
                  <a:srgbClr val="70899B"/>
                </a:solidFill>
              </a:rPr>
              <a:t>日発効の</a:t>
            </a:r>
            <a:r>
              <a:rPr lang="en-US" altLang="ja-JP" sz="3600" b="1" dirty="0">
                <a:solidFill>
                  <a:srgbClr val="70899B"/>
                </a:solidFill>
              </a:rPr>
              <a:t>PCT</a:t>
            </a:r>
            <a:r>
              <a:rPr lang="ja-JP" altLang="en-US" sz="3600" b="1" dirty="0">
                <a:solidFill>
                  <a:srgbClr val="70899B"/>
                </a:solidFill>
              </a:rPr>
              <a:t>規則改正</a:t>
            </a:r>
            <a:endParaRPr lang="en-US" altLang="ja-JP" sz="3600" b="1" dirty="0">
              <a:solidFill>
                <a:srgbClr val="70899B"/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altLang="ja-JP" sz="3600" b="1" dirty="0" smtClean="0">
              <a:solidFill>
                <a:srgbClr val="70899B"/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sz="3600" dirty="0">
              <a:solidFill>
                <a:srgbClr val="70899B"/>
              </a:solidFill>
            </a:endParaRPr>
          </a:p>
        </p:txBody>
      </p:sp>
      <p:pic>
        <p:nvPicPr>
          <p:cNvPr id="8" name="Picture 5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3" y="4083876"/>
            <a:ext cx="347662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01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250" y="246032"/>
            <a:ext cx="8388350" cy="648071"/>
          </a:xfrm>
        </p:spPr>
        <p:txBody>
          <a:bodyPr/>
          <a:lstStyle/>
          <a:p>
            <a:r>
              <a:rPr lang="fr-CH" dirty="0" smtClean="0"/>
              <a:t>PCT </a:t>
            </a:r>
            <a:r>
              <a:rPr lang="ja-JP" altLang="en-US" dirty="0"/>
              <a:t>規</a:t>
            </a:r>
            <a:r>
              <a:rPr lang="ja-JP" altLang="en-US" dirty="0" smtClean="0"/>
              <a:t>則改正</a:t>
            </a:r>
            <a:r>
              <a:rPr lang="fr-CH" dirty="0" smtClean="0"/>
              <a:t>(1)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45543" y="1484784"/>
            <a:ext cx="8229600" cy="518457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ja-JP" dirty="0" smtClean="0"/>
              <a:t>PCT</a:t>
            </a:r>
            <a:r>
              <a:rPr lang="ja-JP" altLang="en-US" dirty="0" smtClean="0"/>
              <a:t>規則</a:t>
            </a:r>
            <a:r>
              <a:rPr lang="en-US" altLang="ja-JP" dirty="0" smtClean="0"/>
              <a:t>45</a:t>
            </a:r>
            <a:r>
              <a:rPr lang="ja-JP" altLang="en-US" dirty="0" smtClean="0"/>
              <a:t>の</a:t>
            </a:r>
            <a:r>
              <a:rPr lang="en-US" altLang="ja-JP" dirty="0" smtClean="0"/>
              <a:t>2.1</a:t>
            </a:r>
            <a:r>
              <a:rPr lang="ja-JP" altLang="en-US" dirty="0" smtClean="0"/>
              <a:t>の改正</a:t>
            </a:r>
            <a:endParaRPr lang="en-GB" alt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ja-JP" altLang="en-US" dirty="0"/>
              <a:t>補充国際調</a:t>
            </a:r>
            <a:r>
              <a:rPr lang="ja-JP" altLang="en-US" dirty="0" smtClean="0"/>
              <a:t>査の請求期</a:t>
            </a:r>
            <a:r>
              <a:rPr lang="ja-JP" altLang="en-US" dirty="0"/>
              <a:t>限について、優先日から</a:t>
            </a:r>
            <a:r>
              <a:rPr lang="en-US" altLang="ja-JP" dirty="0"/>
              <a:t>19</a:t>
            </a:r>
            <a:r>
              <a:rPr lang="ja-JP" altLang="en-US" dirty="0"/>
              <a:t>ヶ月を優先日から</a:t>
            </a:r>
            <a:r>
              <a:rPr lang="en-US" altLang="ja-JP" dirty="0"/>
              <a:t>22</a:t>
            </a:r>
            <a:r>
              <a:rPr lang="ja-JP" altLang="en-US" dirty="0"/>
              <a:t>ヶ月へ延長</a:t>
            </a:r>
            <a:r>
              <a:rPr lang="en-US" altLang="en-US" dirty="0" smtClean="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ja-JP" dirty="0" smtClean="0"/>
              <a:t>2017</a:t>
            </a:r>
            <a:r>
              <a:rPr lang="ja-JP" altLang="en-US" dirty="0" smtClean="0"/>
              <a:t>年</a:t>
            </a:r>
            <a:r>
              <a:rPr lang="en-US" altLang="ja-JP" dirty="0" smtClean="0"/>
              <a:t>7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</a:t>
            </a:r>
            <a:r>
              <a:rPr lang="ja-JP" altLang="en-US" dirty="0" smtClean="0"/>
              <a:t>日の時点で、補充国際調査の請求期限</a:t>
            </a:r>
            <a:r>
              <a:rPr lang="en-US" altLang="ja-JP" dirty="0" smtClean="0"/>
              <a:t>19</a:t>
            </a:r>
            <a:r>
              <a:rPr lang="ja-JP" altLang="en-US" dirty="0" smtClean="0"/>
              <a:t>ヶ月が経過していない国際出願に適用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6905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250" y="246032"/>
            <a:ext cx="8388350" cy="648071"/>
          </a:xfrm>
        </p:spPr>
        <p:txBody>
          <a:bodyPr/>
          <a:lstStyle/>
          <a:p>
            <a:r>
              <a:rPr lang="fr-CH" dirty="0" smtClean="0"/>
              <a:t>PCT </a:t>
            </a:r>
            <a:r>
              <a:rPr lang="ja-JP" altLang="en-US" dirty="0"/>
              <a:t>規</a:t>
            </a:r>
            <a:r>
              <a:rPr lang="ja-JP" altLang="en-US" dirty="0" smtClean="0"/>
              <a:t>則改正</a:t>
            </a:r>
            <a:r>
              <a:rPr lang="fr-CH" dirty="0" smtClean="0"/>
              <a:t>(2)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676" y="932243"/>
            <a:ext cx="8680179" cy="5688633"/>
          </a:xfrm>
        </p:spPr>
        <p:txBody>
          <a:bodyPr/>
          <a:lstStyle/>
          <a:p>
            <a:pPr marL="342000" indent="-342000">
              <a:spcBef>
                <a:spcPct val="0"/>
              </a:spcBef>
              <a:spcAft>
                <a:spcPts val="600"/>
              </a:spcAft>
            </a:pPr>
            <a:r>
              <a:rPr lang="en-US" altLang="ja-JP" sz="2000" dirty="0" smtClean="0"/>
              <a:t>PCT</a:t>
            </a:r>
            <a:r>
              <a:rPr lang="ja-JP" altLang="en-US" sz="2000" dirty="0" smtClean="0"/>
              <a:t>規則</a:t>
            </a:r>
            <a:r>
              <a:rPr lang="en-GB" altLang="en-US" sz="2000" dirty="0" smtClean="0"/>
              <a:t>12</a:t>
            </a:r>
            <a:r>
              <a:rPr lang="ja-JP" altLang="en-US" sz="2000" dirty="0"/>
              <a:t>の</a:t>
            </a:r>
            <a:r>
              <a:rPr lang="en-US" altLang="ja-JP" sz="2000" dirty="0" smtClean="0"/>
              <a:t>2</a:t>
            </a:r>
            <a:r>
              <a:rPr lang="ja-JP" altLang="en-US" sz="2000" dirty="0"/>
              <a:t>、</a:t>
            </a:r>
            <a:r>
              <a:rPr lang="en-GB" altLang="en-US" sz="2000" dirty="0" smtClean="0"/>
              <a:t>23</a:t>
            </a:r>
            <a:r>
              <a:rPr lang="ja-JP" altLang="en-US" sz="2000" dirty="0"/>
              <a:t>の</a:t>
            </a:r>
            <a:r>
              <a:rPr lang="en-US" altLang="ja-JP" sz="2000" dirty="0"/>
              <a:t>2</a:t>
            </a:r>
            <a:r>
              <a:rPr lang="ja-JP" altLang="en-US" sz="2000" dirty="0"/>
              <a:t>及び</a:t>
            </a:r>
            <a:r>
              <a:rPr lang="en-GB" altLang="en-US" sz="2000" dirty="0"/>
              <a:t> </a:t>
            </a:r>
            <a:r>
              <a:rPr lang="en-GB" altLang="en-US" sz="2000" dirty="0" smtClean="0"/>
              <a:t>41</a:t>
            </a:r>
            <a:r>
              <a:rPr lang="ja-JP" altLang="en-US" sz="2000" dirty="0" smtClean="0"/>
              <a:t>の改正</a:t>
            </a:r>
            <a:endParaRPr lang="en-US" altLang="ja-JP" sz="2000" dirty="0" smtClean="0"/>
          </a:p>
          <a:p>
            <a:pPr marL="742050" lvl="1" indent="-342000">
              <a:spcBef>
                <a:spcPct val="0"/>
              </a:spcBef>
              <a:spcAft>
                <a:spcPts val="600"/>
              </a:spcAft>
            </a:pPr>
            <a:r>
              <a:rPr lang="en-US" altLang="ja-JP" sz="2000" dirty="0" smtClean="0"/>
              <a:t>RO</a:t>
            </a:r>
            <a:r>
              <a:rPr lang="ja-JP" altLang="en-US" sz="2000" dirty="0"/>
              <a:t>によ</a:t>
            </a:r>
            <a:r>
              <a:rPr lang="ja-JP" altLang="en-US" sz="2000" dirty="0" smtClean="0"/>
              <a:t>る先</a:t>
            </a:r>
            <a:r>
              <a:rPr lang="ja-JP" altLang="en-US" sz="2000" dirty="0"/>
              <a:t>の調査及び</a:t>
            </a:r>
            <a:r>
              <a:rPr lang="en-US" altLang="ja-JP" sz="2000" dirty="0"/>
              <a:t>/</a:t>
            </a:r>
            <a:r>
              <a:rPr lang="ja-JP" altLang="en-US" sz="2000" dirty="0"/>
              <a:t>又は分類結果</a:t>
            </a:r>
            <a:r>
              <a:rPr lang="ja-JP" altLang="en-US" sz="2000" dirty="0" smtClean="0"/>
              <a:t>の</a:t>
            </a:r>
            <a:r>
              <a:rPr lang="en-US" altLang="ja-JP" sz="2000" dirty="0"/>
              <a:t>ISA</a:t>
            </a:r>
            <a:r>
              <a:rPr lang="ja-JP" altLang="en-US" sz="2000" dirty="0"/>
              <a:t>への送</a:t>
            </a:r>
            <a:r>
              <a:rPr lang="ja-JP" altLang="en-US" sz="2000" dirty="0" smtClean="0"/>
              <a:t>付 </a:t>
            </a:r>
            <a:endParaRPr lang="en-US" altLang="ja-JP" sz="2000" dirty="0"/>
          </a:p>
          <a:p>
            <a:pPr marL="1142100" lvl="2" indent="-342000">
              <a:spcBef>
                <a:spcPct val="0"/>
              </a:spcBef>
              <a:spcAft>
                <a:spcPts val="600"/>
              </a:spcAft>
            </a:pPr>
            <a:r>
              <a:rPr lang="ja-JP" altLang="en-US" sz="2000" b="1" u="sng" dirty="0" smtClean="0"/>
              <a:t>原</a:t>
            </a:r>
            <a:r>
              <a:rPr lang="ja-JP" altLang="en-US" sz="2000" b="1" u="sng" dirty="0"/>
              <a:t>則</a:t>
            </a:r>
            <a:r>
              <a:rPr lang="en-GB" altLang="en-US" sz="2000" b="1" dirty="0" smtClean="0"/>
              <a:t>:</a:t>
            </a:r>
            <a:r>
              <a:rPr lang="ja-JP" altLang="en-US" sz="2000" b="1" dirty="0"/>
              <a:t> </a:t>
            </a:r>
            <a:r>
              <a:rPr lang="ja-JP" altLang="en-US" sz="2000" dirty="0" smtClean="0"/>
              <a:t>出</a:t>
            </a:r>
            <a:r>
              <a:rPr lang="ja-JP" altLang="en-US" sz="2000" dirty="0"/>
              <a:t>願人</a:t>
            </a:r>
            <a:r>
              <a:rPr lang="ja-JP" altLang="en-US" sz="2000" dirty="0" smtClean="0"/>
              <a:t>の許諾なしで</a:t>
            </a:r>
            <a:r>
              <a:rPr lang="en-US" altLang="ja-JP" sz="2000" dirty="0" smtClean="0"/>
              <a:t>RO</a:t>
            </a:r>
            <a:r>
              <a:rPr lang="ja-JP" altLang="en-US" sz="2000" dirty="0" smtClean="0"/>
              <a:t>は優先基礎出願の調査</a:t>
            </a:r>
            <a:r>
              <a:rPr lang="en-US" altLang="ja-JP" sz="2000" dirty="0" smtClean="0"/>
              <a:t>/</a:t>
            </a:r>
            <a:r>
              <a:rPr lang="ja-JP" altLang="en-US" sz="2000" dirty="0" smtClean="0"/>
              <a:t>分類結果を送付</a:t>
            </a:r>
            <a:r>
              <a:rPr lang="en-GB" altLang="en-US" sz="2000" b="1" dirty="0" smtClean="0"/>
              <a:t> </a:t>
            </a:r>
          </a:p>
          <a:p>
            <a:pPr marL="1142100" lvl="2" indent="-342000">
              <a:spcBef>
                <a:spcPct val="0"/>
              </a:spcBef>
              <a:spcAft>
                <a:spcPts val="600"/>
              </a:spcAft>
            </a:pPr>
            <a:r>
              <a:rPr lang="ja-JP" altLang="en-US" sz="2000" b="1" u="sng" dirty="0" smtClean="0"/>
              <a:t>例</a:t>
            </a:r>
            <a:r>
              <a:rPr lang="ja-JP" altLang="en-US" sz="2000" b="1" u="sng" dirty="0"/>
              <a:t>外</a:t>
            </a:r>
            <a:r>
              <a:rPr lang="en-GB" altLang="en-US" sz="2000" b="1" dirty="0" smtClean="0"/>
              <a:t>:</a:t>
            </a:r>
            <a:r>
              <a:rPr lang="en-GB" altLang="en-US" sz="2000" dirty="0" smtClean="0"/>
              <a:t> </a:t>
            </a:r>
          </a:p>
          <a:p>
            <a:pPr marL="1257300" lvl="4" indent="-342900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ja-JP" altLang="en-US" sz="2000" dirty="0" smtClean="0"/>
              <a:t>そのような送付が適用される国内法と不適合である旨を</a:t>
            </a:r>
            <a:r>
              <a:rPr lang="en-GB" altLang="en-US" sz="2000" dirty="0"/>
              <a:t>(2016</a:t>
            </a:r>
            <a:r>
              <a:rPr lang="ja-JP" altLang="en-US" sz="2000" dirty="0"/>
              <a:t>年</a:t>
            </a:r>
            <a:r>
              <a:rPr lang="en-GB" altLang="en-US" sz="2000" dirty="0"/>
              <a:t>4</a:t>
            </a:r>
            <a:r>
              <a:rPr lang="ja-JP" altLang="en-US" sz="2000" dirty="0"/>
              <a:t>月</a:t>
            </a:r>
            <a:r>
              <a:rPr lang="en-GB" altLang="en-US" sz="2000" dirty="0"/>
              <a:t>14</a:t>
            </a:r>
            <a:r>
              <a:rPr lang="ja-JP" altLang="en-US" sz="2000" dirty="0"/>
              <a:t>日までに</a:t>
            </a:r>
            <a:r>
              <a:rPr lang="en-GB" altLang="en-US" sz="2000" dirty="0" smtClean="0"/>
              <a:t>)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IB</a:t>
            </a:r>
            <a:r>
              <a:rPr lang="ja-JP" altLang="en-US" sz="2000" dirty="0" smtClean="0"/>
              <a:t>へ通告し</a:t>
            </a:r>
            <a:r>
              <a:rPr lang="ja-JP" altLang="en-US" sz="2000" dirty="0"/>
              <a:t>ている</a:t>
            </a:r>
            <a:r>
              <a:rPr lang="ja-JP" altLang="en-US" sz="2000" dirty="0" smtClean="0"/>
              <a:t>場合、</a:t>
            </a:r>
            <a:r>
              <a:rPr lang="en-US" altLang="ja-JP" sz="2000" dirty="0" smtClean="0"/>
              <a:t>RO</a:t>
            </a:r>
            <a:r>
              <a:rPr lang="ja-JP" altLang="en-US" sz="2000" dirty="0" smtClean="0"/>
              <a:t>はそのような送付を要求されない</a:t>
            </a:r>
            <a:endParaRPr lang="en-GB" altLang="en-US" sz="2000" dirty="0" smtClean="0"/>
          </a:p>
          <a:p>
            <a:pPr marL="1257300" lvl="4" indent="-342900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ja-JP" altLang="en-US" sz="2000" dirty="0"/>
              <a:t>上</a:t>
            </a:r>
            <a:r>
              <a:rPr lang="ja-JP" altLang="en-US" sz="2000" dirty="0" smtClean="0"/>
              <a:t>記原則に従って</a:t>
            </a:r>
            <a:r>
              <a:rPr lang="en-US" altLang="ja-JP" sz="2000" dirty="0" smtClean="0"/>
              <a:t>RO</a:t>
            </a:r>
            <a:r>
              <a:rPr lang="ja-JP" altLang="en-US" sz="2000" dirty="0" smtClean="0"/>
              <a:t>が送付する場合であっても、</a:t>
            </a:r>
            <a:r>
              <a:rPr lang="en-GB" altLang="en-US" sz="2000" dirty="0"/>
              <a:t>(2016</a:t>
            </a:r>
            <a:r>
              <a:rPr lang="ja-JP" altLang="en-US" sz="2000" dirty="0"/>
              <a:t>年</a:t>
            </a:r>
            <a:r>
              <a:rPr lang="en-GB" altLang="en-US" sz="2000" dirty="0"/>
              <a:t>4</a:t>
            </a:r>
            <a:r>
              <a:rPr lang="ja-JP" altLang="en-US" sz="2000" dirty="0"/>
              <a:t>月</a:t>
            </a:r>
            <a:r>
              <a:rPr lang="en-GB" altLang="en-US" sz="2000" dirty="0"/>
              <a:t>14</a:t>
            </a:r>
            <a:r>
              <a:rPr lang="ja-JP" altLang="en-US" sz="2000" dirty="0" smtClean="0"/>
              <a:t>日までに</a:t>
            </a:r>
            <a:r>
              <a:rPr lang="en-GB" altLang="en-US" sz="2000" dirty="0" smtClean="0"/>
              <a:t>) </a:t>
            </a:r>
            <a:r>
              <a:rPr lang="en-US" altLang="ja-JP" sz="2000" dirty="0" smtClean="0"/>
              <a:t>RO</a:t>
            </a:r>
            <a:r>
              <a:rPr lang="ja-JP" altLang="en-US" sz="2000" dirty="0" smtClean="0"/>
              <a:t>が</a:t>
            </a:r>
            <a:r>
              <a:rPr lang="en-US" altLang="ja-JP" sz="2000" dirty="0" smtClean="0"/>
              <a:t>IB</a:t>
            </a:r>
            <a:r>
              <a:rPr lang="ja-JP" altLang="en-US" sz="2000" dirty="0" smtClean="0"/>
              <a:t>へ通告すれば、出願時に出願人が当該情報を</a:t>
            </a:r>
            <a:r>
              <a:rPr lang="en-US" altLang="ja-JP" sz="2000" dirty="0" smtClean="0"/>
              <a:t>ISA</a:t>
            </a:r>
            <a:r>
              <a:rPr lang="ja-JP" altLang="en-US" sz="2000" dirty="0" smtClean="0"/>
              <a:t>へ送付しないよう請求することも可能</a:t>
            </a:r>
            <a:endParaRPr lang="en-GB" altLang="en-US" sz="2000" dirty="0" smtClean="0"/>
          </a:p>
          <a:p>
            <a:pPr marL="808038" lvl="3" indent="-350838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</a:pPr>
            <a:r>
              <a:rPr lang="en-GB" altLang="en-US" sz="2000" dirty="0" smtClean="0"/>
              <a:t>2017</a:t>
            </a:r>
            <a:r>
              <a:rPr lang="ja-JP" altLang="en-US" sz="2000" dirty="0" smtClean="0"/>
              <a:t>年</a:t>
            </a:r>
            <a:r>
              <a:rPr lang="en-US" altLang="ja-JP" sz="2000" dirty="0"/>
              <a:t>7</a:t>
            </a:r>
            <a:r>
              <a:rPr lang="ja-JP" altLang="en-US" sz="2000" dirty="0"/>
              <a:t>月</a:t>
            </a:r>
            <a:r>
              <a:rPr lang="en-US" altLang="ja-JP" sz="2000" dirty="0"/>
              <a:t>1</a:t>
            </a:r>
            <a:r>
              <a:rPr lang="ja-JP" altLang="en-US" sz="2000" dirty="0"/>
              <a:t>日以</a:t>
            </a:r>
            <a:r>
              <a:rPr lang="ja-JP" altLang="en-US" sz="2000" dirty="0" smtClean="0"/>
              <a:t>降に提出された出願に適用</a:t>
            </a:r>
            <a:endParaRPr lang="en-GB" altLang="en-US" sz="2000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GB" altLang="en-US" sz="2000" dirty="0"/>
          </a:p>
          <a:p>
            <a:pPr lvl="1">
              <a:spcBef>
                <a:spcPct val="0"/>
              </a:spcBef>
              <a:spcAft>
                <a:spcPts val="600"/>
              </a:spcAft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3097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250" y="246032"/>
            <a:ext cx="8388350" cy="648071"/>
          </a:xfrm>
        </p:spPr>
        <p:txBody>
          <a:bodyPr/>
          <a:lstStyle/>
          <a:p>
            <a:r>
              <a:rPr lang="fr-CH" dirty="0" smtClean="0"/>
              <a:t>PCT </a:t>
            </a:r>
            <a:r>
              <a:rPr lang="ja-JP" altLang="en-US" dirty="0"/>
              <a:t>規則改正</a:t>
            </a:r>
            <a:r>
              <a:rPr lang="fr-CH" dirty="0" smtClean="0"/>
              <a:t>(3)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676" y="980728"/>
            <a:ext cx="8680179" cy="5218801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ja-JP" sz="2000" dirty="0" smtClean="0"/>
              <a:t>PCT</a:t>
            </a:r>
            <a:r>
              <a:rPr lang="ja-JP" altLang="en-US" sz="2000" dirty="0" smtClean="0"/>
              <a:t>規則</a:t>
            </a:r>
            <a:r>
              <a:rPr lang="en-US" altLang="ja-JP" sz="2000" dirty="0" smtClean="0"/>
              <a:t>86</a:t>
            </a:r>
            <a:r>
              <a:rPr lang="ja-JP" altLang="en-US" sz="2000" dirty="0" smtClean="0"/>
              <a:t>及び</a:t>
            </a:r>
            <a:r>
              <a:rPr lang="en-US" altLang="ja-JP" sz="2000" dirty="0" smtClean="0"/>
              <a:t>95</a:t>
            </a:r>
            <a:r>
              <a:rPr lang="ja-JP" altLang="en-US" sz="2000" dirty="0" smtClean="0"/>
              <a:t>の改正</a:t>
            </a:r>
            <a:endParaRPr lang="en-GB" altLang="en-US" sz="2000" dirty="0" smtClean="0"/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ja-JP" altLang="en-US" sz="2000" dirty="0"/>
              <a:t>指定官庁による</a:t>
            </a:r>
            <a:r>
              <a:rPr lang="en-US" altLang="ja-JP" sz="2000" dirty="0"/>
              <a:t>IB</a:t>
            </a:r>
            <a:r>
              <a:rPr lang="ja-JP" altLang="en-US" sz="2000" dirty="0"/>
              <a:t>への国内段階移行情報及び関連データの適時送付の義務付</a:t>
            </a:r>
            <a:r>
              <a:rPr lang="ja-JP" altLang="en-US" sz="2000" dirty="0" smtClean="0"/>
              <a:t>け</a:t>
            </a:r>
            <a:endParaRPr lang="en-US" altLang="ja-JP" sz="2000" dirty="0" smtClean="0"/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ja-JP" altLang="en-US" sz="2000" dirty="0" smtClean="0"/>
              <a:t>送付されるデータ</a:t>
            </a:r>
            <a:endParaRPr lang="en-GB" altLang="en-US" sz="2000" dirty="0"/>
          </a:p>
          <a:p>
            <a:pPr lvl="2">
              <a:spcBef>
                <a:spcPct val="0"/>
              </a:spcBef>
              <a:spcAft>
                <a:spcPts val="600"/>
              </a:spcAft>
            </a:pPr>
            <a:r>
              <a:rPr lang="ja-JP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国内段階移行日</a:t>
            </a: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ct val="0"/>
              </a:spcBef>
              <a:spcAft>
                <a:spcPts val="600"/>
              </a:spcAft>
            </a:pP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国</a:t>
            </a:r>
            <a:r>
              <a:rPr lang="ja-JP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内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出</a:t>
            </a:r>
            <a:r>
              <a:rPr lang="ja-JP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願番号</a:t>
            </a: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ct val="0"/>
              </a:spcBef>
              <a:spcAft>
                <a:spcPts val="600"/>
              </a:spcAft>
            </a:pP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国</a:t>
            </a:r>
            <a:r>
              <a:rPr lang="ja-JP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内公開番号及び公開日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ct val="0"/>
              </a:spcBef>
              <a:spcAft>
                <a:spcPts val="600"/>
              </a:spcAft>
            </a:pP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特</a:t>
            </a:r>
            <a:r>
              <a:rPr lang="ja-JP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許付与日、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特許</a:t>
            </a:r>
            <a:r>
              <a:rPr lang="ja-JP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番号及び付与された特許の国内公開日</a:t>
            </a: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ja-JP" altLang="en-US" sz="2000" dirty="0"/>
              <a:t>報</a:t>
            </a:r>
            <a:r>
              <a:rPr lang="ja-JP" altLang="en-US" sz="2000" dirty="0" smtClean="0"/>
              <a:t>告期限</a:t>
            </a:r>
            <a:r>
              <a:rPr lang="en-GB" altLang="en-US" sz="2000" dirty="0" smtClean="0"/>
              <a:t>: </a:t>
            </a:r>
            <a:r>
              <a:rPr lang="ja-JP" altLang="en-US" sz="2000" dirty="0" smtClean="0"/>
              <a:t>国</a:t>
            </a:r>
            <a:r>
              <a:rPr lang="ja-JP" altLang="en-US" sz="2000" dirty="0"/>
              <a:t>内段階移</a:t>
            </a:r>
            <a:r>
              <a:rPr lang="ja-JP" altLang="en-US" sz="2000" dirty="0" smtClean="0"/>
              <a:t>行等の手続きが生じた日から </a:t>
            </a:r>
            <a:r>
              <a:rPr lang="en-GB" altLang="en-US" sz="2000" dirty="0" smtClean="0"/>
              <a:t>2</a:t>
            </a:r>
            <a:r>
              <a:rPr lang="ja-JP" altLang="en-US" sz="2000" dirty="0" smtClean="0"/>
              <a:t>ヶ月</a:t>
            </a:r>
            <a:r>
              <a:rPr lang="en-GB" altLang="en-US" sz="2000" dirty="0" smtClean="0"/>
              <a:t>(</a:t>
            </a:r>
            <a:r>
              <a:rPr lang="ja-JP" altLang="en-US" sz="2000" dirty="0" smtClean="0"/>
              <a:t>又はその後できる限り</a:t>
            </a:r>
            <a:r>
              <a:rPr lang="ja-JP" altLang="en-US" sz="2000" dirty="0"/>
              <a:t>速やかに</a:t>
            </a:r>
            <a:r>
              <a:rPr lang="en-GB" altLang="en-US" sz="2000" dirty="0" smtClean="0"/>
              <a:t>) 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ja-JP" altLang="en-US" sz="2000" dirty="0"/>
              <a:t>目</a:t>
            </a:r>
            <a:r>
              <a:rPr lang="ja-JP" altLang="en-US" sz="2000" dirty="0" smtClean="0"/>
              <a:t>的：</a:t>
            </a:r>
            <a:r>
              <a:rPr lang="en-GB" altLang="en-US" sz="2000" dirty="0" smtClean="0"/>
              <a:t>PATENTSCOPE</a:t>
            </a:r>
            <a:r>
              <a:rPr lang="ja-JP" altLang="en-US" sz="2000" dirty="0" smtClean="0"/>
              <a:t>上の</a:t>
            </a:r>
            <a:r>
              <a:rPr lang="en-GB" altLang="en-US" sz="2000" dirty="0" smtClean="0"/>
              <a:t> </a:t>
            </a:r>
            <a:r>
              <a:rPr lang="en-GB" altLang="en-US" sz="2000" dirty="0"/>
              <a:t>“</a:t>
            </a:r>
            <a:r>
              <a:rPr lang="ja-JP" altLang="en-US" sz="2000" dirty="0"/>
              <a:t>国内段階</a:t>
            </a:r>
            <a:r>
              <a:rPr lang="en-GB" altLang="en-US" sz="2000" dirty="0"/>
              <a:t>” </a:t>
            </a:r>
            <a:r>
              <a:rPr lang="ja-JP" altLang="en-US" sz="2000" dirty="0"/>
              <a:t>のタ</a:t>
            </a:r>
            <a:r>
              <a:rPr lang="ja-JP" altLang="en-US" sz="2000" dirty="0" smtClean="0"/>
              <a:t>ブの下での、</a:t>
            </a:r>
            <a:r>
              <a:rPr lang="ja-JP" altLang="en-US" sz="2000" dirty="0"/>
              <a:t>国内段階へ移行し</a:t>
            </a:r>
            <a:r>
              <a:rPr lang="ja-JP" altLang="en-US" sz="2000" dirty="0" smtClean="0"/>
              <a:t>た</a:t>
            </a:r>
            <a:r>
              <a:rPr lang="en-US" altLang="ja-JP" sz="2000" dirty="0" smtClean="0"/>
              <a:t>PCT</a:t>
            </a:r>
            <a:r>
              <a:rPr lang="ja-JP" altLang="en-US" sz="2000" dirty="0" smtClean="0"/>
              <a:t>出願の状況の可</a:t>
            </a:r>
            <a:r>
              <a:rPr lang="ja-JP" altLang="en-US" sz="2000" smtClean="0"/>
              <a:t>視性</a:t>
            </a:r>
            <a:endParaRPr lang="en-US" altLang="ja-JP" sz="2000" dirty="0" smtClean="0"/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GB" altLang="en-US" sz="2000" dirty="0"/>
              <a:t>2017</a:t>
            </a:r>
            <a:r>
              <a:rPr lang="ja-JP" altLang="en-US" sz="2000" dirty="0"/>
              <a:t>年</a:t>
            </a:r>
            <a:r>
              <a:rPr lang="en-US" altLang="ja-JP" sz="2000" dirty="0"/>
              <a:t>7</a:t>
            </a:r>
            <a:r>
              <a:rPr lang="ja-JP" altLang="en-US" sz="2000" dirty="0"/>
              <a:t>月</a:t>
            </a:r>
            <a:r>
              <a:rPr lang="en-US" altLang="ja-JP" sz="2000" dirty="0"/>
              <a:t>1</a:t>
            </a:r>
            <a:r>
              <a:rPr lang="ja-JP" altLang="en-US" sz="2000" dirty="0"/>
              <a:t>日以</a:t>
            </a:r>
            <a:r>
              <a:rPr lang="ja-JP" altLang="en-US" sz="2000" dirty="0" smtClean="0"/>
              <a:t>降</a:t>
            </a:r>
            <a:r>
              <a:rPr lang="ja-JP" altLang="en-US" sz="2000" dirty="0"/>
              <a:t>に</a:t>
            </a:r>
            <a:r>
              <a:rPr lang="ja-JP" altLang="en-US" sz="2000" dirty="0" smtClean="0"/>
              <a:t>第</a:t>
            </a:r>
            <a:r>
              <a:rPr lang="en-US" altLang="ja-JP" sz="2000" dirty="0" smtClean="0"/>
              <a:t>22</a:t>
            </a:r>
            <a:r>
              <a:rPr lang="ja-JP" altLang="en-US" sz="2000" dirty="0" smtClean="0"/>
              <a:t>条又は第</a:t>
            </a:r>
            <a:r>
              <a:rPr lang="en-US" altLang="ja-JP" sz="2000" dirty="0" smtClean="0"/>
              <a:t>39</a:t>
            </a:r>
            <a:r>
              <a:rPr lang="ja-JP" altLang="en-US" sz="2000" dirty="0" smtClean="0"/>
              <a:t>条に</a:t>
            </a:r>
            <a:r>
              <a:rPr lang="ja-JP" altLang="en-US" sz="2000" dirty="0"/>
              <a:t>関す</a:t>
            </a:r>
            <a:r>
              <a:rPr lang="ja-JP" altLang="en-US" sz="2000" dirty="0" smtClean="0"/>
              <a:t>る手続</a:t>
            </a:r>
            <a:r>
              <a:rPr lang="en-US" altLang="ja-JP" sz="2000" dirty="0" smtClean="0"/>
              <a:t>(</a:t>
            </a:r>
            <a:r>
              <a:rPr lang="ja-JP" altLang="en-US" sz="2000" dirty="0" smtClean="0"/>
              <a:t>国内段階移行</a:t>
            </a:r>
            <a:r>
              <a:rPr lang="en-US" altLang="ja-JP" sz="2000" dirty="0" smtClean="0"/>
              <a:t>)</a:t>
            </a:r>
            <a:r>
              <a:rPr lang="ja-JP" altLang="en-US" sz="2000" dirty="0" smtClean="0"/>
              <a:t>がなされた出</a:t>
            </a:r>
            <a:r>
              <a:rPr lang="ja-JP" altLang="en-US" sz="2000" dirty="0"/>
              <a:t>願に適</a:t>
            </a:r>
            <a:r>
              <a:rPr lang="ja-JP" altLang="en-US" sz="2000" dirty="0" smtClean="0"/>
              <a:t>用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7175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1064</TotalTime>
  <Words>378</Words>
  <Application>Microsoft Office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EN_2010_pct background png</vt:lpstr>
      <vt:lpstr>PowerPoint Presentation</vt:lpstr>
      <vt:lpstr>PCT 規則改正(1)</vt:lpstr>
      <vt:lpstr>PCT 規則改正(2)</vt:lpstr>
      <vt:lpstr>PCT 規則改正(3)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PCT</dc:title>
  <dc:creator>WIPO</dc:creator>
  <cp:lastModifiedBy>RODRIGUEZ Geraldine</cp:lastModifiedBy>
  <cp:revision>208</cp:revision>
  <cp:lastPrinted>2016-02-16T08:14:07Z</cp:lastPrinted>
  <dcterms:created xsi:type="dcterms:W3CDTF">2016-02-02T15:05:33Z</dcterms:created>
  <dcterms:modified xsi:type="dcterms:W3CDTF">2017-02-07T14:53:27Z</dcterms:modified>
</cp:coreProperties>
</file>