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4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5" d="100"/>
          <a:sy n="65" d="100"/>
        </p:scale>
        <p:origin x="1324" y="40"/>
      </p:cViewPr>
      <p:guideLst>
        <p:guide orient="horz" pos="3929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51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7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01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66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6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smtClean="0">
                <a:solidFill>
                  <a:srgbClr val="9D0A2B"/>
                </a:solidFill>
              </a:rPr>
              <a:t>The International </a:t>
            </a:r>
            <a:br>
              <a:rPr lang="fr-CH" sz="1200" b="1" smtClean="0">
                <a:solidFill>
                  <a:srgbClr val="9D0A2B"/>
                </a:solidFill>
              </a:rPr>
            </a:br>
            <a:r>
              <a:rPr lang="fr-CH" sz="1200" b="1" smtClean="0">
                <a:solidFill>
                  <a:srgbClr val="9D0A2B"/>
                </a:solidFill>
              </a:rPr>
              <a:t>Patent System</a:t>
            </a:r>
            <a:endParaRPr lang="fr-CH" sz="1200" b="1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7854" y="6279112"/>
            <a:ext cx="1216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 smtClean="0"/>
              <a:t>July</a:t>
            </a:r>
            <a:r>
              <a:rPr lang="en-US" sz="900" baseline="0" smtClean="0"/>
              <a:t> 2020 rule changes</a:t>
            </a:r>
            <a:r>
              <a:rPr lang="en-US" sz="900" smtClean="0"/>
              <a:t>-</a:t>
            </a:r>
            <a:fld id="{DA79EEDA-9492-4994-BB18-1005CD6866B1}" type="slidenum">
              <a:rPr lang="en-US" sz="900" smtClean="0"/>
              <a:pPr>
                <a:spcBef>
                  <a:spcPct val="0"/>
                </a:spcBef>
                <a:defRPr/>
              </a:pPr>
              <a:t>‹#›</a:t>
            </a:fld>
            <a:endParaRPr lang="en-US" sz="900" smtClean="0"/>
          </a:p>
          <a:p>
            <a:pPr>
              <a:spcBef>
                <a:spcPct val="0"/>
              </a:spcBef>
              <a:defRPr/>
            </a:pPr>
            <a:r>
              <a:rPr lang="en-US" sz="900" smtClean="0"/>
              <a:t>20.04.2020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smtClean="0">
                <a:solidFill>
                  <a:srgbClr val="9D0A2B"/>
                </a:solidFill>
              </a:rPr>
              <a:t>The International </a:t>
            </a:r>
            <a:br>
              <a:rPr lang="fr-CH" sz="800" b="1" smtClean="0">
                <a:solidFill>
                  <a:srgbClr val="9D0A2B"/>
                </a:solidFill>
              </a:rPr>
            </a:br>
            <a:r>
              <a:rPr lang="fr-CH" sz="800" b="1" smtClean="0">
                <a:solidFill>
                  <a:srgbClr val="9D0A2B"/>
                </a:solidFill>
              </a:rPr>
              <a:t>Patent System</a:t>
            </a:r>
            <a:endParaRPr lang="fr-CH" sz="800" b="1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077072"/>
            <a:ext cx="8226919" cy="1406525"/>
          </a:xfrm>
          <a:noFill/>
        </p:spPr>
        <p:txBody>
          <a:bodyPr/>
          <a:lstStyle/>
          <a:p>
            <a:r>
              <a:rPr lang="ru-RU" sz="3500" b="1" dirty="0">
                <a:solidFill>
                  <a:srgbClr val="70899B"/>
                </a:solidFill>
              </a:rPr>
              <a:t>Поправки к Инструкции к РСТ, </a:t>
            </a:r>
            <a:r>
              <a:rPr lang="ru-RU" sz="3500" b="1" dirty="0" smtClean="0">
                <a:solidFill>
                  <a:srgbClr val="70899B"/>
                </a:solidFill>
              </a:rPr>
              <a:t>вступающие </a:t>
            </a:r>
            <a:r>
              <a:rPr lang="ru-RU" sz="3500" b="1" dirty="0">
                <a:solidFill>
                  <a:srgbClr val="70899B"/>
                </a:solidFill>
              </a:rPr>
              <a:t>в силу с 1 июля 2020 г.</a:t>
            </a:r>
            <a:endParaRPr lang="en-US" sz="3500" dirty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9577" y="35536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384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3362"/>
            <a:ext cx="8208912" cy="1262904"/>
          </a:xfrm>
        </p:spPr>
        <p:txBody>
          <a:bodyPr/>
          <a:lstStyle/>
          <a:p>
            <a:r>
              <a:rPr lang="ru-RU" sz="3200" b="1" dirty="0"/>
              <a:t>Поправки к Инструкции к РСТ, </a:t>
            </a:r>
            <a:r>
              <a:rPr lang="ru-RU" sz="3200" b="1" dirty="0" smtClean="0"/>
              <a:t>вступающие </a:t>
            </a:r>
            <a:r>
              <a:rPr lang="ru-RU" sz="3200" b="1" dirty="0"/>
              <a:t>в силу с 1 июля 2020 г.</a:t>
            </a:r>
            <a:r>
              <a:rPr lang="en-US" sz="3200" dirty="0" smtClean="0"/>
              <a:t> </a:t>
            </a:r>
            <a:r>
              <a:rPr lang="en-US" sz="3200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238" y="1592168"/>
            <a:ext cx="8520586" cy="493325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ru-RU" alt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Поправки</a:t>
            </a:r>
            <a:r>
              <a:rPr kumimoji="0" lang="ru-RU" altLang="en-US" sz="2000" b="0" i="0" u="none" strike="noStrike" kern="1200" cap="none" spc="0" normalizeH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к правилам </a:t>
            </a:r>
            <a:r>
              <a:rPr kumimoji="0" lang="en-GB" alt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4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12, 20, 48, 51</a:t>
            </a:r>
            <a:r>
              <a:rPr kumimoji="0" lang="en-GB" altLang="en-US" sz="20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bis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, 55 и </a:t>
            </a:r>
            <a:r>
              <a:rPr kumimoji="0" lang="en-GB" alt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82</a:t>
            </a:r>
            <a:r>
              <a:rPr kumimoji="0" lang="en-GB" altLang="en-US" sz="2000" b="0" i="1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ter,</a:t>
            </a:r>
            <a:r>
              <a:rPr lang="en-GB" altLang="en-US" sz="2000" noProof="0" dirty="0">
                <a:highlight>
                  <a:srgbClr val="000000">
                    <a:alpha val="0"/>
                  </a:srgbClr>
                </a:highlight>
                <a:sym typeface="Wingdings"/>
              </a:rPr>
              <a:t> </a:t>
            </a:r>
            <a:r>
              <a:rPr kumimoji="0" lang="en-GB" alt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и </a:t>
            </a:r>
            <a:r>
              <a:rPr kumimoji="0" lang="en-GB" altLang="en-US" sz="2000" b="0" i="0" u="none" strike="noStrike" kern="1200" cap="none" spc="0" normalizeH="0" baseline="0" noProof="0" dirty="0" err="1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новые</a:t>
            </a:r>
            <a:r>
              <a:rPr kumimoji="0" lang="en-GB" alt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 </a:t>
            </a:r>
            <a:r>
              <a:rPr kumimoji="0" lang="en-GB" altLang="en-US" sz="2000" b="0" i="0" u="none" strike="noStrike" kern="1200" cap="none" spc="0" normalizeH="0" baseline="0" noProof="0" dirty="0" err="1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правила</a:t>
            </a:r>
            <a:r>
              <a:rPr kumimoji="0" lang="en-GB" alt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20</a:t>
            </a:r>
            <a:r>
              <a:rPr lang="ru-RU" altLang="en-US" sz="2000" kern="1200" dirty="0">
                <a:highlight>
                  <a:srgbClr val="000000">
                    <a:alpha val="0"/>
                  </a:srgbClr>
                </a:highlight>
                <a:latin typeface="Arial"/>
                <a:ea typeface="Arial"/>
                <a:cs typeface="Arial"/>
                <a:sym typeface="Wingdings"/>
              </a:rPr>
              <a:t>.</a:t>
            </a:r>
            <a:r>
              <a:rPr kumimoji="0" lang="en-GB" alt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5</a:t>
            </a:r>
            <a:r>
              <a:rPr lang="en-GB" altLang="en-US" sz="2000" i="1" kern="1200" dirty="0" err="1" smtClean="0">
                <a:highlight>
                  <a:srgbClr val="000000">
                    <a:alpha val="0"/>
                  </a:srgbClr>
                </a:highlight>
                <a:sym typeface="Wingdings"/>
              </a:rPr>
              <a:t>bis</a:t>
            </a:r>
            <a:r>
              <a:rPr kumimoji="0" lang="fr-CH" altLang="en-US" sz="2000" b="0" i="1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GB" alt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и 40</a:t>
            </a:r>
            <a:r>
              <a:rPr kumimoji="0" lang="en-GB" altLang="en-US" sz="2000" b="0" i="1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bis</a:t>
            </a:r>
            <a:endParaRPr kumimoji="0" lang="en-GB" altLang="en-US" sz="2000" b="0" i="1" u="none" strike="noStrike" kern="1200" cap="none" spc="0" normalizeH="0" baseline="0" noProof="0" dirty="0">
              <a:highlight>
                <a:srgbClr val="000000">
                  <a:alpha val="0"/>
                </a:srgbClr>
              </a:highlight>
              <a:uLnTx/>
              <a:uFillTx/>
              <a:latin typeface="Arial"/>
              <a:ea typeface="Arial"/>
              <a:cs typeface="Arial"/>
              <a:sym typeface="Wingdings"/>
            </a:endParaRP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sz="2000" dirty="0" err="1"/>
              <a:t>Разъяснение</a:t>
            </a:r>
            <a:r>
              <a:rPr lang="en-US" altLang="en-US" sz="2000" dirty="0"/>
              <a:t> о </a:t>
            </a:r>
            <a:r>
              <a:rPr lang="en-US" altLang="en-US" sz="2000" dirty="0" err="1"/>
              <a:t>том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что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помимо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включения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недостающих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элементов</a:t>
            </a:r>
            <a:r>
              <a:rPr lang="en-US" altLang="en-US" sz="2000" dirty="0"/>
              <a:t> и </a:t>
            </a:r>
            <a:r>
              <a:rPr lang="en-US" altLang="en-US" sz="2000" dirty="0" err="1"/>
              <a:t>частей</a:t>
            </a:r>
            <a:r>
              <a:rPr lang="en-US" altLang="en-US" sz="2000" dirty="0"/>
              <a:t>, в </a:t>
            </a:r>
            <a:r>
              <a:rPr lang="en-US" altLang="en-US" sz="2000" dirty="0" err="1"/>
              <a:t>случае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ошибочно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поданных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элементов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частей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правильный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элемент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часть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могут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быть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также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включены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путем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отсылки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если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они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содержатся</a:t>
            </a:r>
            <a:r>
              <a:rPr lang="en-US" altLang="en-US" sz="2000" dirty="0"/>
              <a:t> в </a:t>
            </a:r>
            <a:r>
              <a:rPr lang="en-US" altLang="en-US" sz="2000" dirty="0" err="1"/>
              <a:t>предшествующей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заявке</a:t>
            </a:r>
            <a:r>
              <a:rPr lang="en-US" altLang="en-US" sz="2000" dirty="0"/>
              <a:t>.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sz="2000" dirty="0" err="1"/>
              <a:t>Новая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правовая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основа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для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случаев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когда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включение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путём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отсылки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было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успешным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применимым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для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замены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поданных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ошибке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элемента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части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правильные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элемент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часть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влияе</a:t>
            </a:r>
            <a:r>
              <a:rPr lang="ru-RU" altLang="en-US" sz="2000" dirty="0" smtClean="0"/>
              <a:t>т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на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дату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международной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подачи</a:t>
            </a:r>
            <a:r>
              <a:rPr lang="en-US" altLang="en-US" sz="2000" dirty="0"/>
              <a:t>)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sz="2000" dirty="0" err="1"/>
              <a:t>Для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международных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заявок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поданных</a:t>
            </a:r>
            <a:r>
              <a:rPr lang="en-US" altLang="en-US" sz="2000" dirty="0"/>
              <a:t> 1 </a:t>
            </a:r>
            <a:r>
              <a:rPr lang="en-US" altLang="en-US" sz="2000" dirty="0" err="1"/>
              <a:t>июля</a:t>
            </a:r>
            <a:r>
              <a:rPr lang="en-US" altLang="en-US" sz="2000" dirty="0"/>
              <a:t> 2020 г. </a:t>
            </a:r>
            <a:r>
              <a:rPr lang="en-US" altLang="en-US" sz="2000" dirty="0" err="1"/>
              <a:t>или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позднее</a:t>
            </a:r>
            <a:endParaRPr lang="en-US" altLang="en-US" sz="2000" dirty="0">
              <a:highlight>
                <a:srgbClr val="FFFF00"/>
              </a:highlight>
            </a:endParaRP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72413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368" y="166068"/>
            <a:ext cx="8280920" cy="1390724"/>
          </a:xfrm>
        </p:spPr>
        <p:txBody>
          <a:bodyPr/>
          <a:lstStyle/>
          <a:p>
            <a:r>
              <a:rPr lang="ru-RU" sz="3200" b="1" dirty="0"/>
              <a:t>Поправки к Инструкции к РСТ, вступающие в силу с 1 июля 2020 г</a:t>
            </a:r>
            <a:r>
              <a:rPr lang="ru-RU" sz="3200" b="1" dirty="0" smtClean="0"/>
              <a:t>. </a:t>
            </a:r>
            <a:r>
              <a:rPr lang="en-US" sz="3200" dirty="0" smtClean="0"/>
              <a:t>(</a:t>
            </a:r>
            <a:r>
              <a:rPr lang="en-US" sz="3200" dirty="0"/>
              <a:t>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68" y="1789012"/>
            <a:ext cx="8280920" cy="466432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altLang="en-US" sz="2200" dirty="0" smtClean="0"/>
              <a:t>Изменения в </a:t>
            </a:r>
            <a:r>
              <a:rPr lang="en-GB" altLang="en-US" sz="2200" dirty="0" err="1" smtClean="0"/>
              <a:t>правил</a:t>
            </a:r>
            <a:r>
              <a:rPr lang="ru-RU" altLang="en-US" sz="2200" dirty="0"/>
              <a:t>е</a:t>
            </a:r>
            <a:r>
              <a:rPr lang="en-GB" altLang="en-US" sz="2200" dirty="0" smtClean="0"/>
              <a:t> 82</a:t>
            </a:r>
            <a:r>
              <a:rPr lang="en-GB" altLang="en-US" sz="2200" i="1" dirty="0" smtClean="0"/>
              <a:t>quater</a:t>
            </a:r>
            <a:endParaRPr lang="en-GB" altLang="en-US" sz="2200" i="1" dirty="0"/>
          </a:p>
          <a:p>
            <a:pPr marL="684000" lvl="2" indent="-3429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200" dirty="0" err="1" smtClean="0"/>
              <a:t>Позволяет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Ведомству</a:t>
            </a:r>
            <a:r>
              <a:rPr lang="en-US" altLang="en-US" sz="2200" dirty="0" smtClean="0"/>
              <a:t> </a:t>
            </a:r>
            <a:r>
              <a:rPr lang="ru-RU" altLang="en-US" sz="2200" dirty="0"/>
              <a:t>признать уважительной причину несоблюдения сроков из-за недоступности любых разрешенных средств электронных связи в Ведомстве, </a:t>
            </a:r>
            <a:r>
              <a:rPr lang="ru-RU" altLang="en-US" sz="2200" dirty="0" smtClean="0"/>
              <a:t>например </a:t>
            </a:r>
            <a:r>
              <a:rPr lang="ru-RU" altLang="en-US" sz="2200" dirty="0"/>
              <a:t>ввиду непредвиденных перебоев или планового технического </a:t>
            </a:r>
            <a:r>
              <a:rPr lang="ru-RU" altLang="en-US" sz="2200" dirty="0" smtClean="0"/>
              <a:t>обслуживания</a:t>
            </a:r>
            <a:endParaRPr lang="en-US" altLang="en-US" sz="2200" dirty="0" smtClean="0"/>
          </a:p>
          <a:p>
            <a:pPr marL="684000" lvl="2" indent="-3429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200" dirty="0" err="1" smtClean="0"/>
              <a:t>Не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применяется</a:t>
            </a:r>
            <a:r>
              <a:rPr lang="en-US" altLang="en-US" sz="2200" dirty="0"/>
              <a:t> к </a:t>
            </a:r>
            <a:r>
              <a:rPr lang="en-US" altLang="en-US" sz="2200" dirty="0" err="1"/>
              <a:t>приоритетному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периоду</a:t>
            </a:r>
            <a:r>
              <a:rPr lang="en-US" altLang="en-US" sz="2200" dirty="0"/>
              <a:t> и </a:t>
            </a:r>
            <a:r>
              <a:rPr lang="en-US" altLang="en-US" sz="2200" dirty="0" err="1"/>
              <a:t>сроку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для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перехода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на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национальную</a:t>
            </a:r>
            <a:r>
              <a:rPr lang="en-US" altLang="en-US" sz="2200" dirty="0"/>
              <a:t> </a:t>
            </a:r>
            <a:r>
              <a:rPr lang="en-US" altLang="en-US" sz="2200" dirty="0" err="1"/>
              <a:t>фазу</a:t>
            </a:r>
            <a:endParaRPr lang="en-US" altLang="en-US" sz="2200" dirty="0"/>
          </a:p>
          <a:p>
            <a:pPr marL="684000" lvl="2" indent="-3429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200" dirty="0" err="1"/>
              <a:t>Применяется</a:t>
            </a:r>
            <a:r>
              <a:rPr lang="en-US" altLang="en-US" sz="2200" dirty="0"/>
              <a:t> к </a:t>
            </a:r>
            <a:r>
              <a:rPr lang="en-US" altLang="en-US" sz="2200" dirty="0" err="1"/>
              <a:t>любому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сроку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установленному</a:t>
            </a:r>
            <a:r>
              <a:rPr lang="en-US" altLang="en-US" sz="2200" dirty="0"/>
              <a:t> в </a:t>
            </a:r>
            <a:r>
              <a:rPr lang="en-US" altLang="en-US" sz="2200" dirty="0" err="1"/>
              <a:t>Инструкции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который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истекает</a:t>
            </a:r>
            <a:r>
              <a:rPr lang="en-US" altLang="en-US" sz="2200" dirty="0"/>
              <a:t> 1 </a:t>
            </a:r>
            <a:r>
              <a:rPr lang="en-US" altLang="en-US" sz="2200" dirty="0" err="1"/>
              <a:t>июля</a:t>
            </a:r>
            <a:r>
              <a:rPr lang="en-US" altLang="en-US" sz="2200" dirty="0"/>
              <a:t> 2020 </a:t>
            </a:r>
            <a:r>
              <a:rPr lang="en-US" altLang="en-US" sz="2200" dirty="0" err="1"/>
              <a:t>года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или</a:t>
            </a:r>
            <a:r>
              <a:rPr lang="en-US" altLang="en-US" sz="2200" dirty="0"/>
              <a:t> </a:t>
            </a:r>
            <a:r>
              <a:rPr lang="ru-RU" altLang="en-US" sz="2200" dirty="0" smtClean="0"/>
              <a:t>позднее</a:t>
            </a:r>
            <a:endParaRPr lang="en-US" altLang="en-US" sz="2200" dirty="0"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fr-CH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401031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048" y="29082"/>
            <a:ext cx="8166400" cy="1334912"/>
          </a:xfrm>
        </p:spPr>
        <p:txBody>
          <a:bodyPr/>
          <a:lstStyle/>
          <a:p>
            <a:r>
              <a:rPr lang="ru-RU" sz="3200" b="1" dirty="0"/>
              <a:t>Поправки к Инструкции к РСТ, вступающие в силу с 1 июля 2020 г</a:t>
            </a:r>
            <a:r>
              <a:rPr lang="ru-RU" sz="3200" b="1" dirty="0" smtClean="0"/>
              <a:t>. </a:t>
            </a:r>
            <a:r>
              <a:rPr lang="en-US" sz="3200" dirty="0" smtClean="0"/>
              <a:t>(</a:t>
            </a:r>
            <a:r>
              <a:rPr lang="en-US" sz="3200" dirty="0"/>
              <a:t>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53" y="1196752"/>
            <a:ext cx="8491190" cy="509693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altLang="en-US" sz="2000" dirty="0" err="1" smtClean="0"/>
              <a:t>Новое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правило</a:t>
            </a:r>
            <a:r>
              <a:rPr lang="en-GB" altLang="en-US" sz="2000" dirty="0" smtClean="0"/>
              <a:t> 26</a:t>
            </a:r>
            <a:r>
              <a:rPr lang="en-GB" altLang="en-US" sz="2000" i="1" dirty="0" smtClean="0"/>
              <a:t>quater</a:t>
            </a:r>
            <a:endParaRPr lang="en-GB" altLang="en-US" sz="2000" i="1" dirty="0"/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en-US" altLang="en-US" sz="2000" dirty="0" err="1"/>
              <a:t>Допускает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международной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фазе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исправление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добавление</a:t>
            </a:r>
            <a:r>
              <a:rPr lang="en-US" altLang="en-US" sz="2000" dirty="0"/>
              <a:t> </a:t>
            </a:r>
            <a:r>
              <a:rPr lang="ru-RU" altLang="en-US" sz="2000" dirty="0" smtClean="0"/>
              <a:t>сведений</a:t>
            </a:r>
            <a:r>
              <a:rPr lang="en-US" altLang="en-US" sz="2000" dirty="0" smtClean="0"/>
              <a:t>, </a:t>
            </a:r>
            <a:r>
              <a:rPr lang="en-US" altLang="en-US" sz="2000" dirty="0" err="1"/>
              <a:t>упомянутых</a:t>
            </a:r>
            <a:r>
              <a:rPr lang="en-US" altLang="en-US" sz="2000" dirty="0"/>
              <a:t> в </a:t>
            </a:r>
            <a:r>
              <a:rPr lang="en-US" altLang="en-US" sz="2000" dirty="0" err="1"/>
              <a:t>правиле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4.11</a:t>
            </a:r>
            <a:r>
              <a:rPr lang="ru-RU" altLang="en-US" sz="2000" dirty="0" smtClean="0"/>
              <a:t>,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в </a:t>
            </a:r>
            <a:r>
              <a:rPr lang="en-US" altLang="en-US" sz="2000" dirty="0" err="1"/>
              <a:t>форме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заявления</a:t>
            </a:r>
            <a:r>
              <a:rPr lang="en-US" altLang="en-US" sz="2000" dirty="0"/>
              <a:t>, а </a:t>
            </a:r>
            <a:r>
              <a:rPr lang="en-US" altLang="en-US" sz="2000" dirty="0" err="1"/>
              <a:t>именно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указаний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пожелания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заявителя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рассматривать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заявку</a:t>
            </a:r>
            <a:r>
              <a:rPr lang="en-US" altLang="en-US" sz="2000" dirty="0"/>
              <a:t> PCT в </a:t>
            </a:r>
            <a:r>
              <a:rPr lang="en-US" altLang="en-US" sz="2000" dirty="0" err="1"/>
              <a:t>указанном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государстве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как</a:t>
            </a:r>
            <a:r>
              <a:rPr lang="en-US" altLang="en-US" sz="2000" dirty="0"/>
              <a:t> </a:t>
            </a:r>
          </a:p>
          <a:p>
            <a:pPr lvl="2">
              <a:spcBef>
                <a:spcPts val="600"/>
              </a:spcBef>
              <a:spcAft>
                <a:spcPts val="800"/>
              </a:spcAft>
            </a:pPr>
            <a:r>
              <a:rPr lang="fr-CH" altLang="en-US" sz="2000" dirty="0" err="1"/>
              <a:t>продолжение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или</a:t>
            </a:r>
            <a:r>
              <a:rPr lang="fr-CH" altLang="en-US" sz="2000" dirty="0"/>
              <a:t> </a:t>
            </a:r>
            <a:r>
              <a:rPr lang="fr-CH" altLang="en-US" sz="2000" dirty="0" err="1"/>
              <a:t>частичное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продолжение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предшествующей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заявки</a:t>
            </a:r>
            <a:endParaRPr lang="fr-CH" altLang="en-US" sz="2000" dirty="0"/>
          </a:p>
          <a:p>
            <a:pPr lvl="2">
              <a:spcBef>
                <a:spcPts val="600"/>
              </a:spcBef>
              <a:spcAft>
                <a:spcPts val="800"/>
              </a:spcAft>
            </a:pPr>
            <a:r>
              <a:rPr lang="fr-CH" altLang="en-US" sz="2000" dirty="0"/>
              <a:t>дополнительный </a:t>
            </a:r>
            <a:r>
              <a:rPr lang="fr-CH" altLang="en-US" sz="2000" dirty="0" err="1"/>
              <a:t>патент</a:t>
            </a:r>
            <a:r>
              <a:rPr lang="fr-CH" altLang="en-US" sz="2000" dirty="0"/>
              <a:t>, </a:t>
            </a:r>
            <a:r>
              <a:rPr lang="fr-CH" altLang="en-US" sz="2000" dirty="0" err="1"/>
              <a:t>дополнительное</a:t>
            </a:r>
            <a:r>
              <a:rPr lang="fr-CH" altLang="en-US" sz="2000" dirty="0"/>
              <a:t> </a:t>
            </a:r>
            <a:r>
              <a:rPr lang="fr-CH" altLang="en-US" sz="2000" dirty="0" err="1"/>
              <a:t>свидетельство</a:t>
            </a:r>
            <a:r>
              <a:rPr lang="fr-CH" altLang="en-US" sz="2000" dirty="0"/>
              <a:t>, </a:t>
            </a:r>
            <a:r>
              <a:rPr lang="fr-CH" altLang="en-US" sz="2000" dirty="0" err="1"/>
              <a:t>дополнительное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авторское</a:t>
            </a:r>
            <a:r>
              <a:rPr lang="fr-CH" altLang="en-US" sz="2000" dirty="0"/>
              <a:t> </a:t>
            </a:r>
            <a:r>
              <a:rPr lang="fr-CH" altLang="en-US" sz="2000" dirty="0" err="1"/>
              <a:t>свидетельство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или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дополнительное</a:t>
            </a:r>
            <a:r>
              <a:rPr lang="fr-CH" altLang="en-US" sz="2000" dirty="0"/>
              <a:t> </a:t>
            </a:r>
            <a:r>
              <a:rPr lang="fr-CH" altLang="en-US" sz="2000" dirty="0" err="1"/>
              <a:t>свидетельство</a:t>
            </a:r>
            <a:r>
              <a:rPr lang="fr-CH" altLang="en-US" sz="2000" dirty="0"/>
              <a:t> о </a:t>
            </a:r>
            <a:r>
              <a:rPr lang="fr-CH" altLang="en-US" sz="2000" dirty="0" err="1"/>
              <a:t>полезности</a:t>
            </a:r>
            <a:r>
              <a:rPr lang="fr-CH" altLang="en-US" sz="2000" dirty="0"/>
              <a:t>. </a:t>
            </a:r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fr-CH" altLang="en-US" sz="2000" dirty="0" err="1"/>
              <a:t>Заявители</a:t>
            </a:r>
            <a:r>
              <a:rPr lang="fr-CH" altLang="en-US" sz="2000" dirty="0"/>
              <a:t> </a:t>
            </a:r>
            <a:r>
              <a:rPr lang="fr-CH" altLang="en-US" sz="2000" dirty="0" err="1"/>
              <a:t>смогут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подать</a:t>
            </a:r>
            <a:r>
              <a:rPr lang="fr-CH" altLang="en-US" sz="2000" dirty="0"/>
              <a:t> </a:t>
            </a:r>
            <a:r>
              <a:rPr lang="fr-CH" altLang="en-US" sz="2000" dirty="0" err="1"/>
              <a:t>уведомление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об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исправлении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или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дополнении</a:t>
            </a:r>
            <a:r>
              <a:rPr lang="fr-CH" altLang="en-US" sz="2000" dirty="0"/>
              <a:t> в МБ в </a:t>
            </a:r>
            <a:r>
              <a:rPr lang="fr-CH" altLang="en-US" sz="2000" dirty="0" err="1"/>
              <a:t>течение</a:t>
            </a:r>
            <a:r>
              <a:rPr lang="fr-CH" altLang="en-US" sz="2000" dirty="0"/>
              <a:t> 16 </a:t>
            </a:r>
            <a:r>
              <a:rPr lang="fr-CH" altLang="en-US" sz="2000" dirty="0" err="1"/>
              <a:t>месяцев</a:t>
            </a:r>
            <a:r>
              <a:rPr lang="fr-CH" altLang="en-US" sz="2000" dirty="0"/>
              <a:t> с </a:t>
            </a:r>
            <a:r>
              <a:rPr lang="fr-CH" altLang="en-US" sz="2000" dirty="0" err="1"/>
              <a:t>даты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приоритета</a:t>
            </a:r>
            <a:r>
              <a:rPr lang="fr-CH" altLang="en-US" sz="2000" dirty="0"/>
              <a:t>.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ru-RU" altLang="en-US" sz="2000" dirty="0" err="1"/>
              <a:t>Д</a:t>
            </a:r>
            <a:r>
              <a:rPr lang="fr-CH" altLang="en-US" sz="2000" dirty="0" err="1" smtClean="0"/>
              <a:t>ля</a:t>
            </a:r>
            <a:r>
              <a:rPr lang="fr-CH" altLang="en-US" sz="2000" dirty="0" smtClean="0"/>
              <a:t> </a:t>
            </a:r>
            <a:r>
              <a:rPr lang="fr-CH" altLang="en-US" sz="2000" dirty="0" err="1"/>
              <a:t>международных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заявок</a:t>
            </a:r>
            <a:r>
              <a:rPr lang="fr-CH" altLang="en-US" sz="2000" dirty="0"/>
              <a:t>, </a:t>
            </a:r>
            <a:r>
              <a:rPr lang="fr-CH" altLang="en-US" sz="2000" dirty="0" err="1"/>
              <a:t>поданных</a:t>
            </a:r>
            <a:r>
              <a:rPr lang="fr-CH" altLang="en-US" sz="2000" dirty="0"/>
              <a:t> 1 </a:t>
            </a:r>
            <a:r>
              <a:rPr lang="fr-CH" altLang="en-US" sz="2000" dirty="0" err="1"/>
              <a:t>июля</a:t>
            </a:r>
            <a:r>
              <a:rPr lang="fr-CH" altLang="en-US" sz="2000" dirty="0"/>
              <a:t> 2020 г. </a:t>
            </a:r>
            <a:r>
              <a:rPr lang="fr-CH" altLang="en-US" sz="2000" dirty="0" err="1"/>
              <a:t>или</a:t>
            </a:r>
            <a:r>
              <a:rPr lang="fr-CH" altLang="en-US" sz="2000" dirty="0"/>
              <a:t> </a:t>
            </a:r>
            <a:r>
              <a:rPr lang="fr-CH" altLang="en-US" sz="2000" dirty="0" err="1"/>
              <a:t>позднее</a:t>
            </a:r>
            <a:endParaRPr lang="en-US" alt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20656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249" y="116632"/>
            <a:ext cx="8568952" cy="1008702"/>
          </a:xfrm>
        </p:spPr>
        <p:txBody>
          <a:bodyPr/>
          <a:lstStyle/>
          <a:p>
            <a:r>
              <a:rPr lang="ru-RU" sz="3200" b="1" dirty="0"/>
              <a:t>Поправки к Инструкции к РСТ, вступающие в силу с 1 июля 2020 г.</a:t>
            </a:r>
            <a:r>
              <a:rPr lang="en-US" sz="3200" dirty="0" smtClean="0"/>
              <a:t> </a:t>
            </a:r>
            <a:r>
              <a:rPr lang="en-US" sz="3200" dirty="0"/>
              <a:t>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085" y="1143488"/>
            <a:ext cx="8352928" cy="551032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fr-CH" altLang="en-US" sz="1700" dirty="0" err="1"/>
              <a:t>Договорённость</a:t>
            </a:r>
            <a:r>
              <a:rPr lang="fr-CH" altLang="en-US" sz="1700" dirty="0"/>
              <a:t>, </a:t>
            </a:r>
            <a:r>
              <a:rPr lang="fr-CH" altLang="en-US" sz="1700" dirty="0" err="1"/>
              <a:t>принятая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на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Ассамблее</a:t>
            </a:r>
            <a:r>
              <a:rPr lang="fr-CH" altLang="en-US" sz="1700" dirty="0"/>
              <a:t> PCT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fr-CH" altLang="en-US" sz="1700" dirty="0" err="1"/>
              <a:t>Принимая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правило</a:t>
            </a:r>
            <a:r>
              <a:rPr lang="fr-CH" altLang="en-US" sz="1700" dirty="0"/>
              <a:t> </a:t>
            </a:r>
            <a:r>
              <a:rPr lang="fr-CH" altLang="en-US" sz="1700" dirty="0" smtClean="0"/>
              <a:t>20.5</a:t>
            </a:r>
            <a:r>
              <a:rPr lang="fr-CH" altLang="en-US" sz="1700" i="1" dirty="0" smtClean="0"/>
              <a:t>bis</a:t>
            </a:r>
            <a:r>
              <a:rPr lang="fr-CH" altLang="en-US" sz="1700" dirty="0"/>
              <a:t>, </a:t>
            </a:r>
            <a:r>
              <a:rPr lang="fr-CH" altLang="en-US" sz="1700" dirty="0" err="1"/>
              <a:t>Ассамблея</a:t>
            </a:r>
            <a:r>
              <a:rPr lang="fr-CH" altLang="en-US" sz="1700" dirty="0"/>
              <a:t> </a:t>
            </a:r>
            <a:r>
              <a:rPr lang="ru-RU" altLang="en-US" sz="1700" dirty="0" smtClean="0"/>
              <a:t>постановила</a:t>
            </a:r>
            <a:r>
              <a:rPr lang="fr-CH" altLang="en-US" sz="1700" dirty="0" smtClean="0"/>
              <a:t>, </a:t>
            </a:r>
            <a:r>
              <a:rPr lang="fr-CH" altLang="en-US" sz="1700" dirty="0" err="1"/>
              <a:t>что</a:t>
            </a:r>
            <a:r>
              <a:rPr lang="fr-CH" altLang="en-US" sz="1700" dirty="0"/>
              <a:t> в </a:t>
            </a:r>
            <a:r>
              <a:rPr lang="fr-CH" altLang="en-US" sz="1700" dirty="0" err="1"/>
              <a:t>случае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включения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правильного</a:t>
            </a:r>
            <a:r>
              <a:rPr lang="fr-CH" altLang="en-US" sz="1700" dirty="0"/>
              <a:t> </a:t>
            </a:r>
            <a:r>
              <a:rPr lang="fr-CH" altLang="en-US" sz="1700" dirty="0" err="1"/>
              <a:t>элемента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или</a:t>
            </a:r>
            <a:r>
              <a:rPr lang="fr-CH" altLang="en-US" sz="1700" dirty="0"/>
              <a:t> </a:t>
            </a:r>
            <a:r>
              <a:rPr lang="fr-CH" altLang="en-US" sz="1700" dirty="0" err="1"/>
              <a:t>части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путем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отсылки</a:t>
            </a:r>
            <a:r>
              <a:rPr lang="fr-CH" altLang="en-US" sz="1700" dirty="0"/>
              <a:t> в </a:t>
            </a:r>
            <a:r>
              <a:rPr lang="fr-CH" altLang="en-US" sz="1700" dirty="0" err="1"/>
              <a:t>соответствии</a:t>
            </a:r>
            <a:r>
              <a:rPr lang="fr-CH" altLang="en-US" sz="1700" dirty="0"/>
              <a:t> с </a:t>
            </a:r>
            <a:r>
              <a:rPr lang="fr-CH" altLang="en-US" sz="1700" dirty="0" err="1"/>
              <a:t>правилом</a:t>
            </a:r>
            <a:r>
              <a:rPr lang="fr-CH" altLang="en-US" sz="1700" dirty="0"/>
              <a:t> </a:t>
            </a:r>
            <a:r>
              <a:rPr lang="fr-CH" altLang="en-US" sz="1700" dirty="0" smtClean="0"/>
              <a:t>20.5</a:t>
            </a:r>
            <a:r>
              <a:rPr lang="fr-CH" altLang="en-US" sz="1700" i="1" dirty="0" smtClean="0"/>
              <a:t>bis</a:t>
            </a:r>
            <a:r>
              <a:rPr lang="fr-CH" altLang="en-US" sz="1700" dirty="0" smtClean="0"/>
              <a:t>(d) </a:t>
            </a:r>
            <a:r>
              <a:rPr lang="fr-CH" altLang="en-US" sz="1600" dirty="0"/>
              <a:t>ISA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не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будет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обязан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принимать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во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внимание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любой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ошибочно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поданный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элемент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или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часть</a:t>
            </a:r>
            <a:r>
              <a:rPr lang="fr-CH" altLang="en-US" sz="1700" dirty="0" smtClean="0"/>
              <a:t>, </a:t>
            </a:r>
            <a:r>
              <a:rPr lang="fr-CH" altLang="en-US" sz="1700" dirty="0" err="1" smtClean="0"/>
              <a:t>остающи</a:t>
            </a:r>
            <a:r>
              <a:rPr lang="ru-RU" altLang="en-US" sz="1700" dirty="0" smtClean="0"/>
              <a:t>й</a:t>
            </a:r>
            <a:r>
              <a:rPr lang="fr-CH" altLang="en-US" sz="1700" dirty="0" err="1" smtClean="0"/>
              <a:t>ся</a:t>
            </a:r>
            <a:r>
              <a:rPr lang="fr-CH" altLang="en-US" sz="1700" dirty="0" smtClean="0"/>
              <a:t> в </a:t>
            </a:r>
            <a:r>
              <a:rPr lang="fr-CH" altLang="en-US" sz="1700" dirty="0" err="1" smtClean="0"/>
              <a:t>заявке</a:t>
            </a:r>
            <a:endParaRPr lang="fr-CH" altLang="en-US" sz="1700" dirty="0" smtClean="0"/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fr-CH" altLang="en-US" sz="1700" dirty="0" err="1" smtClean="0"/>
              <a:t>Принимая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правило</a:t>
            </a:r>
            <a:r>
              <a:rPr lang="fr-CH" altLang="en-US" sz="1700" dirty="0" smtClean="0"/>
              <a:t> 20.8(a-</a:t>
            </a:r>
            <a:r>
              <a:rPr lang="fr-CH" altLang="en-US" sz="1700" i="1" dirty="0" smtClean="0"/>
              <a:t>bis</a:t>
            </a:r>
            <a:r>
              <a:rPr lang="fr-CH" altLang="en-US" sz="1700" dirty="0" smtClean="0"/>
              <a:t>), </a:t>
            </a:r>
            <a:r>
              <a:rPr lang="fr-CH" altLang="en-US" sz="1700" dirty="0" err="1" smtClean="0"/>
              <a:t>Ассамблея</a:t>
            </a:r>
            <a:r>
              <a:rPr lang="fr-CH" altLang="en-US" sz="1700" dirty="0" smtClean="0"/>
              <a:t> </a:t>
            </a:r>
            <a:r>
              <a:rPr lang="ru-RU" altLang="en-US" sz="1700" dirty="0"/>
              <a:t>постановила</a:t>
            </a:r>
            <a:r>
              <a:rPr lang="fr-CH" altLang="en-US" sz="1700" dirty="0" smtClean="0"/>
              <a:t>, </a:t>
            </a:r>
            <a:r>
              <a:rPr lang="fr-CH" altLang="en-US" sz="1700" dirty="0" err="1" smtClean="0"/>
              <a:t>что</a:t>
            </a:r>
            <a:r>
              <a:rPr lang="fr-CH" altLang="en-US" sz="1700" dirty="0" smtClean="0"/>
              <a:t> в </a:t>
            </a:r>
            <a:r>
              <a:rPr lang="fr-CH" altLang="en-US" sz="1700" dirty="0" err="1" smtClean="0"/>
              <a:t>случае</a:t>
            </a:r>
            <a:r>
              <a:rPr lang="fr-CH" altLang="en-US" sz="1700" dirty="0" smtClean="0"/>
              <a:t>, </a:t>
            </a:r>
            <a:r>
              <a:rPr lang="fr-CH" altLang="en-US" sz="1700" dirty="0" err="1" smtClean="0"/>
              <a:t>если</a:t>
            </a:r>
            <a:r>
              <a:rPr lang="fr-CH" altLang="en-US" sz="1700" dirty="0" smtClean="0"/>
              <a:t> </a:t>
            </a:r>
            <a:r>
              <a:rPr lang="fr-CH" altLang="en-US" sz="1600" dirty="0"/>
              <a:t>RO </a:t>
            </a:r>
            <a:r>
              <a:rPr lang="fr-CH" altLang="en-US" sz="1700" dirty="0" err="1" smtClean="0"/>
              <a:t>не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может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включить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правильный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элемент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или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часть</a:t>
            </a:r>
            <a:r>
              <a:rPr lang="fr-CH" altLang="en-US" sz="1700" dirty="0" smtClean="0"/>
              <a:t>, </a:t>
            </a:r>
            <a:r>
              <a:rPr lang="fr-CH" altLang="en-US" sz="1700" dirty="0" err="1" smtClean="0"/>
              <a:t>поскольку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это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Ведомство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представило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уведомление</a:t>
            </a:r>
            <a:r>
              <a:rPr lang="fr-CH" altLang="en-US" sz="1700" dirty="0" smtClean="0"/>
              <a:t> о </a:t>
            </a:r>
            <a:r>
              <a:rPr lang="fr-CH" altLang="en-US" sz="1700" dirty="0" err="1" smtClean="0"/>
              <a:t>несовместимости</a:t>
            </a:r>
            <a:r>
              <a:rPr lang="fr-CH" altLang="en-US" sz="1700" dirty="0" smtClean="0"/>
              <a:t> </a:t>
            </a:r>
            <a:r>
              <a:rPr lang="ru-RU" altLang="en-US" sz="1700" dirty="0"/>
              <a:t>со своим национальным </a:t>
            </a:r>
            <a:r>
              <a:rPr lang="ru-RU" altLang="en-US" sz="1700" dirty="0" smtClean="0"/>
              <a:t>законодательством</a:t>
            </a:r>
            <a:r>
              <a:rPr lang="en-US" altLang="en-US" sz="1700" dirty="0" smtClean="0"/>
              <a:t> </a:t>
            </a:r>
            <a:r>
              <a:rPr lang="fr-CH" altLang="en-US" sz="1700" dirty="0" smtClean="0"/>
              <a:t>в </a:t>
            </a:r>
            <a:r>
              <a:rPr lang="fr-CH" altLang="en-US" sz="1700" dirty="0" err="1" smtClean="0"/>
              <a:t>соответствии</a:t>
            </a:r>
            <a:r>
              <a:rPr lang="fr-CH" altLang="en-US" sz="1700" dirty="0" smtClean="0"/>
              <a:t> с </a:t>
            </a:r>
            <a:r>
              <a:rPr lang="fr-CH" altLang="en-US" sz="1700" dirty="0" err="1" smtClean="0"/>
              <a:t>указанным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правилом</a:t>
            </a:r>
            <a:r>
              <a:rPr lang="fr-CH" altLang="en-US" sz="1700" dirty="0" smtClean="0"/>
              <a:t>, </a:t>
            </a:r>
            <a:r>
              <a:rPr lang="fr-CH" altLang="en-US" sz="1700" dirty="0" err="1" smtClean="0"/>
              <a:t>заинтересованное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Ведомство</a:t>
            </a:r>
            <a:r>
              <a:rPr lang="fr-CH" altLang="en-US" sz="1700" dirty="0" smtClean="0"/>
              <a:t> и МБ </a:t>
            </a:r>
            <a:r>
              <a:rPr lang="fr-CH" altLang="en-US" sz="1700" dirty="0" err="1" smtClean="0"/>
              <a:t>договор</a:t>
            </a:r>
            <a:r>
              <a:rPr lang="ru-RU" altLang="en-US" sz="1700" dirty="0" err="1" smtClean="0"/>
              <a:t>иваются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применять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правило</a:t>
            </a:r>
            <a:r>
              <a:rPr lang="fr-CH" altLang="en-US" sz="1700" dirty="0" smtClean="0"/>
              <a:t> 19.4 с </a:t>
            </a:r>
            <a:r>
              <a:rPr lang="fr-CH" altLang="en-US" sz="1700" dirty="0" err="1" smtClean="0"/>
              <a:t>разрешения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заявителя</a:t>
            </a:r>
            <a:endParaRPr lang="fr-CH" altLang="en-US" sz="1700" dirty="0" smtClean="0"/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fr-CH" altLang="en-US" sz="1700" dirty="0" err="1" smtClean="0"/>
              <a:t>Если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заявитель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не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оплатил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дополнительные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пошлины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после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получения</a:t>
            </a:r>
            <a:r>
              <a:rPr lang="fr-CH" altLang="en-US" sz="1700" dirty="0" smtClean="0"/>
              <a:t> </a:t>
            </a:r>
            <a:r>
              <a:rPr lang="fr-CH" altLang="en-US" sz="1700" dirty="0" err="1" smtClean="0"/>
              <a:t>предложения</a:t>
            </a:r>
            <a:r>
              <a:rPr lang="fr-CH" altLang="en-US" sz="1700" dirty="0" smtClean="0"/>
              <a:t> (</a:t>
            </a:r>
            <a:r>
              <a:rPr lang="fr-CH" altLang="en-US" sz="1700" dirty="0" err="1" smtClean="0"/>
              <a:t>правило</a:t>
            </a:r>
            <a:r>
              <a:rPr lang="fr-CH" altLang="en-US" sz="1700" dirty="0" smtClean="0"/>
              <a:t> 40</a:t>
            </a:r>
            <a:r>
              <a:rPr lang="fr-CH" altLang="en-US" sz="1700" i="1" dirty="0" smtClean="0"/>
              <a:t>bis</a:t>
            </a:r>
            <a:r>
              <a:rPr lang="fr-CH" altLang="en-US" sz="1700" dirty="0"/>
              <a:t>) (</a:t>
            </a:r>
            <a:r>
              <a:rPr lang="fr-CH" altLang="en-US" sz="1700" dirty="0" err="1"/>
              <a:t>вслед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за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получением</a:t>
            </a:r>
            <a:r>
              <a:rPr lang="fr-CH" altLang="en-US" sz="1700" dirty="0"/>
              <a:t> </a:t>
            </a:r>
            <a:r>
              <a:rPr lang="fr-CH" altLang="en-US" sz="1800" dirty="0"/>
              <a:t>ISA</a:t>
            </a:r>
            <a:r>
              <a:rPr lang="fr-CH" altLang="en-US" sz="1700" dirty="0" smtClean="0"/>
              <a:t> </a:t>
            </a:r>
            <a:r>
              <a:rPr lang="fr-CH" altLang="en-US" sz="1700" dirty="0" err="1"/>
              <a:t>уведомления</a:t>
            </a:r>
            <a:r>
              <a:rPr lang="fr-CH" altLang="en-US" sz="1700" dirty="0"/>
              <a:t> о </a:t>
            </a:r>
            <a:r>
              <a:rPr lang="fr-CH" altLang="en-US" sz="1700" dirty="0" err="1"/>
              <a:t>том</a:t>
            </a:r>
            <a:r>
              <a:rPr lang="fr-CH" altLang="en-US" sz="1700" dirty="0"/>
              <a:t>, </a:t>
            </a:r>
            <a:r>
              <a:rPr lang="fr-CH" altLang="en-US" sz="1700" dirty="0" err="1"/>
              <a:t>что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правильный</a:t>
            </a:r>
            <a:r>
              <a:rPr lang="fr-CH" altLang="en-US" sz="1700" dirty="0"/>
              <a:t> </a:t>
            </a:r>
            <a:r>
              <a:rPr lang="fr-CH" altLang="en-US" sz="1700" dirty="0" err="1"/>
              <a:t>элемент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или</a:t>
            </a:r>
            <a:r>
              <a:rPr lang="fr-CH" altLang="en-US" sz="1700" dirty="0"/>
              <a:t> </a:t>
            </a:r>
            <a:r>
              <a:rPr lang="fr-CH" altLang="en-US" sz="1700" dirty="0" err="1"/>
              <a:t>часть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внесены</a:t>
            </a:r>
            <a:r>
              <a:rPr lang="fr-CH" altLang="en-US" sz="1700" dirty="0"/>
              <a:t> в </a:t>
            </a:r>
            <a:r>
              <a:rPr lang="fr-CH" altLang="en-US" sz="1700" dirty="0" err="1"/>
              <a:t>международную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заявку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или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включены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путем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отсылки</a:t>
            </a:r>
            <a:r>
              <a:rPr lang="fr-CH" altLang="en-US" sz="1700" dirty="0"/>
              <a:t> </a:t>
            </a:r>
            <a:r>
              <a:rPr lang="fr-CH" altLang="en-US" sz="1700" dirty="0" err="1"/>
              <a:t>только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после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начала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оформления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им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Отчета</a:t>
            </a:r>
            <a:r>
              <a:rPr lang="fr-CH" altLang="en-US" sz="1700" dirty="0"/>
              <a:t> о </a:t>
            </a:r>
            <a:r>
              <a:rPr lang="fr-CH" altLang="en-US" sz="1700" dirty="0" err="1"/>
              <a:t>международном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поиске</a:t>
            </a:r>
            <a:r>
              <a:rPr lang="fr-CH" altLang="en-US" sz="1700" dirty="0"/>
              <a:t>), </a:t>
            </a:r>
            <a:r>
              <a:rPr lang="fr-CH" altLang="en-US" sz="1800" dirty="0"/>
              <a:t>ISA</a:t>
            </a:r>
            <a:r>
              <a:rPr lang="fr-CH" altLang="en-US" sz="1700" dirty="0" smtClean="0"/>
              <a:t> </a:t>
            </a:r>
            <a:r>
              <a:rPr lang="fr-CH" altLang="en-US" sz="1700" dirty="0" err="1"/>
              <a:t>не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будет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обязан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принимать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во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внимание</a:t>
            </a:r>
            <a:r>
              <a:rPr lang="fr-CH" altLang="en-US" sz="1700" dirty="0"/>
              <a:t> </a:t>
            </a:r>
            <a:r>
              <a:rPr lang="fr-CH" altLang="en-US" sz="1700" dirty="0" err="1"/>
              <a:t>указанный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правильный</a:t>
            </a:r>
            <a:r>
              <a:rPr lang="fr-CH" altLang="en-US" sz="1700" dirty="0"/>
              <a:t> </a:t>
            </a:r>
            <a:r>
              <a:rPr lang="fr-CH" altLang="en-US" sz="1700" dirty="0" err="1" smtClean="0"/>
              <a:t>элемент</a:t>
            </a:r>
            <a:r>
              <a:rPr lang="fr-CH" altLang="en-US" sz="1700" dirty="0" smtClean="0"/>
              <a:t> </a:t>
            </a:r>
            <a:r>
              <a:rPr lang="fr-CH" altLang="en-US" sz="1700" dirty="0" err="1" smtClean="0"/>
              <a:t>или</a:t>
            </a:r>
            <a:r>
              <a:rPr lang="fr-CH" altLang="en-US" sz="1700" dirty="0" smtClean="0"/>
              <a:t> </a:t>
            </a:r>
            <a:r>
              <a:rPr lang="fr-CH" altLang="en-US" sz="1700" dirty="0" err="1"/>
              <a:t>часть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для</a:t>
            </a:r>
            <a:r>
              <a:rPr lang="fr-CH" altLang="en-US" sz="1700" dirty="0"/>
              <a:t> </a:t>
            </a:r>
            <a:r>
              <a:rPr lang="fr-CH" altLang="en-US" sz="1700" dirty="0" err="1"/>
              <a:t>целей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международного</a:t>
            </a:r>
            <a:r>
              <a:rPr lang="fr-CH" altLang="en-US" sz="1700" dirty="0"/>
              <a:t> </a:t>
            </a:r>
            <a:r>
              <a:rPr lang="fr-CH" altLang="en-US" sz="1700" dirty="0" err="1"/>
              <a:t>поиска</a:t>
            </a:r>
            <a:endParaRPr lang="fr-CH" altLang="en-US" sz="1700" dirty="0"/>
          </a:p>
          <a:p>
            <a:pPr lvl="1">
              <a:spcBef>
                <a:spcPts val="400"/>
              </a:spcBef>
              <a:spcAft>
                <a:spcPts val="600"/>
              </a:spcAft>
            </a:pPr>
            <a:endParaRPr lang="fr-CH" altLang="en-US" sz="1700" dirty="0"/>
          </a:p>
          <a:p>
            <a:pPr lvl="1">
              <a:spcBef>
                <a:spcPts val="400"/>
              </a:spcBef>
              <a:spcAft>
                <a:spcPts val="600"/>
              </a:spcAft>
            </a:pPr>
            <a:endParaRPr lang="en-GB" altLang="en-US" sz="1700" dirty="0"/>
          </a:p>
          <a:p>
            <a:pPr marL="457200" lvl="1" indent="0">
              <a:spcBef>
                <a:spcPts val="400"/>
              </a:spcBef>
              <a:spcAft>
                <a:spcPts val="600"/>
              </a:spcAft>
              <a:buNone/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1772065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9118"/>
            <a:ext cx="8208912" cy="1190896"/>
          </a:xfrm>
        </p:spPr>
        <p:txBody>
          <a:bodyPr/>
          <a:lstStyle/>
          <a:p>
            <a:r>
              <a:rPr lang="ru-RU" sz="3200" b="1" dirty="0"/>
              <a:t>Поправки к Инструкции к РСТ, вступающие в силу с 1 июля 2020 г</a:t>
            </a:r>
            <a:r>
              <a:rPr lang="ru-RU" sz="3200" b="1" dirty="0" smtClean="0"/>
              <a:t>. </a:t>
            </a:r>
            <a:r>
              <a:rPr lang="en-US" sz="3200" dirty="0" smtClean="0"/>
              <a:t>(</a:t>
            </a:r>
            <a:r>
              <a:rPr lang="en-US" sz="3200" dirty="0"/>
              <a:t>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90" y="1580110"/>
            <a:ext cx="8405882" cy="561662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000" dirty="0" err="1"/>
              <a:t>Изменение</a:t>
            </a:r>
            <a:r>
              <a:rPr lang="en-GB" altLang="en-US" sz="2000" dirty="0"/>
              <a:t> в </a:t>
            </a:r>
            <a:r>
              <a:rPr lang="en-GB" altLang="en-US" sz="2000" dirty="0" err="1"/>
              <a:t>правилах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15</a:t>
            </a:r>
            <a:r>
              <a:rPr lang="en-GB" altLang="en-US" sz="2000" dirty="0"/>
              <a:t>, 16, 57 и 96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altLang="en-US" sz="2000" dirty="0"/>
              <a:t>Р</a:t>
            </a:r>
            <a:r>
              <a:rPr lang="en-US" altLang="en-US" sz="2000" dirty="0" err="1" smtClean="0"/>
              <a:t>азрешает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перевод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пошлин</a:t>
            </a:r>
            <a:r>
              <a:rPr lang="en-US" altLang="en-US" sz="2000" dirty="0" smtClean="0"/>
              <a:t>, </a:t>
            </a:r>
            <a:r>
              <a:rPr lang="ru-RU" altLang="en-US" sz="2000" dirty="0" smtClean="0"/>
              <a:t>взимаемых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одним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Ведомством</a:t>
            </a:r>
            <a:r>
              <a:rPr lang="en-US" altLang="en-US" sz="2000" dirty="0" smtClean="0"/>
              <a:t> в </a:t>
            </a:r>
            <a:r>
              <a:rPr lang="en-US" altLang="en-US" sz="2000" dirty="0" err="1" smtClean="0"/>
              <a:t>пользу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другого</a:t>
            </a:r>
            <a:r>
              <a:rPr lang="ru-RU" altLang="en-US" sz="2000" dirty="0" smtClean="0"/>
              <a:t>, </a:t>
            </a:r>
            <a:r>
              <a:rPr lang="en-US" altLang="en-US" sz="2000" dirty="0" err="1" smtClean="0"/>
              <a:t>через</a:t>
            </a:r>
            <a:r>
              <a:rPr lang="en-US" altLang="en-US" sz="2000" dirty="0" smtClean="0"/>
              <a:t> М</a:t>
            </a:r>
            <a:r>
              <a:rPr lang="ru-RU" altLang="en-US" sz="2000" dirty="0" err="1" smtClean="0"/>
              <a:t>еждународное</a:t>
            </a:r>
            <a:r>
              <a:rPr lang="ru-RU" altLang="en-US" sz="2000" dirty="0" smtClean="0"/>
              <a:t> бюро (МБ)</a:t>
            </a:r>
            <a:endParaRPr lang="en-US" alt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 err="1" smtClean="0"/>
              <a:t>Применяется</a:t>
            </a:r>
            <a:r>
              <a:rPr lang="en-US" altLang="en-US" sz="2000" dirty="0" smtClean="0"/>
              <a:t> к </a:t>
            </a:r>
            <a:r>
              <a:rPr lang="en-US" altLang="en-US" sz="2000" dirty="0" err="1" smtClean="0"/>
              <a:t>любой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международной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заявке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пошлины</a:t>
            </a:r>
            <a:r>
              <a:rPr lang="en-US" altLang="en-US" sz="2000" dirty="0" smtClean="0"/>
              <a:t> в </a:t>
            </a:r>
            <a:r>
              <a:rPr lang="en-US" altLang="en-US" sz="2000" dirty="0" err="1" smtClean="0"/>
              <a:t>отношении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которой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будут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переведены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Ведомством</a:t>
            </a:r>
            <a:r>
              <a:rPr lang="en-US" altLang="en-US" sz="2000" dirty="0" smtClean="0"/>
              <a:t>, </a:t>
            </a:r>
            <a:r>
              <a:rPr lang="ru-RU" altLang="en-US" sz="2000" dirty="0" smtClean="0"/>
              <a:t>взимающим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пошлины</a:t>
            </a:r>
            <a:r>
              <a:rPr lang="en-US" altLang="en-US" sz="2000" dirty="0" smtClean="0"/>
              <a:t>, 1 </a:t>
            </a:r>
            <a:r>
              <a:rPr lang="en-US" altLang="en-US" sz="2000" dirty="0" err="1" smtClean="0"/>
              <a:t>июля</a:t>
            </a:r>
            <a:r>
              <a:rPr lang="en-US" altLang="en-US" sz="2000" dirty="0" smtClean="0"/>
              <a:t> 2020 </a:t>
            </a:r>
            <a:r>
              <a:rPr lang="en-US" altLang="en-US" sz="2000" dirty="0" err="1" smtClean="0"/>
              <a:t>года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или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позднее</a:t>
            </a:r>
            <a:endParaRPr lang="en-US" altLang="en-US" sz="2000" dirty="0" smtClean="0"/>
          </a:p>
          <a:p>
            <a:pPr marL="0" indent="-400050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Изменения в </a:t>
            </a:r>
            <a:r>
              <a:rPr lang="en-US" altLang="en-US" sz="2000" dirty="0" err="1"/>
              <a:t>правилах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71 </a:t>
            </a:r>
            <a:r>
              <a:rPr lang="en-US" altLang="en-US" sz="2000" dirty="0"/>
              <a:t>и 94</a:t>
            </a:r>
          </a:p>
          <a:p>
            <a:pPr marL="685800" lvl="2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altLang="en-US" sz="2000" dirty="0"/>
              <a:t>Требует от Органа международной предварительной экспертизы (IPEA) пересылать некоторые документы из своего досье в МБ. Эти документы МБ публикует от имени выбранного </a:t>
            </a:r>
            <a:r>
              <a:rPr lang="ru-RU" altLang="en-US" sz="2000" dirty="0" smtClean="0"/>
              <a:t>ведомства</a:t>
            </a:r>
            <a:r>
              <a:rPr lang="en-US" altLang="en-US" sz="2000" dirty="0" smtClean="0"/>
              <a:t>.</a:t>
            </a:r>
          </a:p>
          <a:p>
            <a:pPr marL="685800" lvl="2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sz="2000" dirty="0" err="1" smtClean="0"/>
              <a:t>Применяется</a:t>
            </a:r>
            <a:r>
              <a:rPr lang="en-US" altLang="en-US" sz="2000" dirty="0" smtClean="0"/>
              <a:t> к </a:t>
            </a:r>
            <a:r>
              <a:rPr lang="en-US" altLang="en-US" sz="2000" dirty="0" err="1" smtClean="0"/>
              <a:t>любому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документу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полученному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или</a:t>
            </a:r>
            <a:r>
              <a:rPr lang="en-US" altLang="en-US" sz="2000" dirty="0" smtClean="0"/>
              <a:t> </a:t>
            </a:r>
            <a:r>
              <a:rPr lang="ru-RU" altLang="en-US" sz="2000" dirty="0" smtClean="0"/>
              <a:t>выпущенному</a:t>
            </a:r>
            <a:r>
              <a:rPr lang="en-US" altLang="en-US" sz="2000" dirty="0" smtClean="0"/>
              <a:t> IPEA 1 </a:t>
            </a:r>
            <a:r>
              <a:rPr lang="en-US" altLang="en-US" sz="2000" dirty="0" err="1" smtClean="0"/>
              <a:t>июля</a:t>
            </a:r>
            <a:r>
              <a:rPr lang="en-US" altLang="en-US" sz="2000" dirty="0" smtClean="0"/>
              <a:t> 2020 </a:t>
            </a:r>
            <a:r>
              <a:rPr lang="en-US" altLang="en-US" sz="2000" dirty="0" err="1" smtClean="0"/>
              <a:t>года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или</a:t>
            </a:r>
            <a:r>
              <a:rPr lang="en-US" altLang="en-US" sz="2000" dirty="0" smtClean="0"/>
              <a:t> </a:t>
            </a:r>
            <a:r>
              <a:rPr lang="ru-RU" altLang="en-US" sz="2000" dirty="0" smtClean="0"/>
              <a:t>позднее</a:t>
            </a:r>
            <a:endParaRPr lang="en-US" altLang="en-US" sz="200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62839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17.03.31"/>
  <p:tag name="AS_TITLE" val="Aspose.Slides for Java"/>
  <p:tag name="AS_VERSION" val="17.3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3645</TotalTime>
  <Words>632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Microsoft Sans Serif</vt:lpstr>
      <vt:lpstr>Wingdings</vt:lpstr>
      <vt:lpstr>EN_2010_pct background png</vt:lpstr>
      <vt:lpstr>PowerPoint Presentation</vt:lpstr>
      <vt:lpstr>Поправки к Инструкции к РСТ, вступающие в силу с 1 июля 2020 г. (1)</vt:lpstr>
      <vt:lpstr>Поправки к Инструкции к РСТ, вступающие в силу с 1 июля 2020 г. (2)</vt:lpstr>
      <vt:lpstr>Поправки к Инструкции к РСТ, вступающие в силу с 1 июля 2020 г. (3)</vt:lpstr>
      <vt:lpstr>Поправки к Инструкции к РСТ, вступающие в силу с 1 июля 2020 г. (4)</vt:lpstr>
      <vt:lpstr>Поправки к Инструкции к РСТ, вступающие в силу с 1 июля 2020 г. (5)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28</cp:revision>
  <dcterms:created xsi:type="dcterms:W3CDTF">2014-01-29T16:51:57Z</dcterms:created>
  <dcterms:modified xsi:type="dcterms:W3CDTF">2020-07-06T11:18:12Z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Public</vt:lpwstr>
  </property>
  <property fmtid="{D5CDD505-2E9C-101B-9397-08002B2CF9AE}" pid="3" name="JustificationReason">
    <vt:lpwstr>
    </vt:lpwstr>
  </property>
  <property fmtid="{D5CDD505-2E9C-101B-9397-08002B2CF9AE}" pid="4" name="TitusGUID">
    <vt:lpwstr>1a4bbc90-5ecf-4c2c-a143-331f760064e3</vt:lpwstr>
  </property>
  <property fmtid="{D5CDD505-2E9C-101B-9397-08002B2CF9AE}" pid="5" name="VisualMarkings">
    <vt:lpwstr>None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