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custDataLst>
    <p:tags r:id="rId7"/>
  </p:custDataLst>
  <p:defaultTextStyle>
    <a:defPPr rtl="0"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3979" autoAdjust="0"/>
  </p:normalViewPr>
  <p:slideViewPr>
    <p:cSldViewPr>
      <p:cViewPr varScale="1">
        <p:scale>
          <a:sx n="103" d="100"/>
          <a:sy n="103" d="100"/>
        </p:scale>
        <p:origin x="1836" y="126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-153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>
                <a:solidFill>
                  <a:srgbClr val="9D0A2B"/>
                </a:solidFill>
              </a:rPr>
              <a:t>The International </a:t>
            </a:r>
            <a:br>
              <a:rPr lang="fr-CH" sz="1200" b="1">
                <a:solidFill>
                  <a:srgbClr val="9D0A2B"/>
                </a:solidFill>
              </a:rPr>
            </a:br>
            <a:r>
              <a:rPr lang="fr-CH" sz="12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900"/>
              <a:t>2024 rule changes</a:t>
            </a:r>
          </a:p>
          <a:p>
            <a:pPr>
              <a:spcBef>
                <a:spcPct val="0"/>
              </a:spcBef>
              <a:defRPr/>
            </a:pPr>
            <a:r>
              <a:rPr lang="en-US" sz="900"/>
              <a:t>14-05-2024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>
                <a:solidFill>
                  <a:srgbClr val="9D0A2B"/>
                </a:solidFill>
              </a:rPr>
              <a:t>The International </a:t>
            </a:r>
            <a:br>
              <a:rPr lang="fr-CH" sz="800" b="1">
                <a:solidFill>
                  <a:srgbClr val="9D0A2B"/>
                </a:solidFill>
              </a:rPr>
            </a:br>
            <a:r>
              <a:rPr lang="fr-CH" sz="8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pPr rtl="0"/>
            <a:r>
              <a:rPr lang="en-US" sz="3400" b="1">
                <a:solidFill>
                  <a:srgbClr val="70899B"/>
                </a:solidFill>
              </a:rPr>
              <a:t>Изменения в Инструкции к РСТ с 1 июля 2024 г.</a:t>
            </a:r>
          </a:p>
          <a:p>
            <a:endParaRPr lang="fr-CH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8928484" cy="978698"/>
          </a:xfrm>
        </p:spPr>
        <p:txBody>
          <a:bodyPr>
            <a:noAutofit/>
          </a:bodyPr>
          <a:lstStyle/>
          <a:p>
            <a:pPr algn="ctr" rtl="0"/>
            <a:r>
              <a:rPr lang="ru-RU" sz="3200" dirty="0"/>
              <a:t>Изменения в Правилах РСТ с 1 июля 2024 года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20980" cy="5400600"/>
          </a:xfrm>
        </p:spPr>
        <p:txBody>
          <a:bodyPr>
            <a:noAutofit/>
          </a:bodyPr>
          <a:lstStyle/>
          <a:p>
            <a:pPr rtl="0">
              <a:spcAft>
                <a:spcPts val="600"/>
              </a:spcAft>
            </a:pPr>
            <a:r>
              <a:rPr lang="ru-RU" altLang="fr-FR" sz="2300" dirty="0"/>
              <a:t>Изменения к Правилам 26.3 и 29.1 РСТ и новое</a:t>
            </a:r>
            <a:br>
              <a:rPr lang="fr-CH" altLang="fr-FR" sz="2300" dirty="0"/>
            </a:br>
            <a:r>
              <a:rPr lang="ru-RU" altLang="fr-FR" sz="2300" dirty="0"/>
              <a:t>Правило</a:t>
            </a:r>
            <a:r>
              <a:rPr lang="fr-CH" altLang="fr-FR" sz="2300" dirty="0"/>
              <a:t> </a:t>
            </a:r>
            <a:r>
              <a:rPr lang="ru-RU" altLang="fr-FR" sz="2300" dirty="0"/>
              <a:t>26.3</a:t>
            </a:r>
            <a:r>
              <a:rPr lang="ru-RU" altLang="fr-FR" sz="2300" i="1" dirty="0"/>
              <a:t>ter</a:t>
            </a:r>
            <a:r>
              <a:rPr lang="ru-RU" altLang="fr-FR" sz="2300" dirty="0"/>
              <a:t>(e): Смешанные языки в международных заявках</a:t>
            </a:r>
          </a:p>
          <a:p>
            <a:pPr lvl="1" rtl="0">
              <a:spcBef>
                <a:spcPts val="0"/>
              </a:spcBef>
              <a:spcAft>
                <a:spcPts val="600"/>
              </a:spcAft>
            </a:pPr>
            <a:r>
              <a:rPr lang="ru-RU" altLang="fr-FR" sz="2300" u="sng" dirty="0"/>
              <a:t>Цель в том, чтобы</a:t>
            </a:r>
            <a:r>
              <a:rPr lang="ru-RU" altLang="fr-FR" sz="2300" dirty="0"/>
              <a:t> обеспечить сохранение даты международной подачи международных заявок, содержащих более одного языка в описании и/или формуле изобретения, если все используемые языки являются допустимыми для ПВ </a:t>
            </a:r>
          </a:p>
          <a:p>
            <a:pPr marL="742950" lvl="1" indent="-285750" rtl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"/>
              <a:tabLst>
                <a:tab pos="914400" algn="l"/>
              </a:tabLst>
            </a:pPr>
            <a:r>
              <a:rPr lang="ru-RU" sz="23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ПВ предложит предоставить перевод соответствующих (частей) формулы изобретения и/или описания на один язык, который также является языком публикации и является допустимым для МПО</a:t>
            </a:r>
            <a:endParaRPr lang="ru-RU" altLang="fr-FR" sz="2300" dirty="0"/>
          </a:p>
          <a:p>
            <a:pPr lvl="1" rtl="0">
              <a:spcBef>
                <a:spcPts val="0"/>
              </a:spcBef>
              <a:spcAft>
                <a:spcPts val="600"/>
              </a:spcAft>
            </a:pPr>
            <a:r>
              <a:rPr lang="ru-RU" altLang="fr-FR" sz="2300" dirty="0"/>
              <a:t>Если ПВ принимает не все используемые языки, оно направит заявку в ПВ/МБ в соответствии с </a:t>
            </a:r>
            <a:br>
              <a:rPr lang="fr-CH" altLang="fr-FR" sz="2300" dirty="0"/>
            </a:br>
            <a:r>
              <a:rPr lang="ru-RU" altLang="fr-FR" sz="2300" dirty="0"/>
              <a:t>Правилом 19.4</a:t>
            </a:r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1266730"/>
          </a:xfrm>
        </p:spPr>
        <p:txBody>
          <a:bodyPr/>
          <a:lstStyle/>
          <a:p>
            <a:pPr algn="ctr" rtl="0"/>
            <a:r>
              <a:rPr lang="en-US" sz="3200" dirty="0" err="1"/>
              <a:t>Изменения</a:t>
            </a:r>
            <a:r>
              <a:rPr lang="en-US" sz="3200" dirty="0"/>
              <a:t> в </a:t>
            </a:r>
            <a:r>
              <a:rPr lang="en-US" sz="3200" dirty="0" err="1"/>
              <a:t>Правилах</a:t>
            </a:r>
            <a:r>
              <a:rPr lang="en-US" sz="3200" dirty="0"/>
              <a:t> РСТ с 1 </a:t>
            </a:r>
            <a:r>
              <a:rPr lang="en-US" sz="3200" dirty="0" err="1"/>
              <a:t>июля</a:t>
            </a:r>
            <a:r>
              <a:rPr lang="en-US" sz="3200" dirty="0"/>
              <a:t> 2024 </a:t>
            </a:r>
            <a:r>
              <a:rPr lang="en-US" sz="3200" dirty="0" err="1"/>
              <a:t>года</a:t>
            </a:r>
            <a:r>
              <a:rPr lang="en-US" sz="3200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836712"/>
            <a:ext cx="8712968" cy="5256584"/>
          </a:xfrm>
        </p:spPr>
        <p:txBody>
          <a:bodyPr>
            <a:normAutofit/>
          </a:bodyPr>
          <a:lstStyle/>
          <a:p>
            <a:endParaRPr lang="en-US" altLang="fr-FR" sz="2300" dirty="0"/>
          </a:p>
          <a:p>
            <a:pPr lvl="1" rtl="0"/>
            <a:endParaRPr lang="en-US" altLang="fr-FR" sz="2200" dirty="0"/>
          </a:p>
          <a:p>
            <a:pPr marL="801688" lvl="1" indent="-354013">
              <a:spcBef>
                <a:spcPts val="600"/>
              </a:spcBef>
            </a:pPr>
            <a:r>
              <a:rPr lang="ru-RU" altLang="fr-FR" sz="2300" dirty="0"/>
              <a:t>ПВ может действовать достаточно гибко, чтобы исключить случаи использования терминов, не зависящих от языка, транслитерации или перевода технических терминов или изобретений, в отношении которых должен быть сделан перевод</a:t>
            </a:r>
            <a:endParaRPr lang="en-US" altLang="fr-FR" sz="2300" dirty="0"/>
          </a:p>
          <a:p>
            <a:pPr marL="801688" lvl="1" indent="-354013" rtl="0">
              <a:spcBef>
                <a:spcPts val="600"/>
              </a:spcBef>
            </a:pPr>
            <a:r>
              <a:rPr lang="en-US" altLang="fr-FR" sz="2300" dirty="0" err="1"/>
              <a:t>Специальное</a:t>
            </a:r>
            <a:r>
              <a:rPr lang="en-US" altLang="fr-FR" sz="2300" dirty="0"/>
              <a:t> </a:t>
            </a:r>
            <a:r>
              <a:rPr lang="en-US" altLang="fr-FR" sz="2300" dirty="0" err="1"/>
              <a:t>правило</a:t>
            </a:r>
            <a:r>
              <a:rPr lang="en-US" altLang="fr-FR" sz="2300" dirty="0"/>
              <a:t>, </a:t>
            </a:r>
            <a:r>
              <a:rPr lang="en-US" altLang="fr-FR" sz="2300" dirty="0" err="1"/>
              <a:t>уже</a:t>
            </a:r>
            <a:r>
              <a:rPr lang="en-US" altLang="fr-FR" sz="2300" dirty="0"/>
              <a:t> </a:t>
            </a:r>
            <a:r>
              <a:rPr lang="en-US" altLang="fr-FR" sz="2300" dirty="0" err="1"/>
              <a:t>действующее</a:t>
            </a:r>
            <a:r>
              <a:rPr lang="en-US" altLang="fr-FR" sz="2300" dirty="0"/>
              <a:t> </a:t>
            </a:r>
            <a:r>
              <a:rPr lang="en-US" altLang="fr-FR" sz="2300" dirty="0" err="1"/>
              <a:t>для</a:t>
            </a:r>
            <a:r>
              <a:rPr lang="en-US" altLang="fr-FR" sz="2300" dirty="0"/>
              <a:t> </a:t>
            </a:r>
            <a:r>
              <a:rPr lang="en-US" altLang="fr-FR" sz="2300" dirty="0" err="1"/>
              <a:t>смешанных</a:t>
            </a:r>
            <a:r>
              <a:rPr lang="en-US" altLang="fr-FR" sz="2300" dirty="0"/>
              <a:t> </a:t>
            </a:r>
            <a:r>
              <a:rPr lang="en-US" altLang="fr-FR" sz="2300" dirty="0" err="1"/>
              <a:t>языков</a:t>
            </a:r>
            <a:r>
              <a:rPr lang="en-US" altLang="fr-FR" sz="2300" dirty="0"/>
              <a:t>, </a:t>
            </a:r>
            <a:r>
              <a:rPr lang="en-US" altLang="fr-FR" sz="2300" dirty="0" err="1"/>
              <a:t>используемых</a:t>
            </a:r>
            <a:r>
              <a:rPr lang="en-US" altLang="fr-FR" sz="2300" dirty="0"/>
              <a:t> в </a:t>
            </a:r>
            <a:r>
              <a:rPr lang="en-US" altLang="fr-FR" sz="2300" dirty="0" err="1"/>
              <a:t>аннотации</a:t>
            </a:r>
            <a:r>
              <a:rPr lang="en-US" altLang="fr-FR" sz="2300" dirty="0"/>
              <a:t> </a:t>
            </a:r>
            <a:r>
              <a:rPr lang="en-US" altLang="fr-FR" sz="2300" dirty="0" err="1"/>
              <a:t>или</a:t>
            </a:r>
            <a:r>
              <a:rPr lang="en-US" altLang="fr-FR" sz="2300" dirty="0"/>
              <a:t> </a:t>
            </a:r>
            <a:r>
              <a:rPr lang="en-US" altLang="fr-FR" sz="2300" dirty="0" err="1"/>
              <a:t>тексте</a:t>
            </a:r>
            <a:r>
              <a:rPr lang="en-US" altLang="fr-FR" sz="2300" dirty="0"/>
              <a:t> </a:t>
            </a:r>
            <a:r>
              <a:rPr lang="en-US" altLang="fr-FR" sz="2300" dirty="0" err="1"/>
              <a:t>чертежей</a:t>
            </a:r>
            <a:r>
              <a:rPr lang="en-US" altLang="fr-FR" sz="2300" dirty="0"/>
              <a:t> (</a:t>
            </a:r>
            <a:r>
              <a:rPr lang="en-US" altLang="fr-FR" sz="2300" dirty="0" err="1"/>
              <a:t>правило</a:t>
            </a:r>
            <a:r>
              <a:rPr lang="en-US" altLang="fr-FR" sz="2300" dirty="0"/>
              <a:t> 26.3</a:t>
            </a:r>
            <a:r>
              <a:rPr lang="en-US" altLang="fr-FR" sz="2300" i="1" dirty="0"/>
              <a:t>ter </a:t>
            </a:r>
            <a:r>
              <a:rPr lang="en-US" altLang="fr-FR" sz="2300" dirty="0"/>
              <a:t>(a))</a:t>
            </a:r>
          </a:p>
          <a:p>
            <a:pPr marL="801688" lvl="1" indent="-354013" rtl="0">
              <a:spcBef>
                <a:spcPts val="600"/>
              </a:spcBef>
            </a:pPr>
            <a:r>
              <a:rPr lang="en-US" altLang="fr-FR" sz="2300" dirty="0" err="1"/>
              <a:t>Вступают</a:t>
            </a:r>
            <a:r>
              <a:rPr lang="en-US" altLang="fr-FR" sz="2300" dirty="0"/>
              <a:t> в </a:t>
            </a:r>
            <a:r>
              <a:rPr lang="en-US" altLang="fr-FR" sz="2300" dirty="0" err="1"/>
              <a:t>силу</a:t>
            </a:r>
            <a:r>
              <a:rPr lang="en-US" altLang="fr-FR" sz="2300" dirty="0"/>
              <a:t> 1 </a:t>
            </a:r>
            <a:r>
              <a:rPr lang="en-US" altLang="fr-FR" sz="2300" dirty="0" err="1"/>
              <a:t>июля</a:t>
            </a:r>
            <a:r>
              <a:rPr lang="en-US" altLang="fr-FR" sz="2300" dirty="0"/>
              <a:t> 2024 г. и </a:t>
            </a:r>
            <a:r>
              <a:rPr lang="en-US" altLang="fr-FR" sz="2300" dirty="0" err="1"/>
              <a:t>применяются</a:t>
            </a:r>
            <a:r>
              <a:rPr lang="en-US" altLang="fr-FR" sz="2300" dirty="0"/>
              <a:t> к </a:t>
            </a:r>
            <a:r>
              <a:rPr lang="en-US" altLang="fr-FR" sz="2300" dirty="0" err="1"/>
              <a:t>международным</a:t>
            </a:r>
            <a:r>
              <a:rPr lang="en-US" altLang="fr-FR" sz="2300" dirty="0"/>
              <a:t> </a:t>
            </a:r>
            <a:r>
              <a:rPr lang="en-US" altLang="fr-FR" sz="2300" dirty="0" err="1"/>
              <a:t>заявкам</a:t>
            </a:r>
            <a:r>
              <a:rPr lang="en-US" altLang="fr-FR" sz="2300" dirty="0"/>
              <a:t>, </a:t>
            </a:r>
            <a:r>
              <a:rPr lang="en-US" altLang="fr-FR" sz="2300" dirty="0" err="1"/>
              <a:t>поданным</a:t>
            </a:r>
            <a:r>
              <a:rPr lang="en-US" altLang="fr-FR" sz="2300" dirty="0"/>
              <a:t> </a:t>
            </a:r>
            <a:r>
              <a:rPr lang="en-US" altLang="fr-FR" sz="2300" dirty="0" err="1"/>
              <a:t>на</a:t>
            </a:r>
            <a:r>
              <a:rPr lang="en-US" altLang="fr-FR" sz="2300" dirty="0"/>
              <a:t> </a:t>
            </a:r>
            <a:r>
              <a:rPr lang="en-US" altLang="fr-FR" sz="2300" dirty="0" err="1"/>
              <a:t>эту</a:t>
            </a:r>
            <a:r>
              <a:rPr lang="en-US" altLang="fr-FR" sz="2300" dirty="0"/>
              <a:t> </a:t>
            </a:r>
            <a:r>
              <a:rPr lang="en-US" altLang="fr-FR" sz="2300" dirty="0" err="1"/>
              <a:t>дату</a:t>
            </a:r>
            <a:r>
              <a:rPr lang="en-US" altLang="fr-FR" sz="2300" dirty="0"/>
              <a:t> </a:t>
            </a:r>
            <a:r>
              <a:rPr lang="en-US" altLang="fr-FR" sz="2300" dirty="0" err="1"/>
              <a:t>или</a:t>
            </a:r>
            <a:r>
              <a:rPr lang="en-US" altLang="fr-FR" sz="2300" dirty="0"/>
              <a:t> </a:t>
            </a:r>
            <a:r>
              <a:rPr lang="en-US" altLang="fr-FR" sz="2300" dirty="0" err="1"/>
              <a:t>позднее</a:t>
            </a:r>
            <a:endParaRPr lang="en-US" altLang="fr-FR" sz="2300" dirty="0"/>
          </a:p>
          <a:p>
            <a:endParaRPr lang="en-US" altLang="fr-FR" sz="2300" dirty="0"/>
          </a:p>
          <a:p>
            <a:pPr lvl="1"/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21.05.31"/>
  <p:tag name="AS_TITLE" val="Aspose.Slides for Java"/>
  <p:tag name="AS_VERSION" val="21.5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20666</TotalTime>
  <Words>212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Wingdings</vt:lpstr>
      <vt:lpstr>EN_2010_pct background png</vt:lpstr>
      <vt:lpstr>PowerPoint Presentation</vt:lpstr>
      <vt:lpstr>Изменения в Правилах РСТ с 1 июля 2024 года (1)</vt:lpstr>
      <vt:lpstr>Изменения в Правилах РСТ с 1 июля 2024 года 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156</cp:revision>
  <cp:lastPrinted>2023-10-10T07:26:03Z</cp:lastPrinted>
  <dcterms:created xsi:type="dcterms:W3CDTF">2013-10-25T09:07:15Z</dcterms:created>
  <dcterms:modified xsi:type="dcterms:W3CDTF">2024-05-22T12:50:40Z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JustificationReason">
    <vt:lpwstr>
    </vt:lpwstr>
  </property>
  <property fmtid="{D5CDD505-2E9C-101B-9397-08002B2CF9AE}" pid="5" name="Language">
    <vt:lpwstr>English</vt:lpwstr>
  </property>
  <property fmtid="{D5CDD505-2E9C-101B-9397-08002B2CF9AE}" pid="6" name="MSIP_Label_20773ee6-353b-4fb9-a59d-0b94c8c67bea_ActionId">
    <vt:lpwstr>df0fd768-7d5f-41b1-be87-d3f536fe2066</vt:lpwstr>
  </property>
  <property fmtid="{D5CDD505-2E9C-101B-9397-08002B2CF9AE}" pid="7" name="MSIP_Label_20773ee6-353b-4fb9-a59d-0b94c8c67bea_ContentBits">
    <vt:lpwstr>0</vt:lpwstr>
  </property>
  <property fmtid="{D5CDD505-2E9C-101B-9397-08002B2CF9AE}" pid="8" name="MSIP_Label_20773ee6-353b-4fb9-a59d-0b94c8c67bea_Enabled">
    <vt:lpwstr>true</vt:lpwstr>
  </property>
  <property fmtid="{D5CDD505-2E9C-101B-9397-08002B2CF9AE}" pid="9" name="MSIP_Label_20773ee6-353b-4fb9-a59d-0b94c8c67bea_Method">
    <vt:lpwstr>Privileged</vt:lpwstr>
  </property>
  <property fmtid="{D5CDD505-2E9C-101B-9397-08002B2CF9AE}" pid="10" name="MSIP_Label_20773ee6-353b-4fb9-a59d-0b94c8c67bea_Name">
    <vt:lpwstr>No markings</vt:lpwstr>
  </property>
  <property fmtid="{D5CDD505-2E9C-101B-9397-08002B2CF9AE}" pid="11" name="MSIP_Label_20773ee6-353b-4fb9-a59d-0b94c8c67bea_SetDate">
    <vt:lpwstr>2023-05-23T10:32:29Z</vt:lpwstr>
  </property>
  <property fmtid="{D5CDD505-2E9C-101B-9397-08002B2CF9AE}" pid="12" name="MSIP_Label_20773ee6-353b-4fb9-a59d-0b94c8c67bea_SiteId">
    <vt:lpwstr>faa31b06-8ccc-48c9-867f-f7510dd11c02</vt:lpwstr>
  </property>
  <property fmtid="{D5CDD505-2E9C-101B-9397-08002B2CF9AE}" pid="13" name="TCSClassification">
    <vt:lpwstr>PUBLIC</vt:lpwstr>
  </property>
  <property fmtid="{D5CDD505-2E9C-101B-9397-08002B2CF9AE}" pid="14" name="TitusGUID">
    <vt:lpwstr>57c2526b-b672-4577-aa4a-5cdbb8a83d5a</vt:lpwstr>
  </property>
  <property fmtid="{D5CDD505-2E9C-101B-9397-08002B2CF9AE}" pid="15" name="VisualMarkings">
    <vt:lpwstr>None</vt:lpwstr>
  </property>
</Properties>
</file>