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1907" r:id="rId2"/>
    <p:sldId id="1905" r:id="rId3"/>
    <p:sldId id="1906" r:id="rId4"/>
  </p:sldIdLst>
  <p:sldSz cx="9144000" cy="6858000" type="screen4x3"/>
  <p:notesSz cx="6797675" cy="9926638"/>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26" userDrawn="1">
          <p15:clr>
            <a:srgbClr val="A4A3A4"/>
          </p15:clr>
        </p15:guide>
        <p15:guide id="2" pos="1791" userDrawn="1">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899B"/>
    <a:srgbClr val="9D0A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427" autoAdjust="0"/>
  </p:normalViewPr>
  <p:slideViewPr>
    <p:cSldViewPr>
      <p:cViewPr varScale="1">
        <p:scale>
          <a:sx n="71" d="100"/>
          <a:sy n="71" d="100"/>
        </p:scale>
        <p:origin x="1133" y="48"/>
      </p:cViewPr>
      <p:guideLst>
        <p:guide orient="horz" pos="1026"/>
        <p:guide pos="1791"/>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77" d="100"/>
          <a:sy n="77" d="100"/>
        </p:scale>
        <p:origin x="-2094" y="-90"/>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2"/>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6" tIns="47778" rIns="95556" bIns="47778" numCol="1" anchor="t" anchorCtr="0" compatLnSpc="1">
            <a:prstTxWarp prst="textNoShape">
              <a:avLst/>
            </a:prstTxWarp>
          </a:bodyPr>
          <a:lstStyle>
            <a:lvl1pPr>
              <a:spcBef>
                <a:spcPct val="0"/>
              </a:spcBef>
              <a:defRPr sz="1300" smtClean="0"/>
            </a:lvl1pPr>
          </a:lstStyle>
          <a:p>
            <a:pPr>
              <a:defRPr/>
            </a:pPr>
            <a:endParaRPr lang="en-US"/>
          </a:p>
        </p:txBody>
      </p:sp>
      <p:sp>
        <p:nvSpPr>
          <p:cNvPr id="12291" name="Rectangle 3"/>
          <p:cNvSpPr>
            <a:spLocks noGrp="1" noChangeArrowheads="1"/>
          </p:cNvSpPr>
          <p:nvPr>
            <p:ph type="dt" idx="1"/>
          </p:nvPr>
        </p:nvSpPr>
        <p:spPr bwMode="auto">
          <a:xfrm>
            <a:off x="3850445" y="2"/>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6" tIns="47778" rIns="95556" bIns="47778" numCol="1" anchor="t" anchorCtr="0" compatLnSpc="1">
            <a:prstTxWarp prst="textNoShape">
              <a:avLst/>
            </a:prstTxWarp>
          </a:bodyPr>
          <a:lstStyle>
            <a:lvl1pPr algn="r">
              <a:spcBef>
                <a:spcPct val="0"/>
              </a:spcBef>
              <a:defRPr sz="13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919163" y="744538"/>
            <a:ext cx="4959350" cy="37195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6" tIns="47778" rIns="95556" bIns="4777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6" tIns="47778" rIns="95556" bIns="47778" numCol="1" anchor="b" anchorCtr="0" compatLnSpc="1">
            <a:prstTxWarp prst="textNoShape">
              <a:avLst/>
            </a:prstTxWarp>
          </a:bodyPr>
          <a:lstStyle>
            <a:lvl1pPr>
              <a:spcBef>
                <a:spcPct val="0"/>
              </a:spcBef>
              <a:defRPr sz="1300" smtClean="0"/>
            </a:lvl1pPr>
          </a:lstStyle>
          <a:p>
            <a:pPr>
              <a:defRPr/>
            </a:pPr>
            <a:endParaRPr lang="en-US"/>
          </a:p>
        </p:txBody>
      </p:sp>
      <p:sp>
        <p:nvSpPr>
          <p:cNvPr id="12295" name="Rectangle 7"/>
          <p:cNvSpPr>
            <a:spLocks noGrp="1" noChangeArrowheads="1"/>
          </p:cNvSpPr>
          <p:nvPr>
            <p:ph type="sldNum" sz="quarter" idx="5"/>
          </p:nvPr>
        </p:nvSpPr>
        <p:spPr bwMode="auto">
          <a:xfrm>
            <a:off x="3850445"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6" tIns="47778" rIns="95556" bIns="47778" numCol="1" anchor="b" anchorCtr="0" compatLnSpc="1">
            <a:prstTxWarp prst="textNoShape">
              <a:avLst/>
            </a:prstTxWarp>
          </a:bodyPr>
          <a:lstStyle>
            <a:lvl1pPr algn="r">
              <a:spcBef>
                <a:spcPct val="0"/>
              </a:spcBef>
              <a:defRPr sz="13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7F2C667-47B2-46C4-80BC-8E1DA185F3D3}" type="slidenum">
              <a:rPr lang="en-US" smtClean="0"/>
              <a:pPr>
                <a:defRPr/>
              </a:pPr>
              <a:t>2</a:t>
            </a:fld>
            <a:endParaRPr lang="en-US" dirty="0"/>
          </a:p>
        </p:txBody>
      </p:sp>
    </p:spTree>
    <p:extLst>
      <p:ext uri="{BB962C8B-B14F-4D97-AF65-F5344CB8AC3E}">
        <p14:creationId xmlns:p14="http://schemas.microsoft.com/office/powerpoint/2010/main" val="1639635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7F2C667-47B2-46C4-80BC-8E1DA185F3D3}" type="slidenum">
              <a:rPr lang="en-US" smtClean="0"/>
              <a:pPr>
                <a:defRPr/>
              </a:pPr>
              <a:t>3</a:t>
            </a:fld>
            <a:endParaRPr lang="en-US" dirty="0"/>
          </a:p>
        </p:txBody>
      </p:sp>
    </p:spTree>
    <p:extLst>
      <p:ext uri="{BB962C8B-B14F-4D97-AF65-F5344CB8AC3E}">
        <p14:creationId xmlns:p14="http://schemas.microsoft.com/office/powerpoint/2010/main" val="28743570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a:t>Click to edit Master title style</a:t>
            </a:r>
            <a:endParaRPr lang="en-US" noProof="0" dirty="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a:solidFill>
                  <a:srgbClr val="9D0A2B"/>
                </a:solidFill>
              </a:rPr>
              <a:t>The International </a:t>
            </a:r>
            <a:br>
              <a:rPr lang="fr-CH" sz="1200" b="1" dirty="0">
                <a:solidFill>
                  <a:srgbClr val="9D0A2B"/>
                </a:solidFill>
              </a:rPr>
            </a:br>
            <a:r>
              <a:rPr lang="fr-CH" sz="1200" b="1" dirty="0">
                <a:solidFill>
                  <a:srgbClr val="9D0A2B"/>
                </a:solidFill>
              </a:rPr>
              <a:t>Patent System</a:t>
            </a: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CH" dirty="0"/>
          </a:p>
        </p:txBody>
      </p:sp>
      <p:sp>
        <p:nvSpPr>
          <p:cNvPr id="5" name="TextBox 4"/>
          <p:cNvSpPr txBox="1"/>
          <p:nvPr userDrawn="1"/>
        </p:nvSpPr>
        <p:spPr>
          <a:xfrm>
            <a:off x="5768" y="6500265"/>
            <a:ext cx="1133644" cy="369332"/>
          </a:xfrm>
          <a:prstGeom prst="rect">
            <a:avLst/>
          </a:prstGeom>
          <a:noFill/>
        </p:spPr>
        <p:txBody>
          <a:bodyPr wrap="none" rtlCol="0">
            <a:spAutoFit/>
          </a:bodyPr>
          <a:lstStyle/>
          <a:p>
            <a:pPr>
              <a:spcBef>
                <a:spcPts val="0"/>
              </a:spcBef>
              <a:defRPr/>
            </a:pPr>
            <a:r>
              <a:rPr lang="en-US" sz="900" dirty="0"/>
              <a:t>2024 rule changes</a:t>
            </a:r>
          </a:p>
          <a:p>
            <a:pPr>
              <a:spcBef>
                <a:spcPts val="0"/>
              </a:spcBef>
              <a:defRPr/>
            </a:pPr>
            <a:r>
              <a:rPr lang="en-US" sz="900" dirty="0"/>
              <a:t>19-04-2024</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a:solidFill>
                  <a:srgbClr val="9D0A2B"/>
                </a:solidFill>
              </a:rPr>
              <a:t>The International </a:t>
            </a:r>
            <a:br>
              <a:rPr lang="fr-CH" sz="800" b="1" dirty="0">
                <a:solidFill>
                  <a:srgbClr val="9D0A2B"/>
                </a:solidFill>
              </a:rPr>
            </a:br>
            <a:r>
              <a:rPr lang="fr-CH" sz="800" b="1" dirty="0">
                <a:solidFill>
                  <a:srgbClr val="9D0A2B"/>
                </a:solidFill>
              </a:rPr>
              <a:t>Patent System</a:t>
            </a:r>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C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
        <p:nvSpPr>
          <p:cNvPr id="3" name="fc" descr=" "/>
          <p:cNvSpPr txBox="1"/>
          <p:nvPr userDrawn="1"/>
        </p:nvSpPr>
        <p:spPr>
          <a:xfrm>
            <a:off x="0" y="6537960"/>
            <a:ext cx="9144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065CE52-45C2-72D1-3652-9BCA4E5AA092}"/>
              </a:ext>
            </a:extLst>
          </p:cNvPr>
          <p:cNvSpPr>
            <a:spLocks noGrp="1"/>
          </p:cNvSpPr>
          <p:nvPr>
            <p:ph type="subTitle" idx="1"/>
          </p:nvPr>
        </p:nvSpPr>
        <p:spPr>
          <a:xfrm>
            <a:off x="827584" y="3284985"/>
            <a:ext cx="7920880" cy="1512168"/>
          </a:xfrm>
        </p:spPr>
        <p:txBody>
          <a:bodyPr/>
          <a:lstStyle/>
          <a:p>
            <a:r>
              <a:rPr lang="en-US" sz="3600" b="1" dirty="0">
                <a:solidFill>
                  <a:srgbClr val="70899B"/>
                </a:solidFill>
                <a:latin typeface="SimSun" panose="02010600030101010101" pitchFamily="2" charset="-122"/>
                <a:ea typeface="SimSun" panose="02010600030101010101" pitchFamily="2" charset="-122"/>
              </a:rPr>
              <a:t>2024</a:t>
            </a:r>
            <a:r>
              <a:rPr lang="zh-CN" altLang="en-US" sz="3600" b="1" dirty="0">
                <a:solidFill>
                  <a:srgbClr val="70899B"/>
                </a:solidFill>
                <a:latin typeface="SimSun" panose="02010600030101010101" pitchFamily="2" charset="-122"/>
                <a:ea typeface="SimSun" panose="02010600030101010101" pitchFamily="2" charset="-122"/>
              </a:rPr>
              <a:t>年</a:t>
            </a:r>
            <a:r>
              <a:rPr lang="en-GB" altLang="zh-CN" sz="3600" b="1" dirty="0">
                <a:solidFill>
                  <a:srgbClr val="70899B"/>
                </a:solidFill>
                <a:latin typeface="SimSun" panose="02010600030101010101" pitchFamily="2" charset="-122"/>
                <a:ea typeface="SimSun" panose="02010600030101010101" pitchFamily="2" charset="-122"/>
              </a:rPr>
              <a:t>7</a:t>
            </a:r>
            <a:r>
              <a:rPr lang="zh-CN" altLang="en-US" sz="3600" b="1" dirty="0">
                <a:solidFill>
                  <a:srgbClr val="70899B"/>
                </a:solidFill>
                <a:latin typeface="SimSun" panose="02010600030101010101" pitchFamily="2" charset="-122"/>
                <a:ea typeface="SimSun" panose="02010600030101010101" pitchFamily="2" charset="-122"/>
              </a:rPr>
              <a:t>月</a:t>
            </a:r>
            <a:r>
              <a:rPr lang="en-GB" altLang="zh-CN" sz="3600" b="1" dirty="0">
                <a:solidFill>
                  <a:srgbClr val="70899B"/>
                </a:solidFill>
                <a:latin typeface="SimSun" panose="02010600030101010101" pitchFamily="2" charset="-122"/>
                <a:ea typeface="SimSun" panose="02010600030101010101" pitchFamily="2" charset="-122"/>
              </a:rPr>
              <a:t>1</a:t>
            </a:r>
            <a:r>
              <a:rPr lang="zh-CN" altLang="en-US" sz="3600" b="1" dirty="0">
                <a:solidFill>
                  <a:srgbClr val="70899B"/>
                </a:solidFill>
                <a:latin typeface="SimSun" panose="02010600030101010101" pitchFamily="2" charset="-122"/>
                <a:ea typeface="SimSun" panose="02010600030101010101" pitchFamily="2" charset="-122"/>
              </a:rPr>
              <a:t>日起生效的</a:t>
            </a:r>
            <a:r>
              <a:rPr lang="en-US" altLang="zh-CN" sz="3600" b="1" dirty="0">
                <a:solidFill>
                  <a:srgbClr val="70899B"/>
                </a:solidFill>
                <a:latin typeface="SimSun" panose="02010600030101010101" pitchFamily="2" charset="-122"/>
                <a:ea typeface="SimSun" panose="02010600030101010101" pitchFamily="2" charset="-122"/>
              </a:rPr>
              <a:t>PCT</a:t>
            </a:r>
            <a:r>
              <a:rPr lang="zh-CN" altLang="en-US" sz="3600" b="1" dirty="0">
                <a:solidFill>
                  <a:srgbClr val="70899B"/>
                </a:solidFill>
                <a:latin typeface="SimSun" panose="02010600030101010101" pitchFamily="2" charset="-122"/>
                <a:ea typeface="SimSun" panose="02010600030101010101" pitchFamily="2" charset="-122"/>
              </a:rPr>
              <a:t>细则修改</a:t>
            </a:r>
            <a:endParaRPr lang="fr-CH" sz="3600" b="1" dirty="0">
              <a:latin typeface="SimSun" panose="02010600030101010101" pitchFamily="2" charset="-122"/>
              <a:ea typeface="SimSun" panose="02010600030101010101" pitchFamily="2" charset="-122"/>
            </a:endParaRPr>
          </a:p>
        </p:txBody>
      </p:sp>
      <p:pic>
        <p:nvPicPr>
          <p:cNvPr id="4" name="Picture 8" descr="Puce-3_pct">
            <a:extLst>
              <a:ext uri="{FF2B5EF4-FFF2-40B4-BE49-F238E27FC236}">
                <a16:creationId xmlns:a16="http://schemas.microsoft.com/office/drawing/2014/main" id="{BFDD34BC-F0FA-1FD0-273E-D10CA0F01F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780928"/>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9364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706090"/>
          </a:xfrm>
        </p:spPr>
        <p:txBody>
          <a:bodyPr/>
          <a:lstStyle/>
          <a:p>
            <a:pPr algn="ctr"/>
            <a:r>
              <a:rPr lang="en-US" b="1" dirty="0">
                <a:latin typeface="SimSun" panose="02010600030101010101" pitchFamily="2" charset="-122"/>
                <a:ea typeface="SimSun" panose="02010600030101010101" pitchFamily="2" charset="-122"/>
              </a:rPr>
              <a:t>2024</a:t>
            </a:r>
            <a:r>
              <a:rPr lang="zh-CN" altLang="en-US" b="1" dirty="0">
                <a:latin typeface="SimSun" panose="02010600030101010101" pitchFamily="2" charset="-122"/>
                <a:ea typeface="SimSun" panose="02010600030101010101" pitchFamily="2" charset="-122"/>
              </a:rPr>
              <a:t>年</a:t>
            </a:r>
            <a:r>
              <a:rPr lang="en-GB" altLang="zh-CN" b="1" dirty="0">
                <a:latin typeface="SimSun" panose="02010600030101010101" pitchFamily="2" charset="-122"/>
                <a:ea typeface="SimSun" panose="02010600030101010101" pitchFamily="2" charset="-122"/>
              </a:rPr>
              <a:t>7</a:t>
            </a:r>
            <a:r>
              <a:rPr lang="zh-CN" altLang="en-US" b="1" dirty="0">
                <a:latin typeface="SimSun" panose="02010600030101010101" pitchFamily="2" charset="-122"/>
                <a:ea typeface="SimSun" panose="02010600030101010101" pitchFamily="2" charset="-122"/>
              </a:rPr>
              <a:t>月</a:t>
            </a:r>
            <a:r>
              <a:rPr lang="en-GB" altLang="zh-CN" b="1" dirty="0">
                <a:latin typeface="SimSun" panose="02010600030101010101" pitchFamily="2" charset="-122"/>
                <a:ea typeface="SimSun" panose="02010600030101010101" pitchFamily="2" charset="-122"/>
              </a:rPr>
              <a:t>1</a:t>
            </a:r>
            <a:r>
              <a:rPr lang="zh-CN" altLang="en-US" b="1" dirty="0">
                <a:latin typeface="SimSun" panose="02010600030101010101" pitchFamily="2" charset="-122"/>
                <a:ea typeface="SimSun" panose="02010600030101010101" pitchFamily="2" charset="-122"/>
              </a:rPr>
              <a:t>日起生效的</a:t>
            </a:r>
            <a:r>
              <a:rPr lang="en-US" altLang="zh-CN" b="1" dirty="0">
                <a:latin typeface="SimSun" panose="02010600030101010101" pitchFamily="2" charset="-122"/>
                <a:ea typeface="SimSun" panose="02010600030101010101" pitchFamily="2" charset="-122"/>
              </a:rPr>
              <a:t>PCT</a:t>
            </a:r>
            <a:r>
              <a:rPr lang="zh-CN" altLang="en-US" b="1" dirty="0">
                <a:latin typeface="SimSun" panose="02010600030101010101" pitchFamily="2" charset="-122"/>
                <a:ea typeface="SimSun" panose="02010600030101010101" pitchFamily="2" charset="-122"/>
              </a:rPr>
              <a:t>细则修改</a:t>
            </a:r>
            <a:r>
              <a:rPr lang="en-US" b="1" dirty="0">
                <a:latin typeface="SimSun" panose="02010600030101010101" pitchFamily="2" charset="-122"/>
                <a:ea typeface="SimSun" panose="02010600030101010101" pitchFamily="2" charset="-122"/>
              </a:rPr>
              <a:t>(1)</a:t>
            </a:r>
          </a:p>
        </p:txBody>
      </p:sp>
      <p:sp>
        <p:nvSpPr>
          <p:cNvPr id="3" name="Content Placeholder 2"/>
          <p:cNvSpPr>
            <a:spLocks noGrp="1"/>
          </p:cNvSpPr>
          <p:nvPr>
            <p:ph idx="1"/>
          </p:nvPr>
        </p:nvSpPr>
        <p:spPr>
          <a:xfrm>
            <a:off x="215516" y="980728"/>
            <a:ext cx="8676964" cy="5256584"/>
          </a:xfrm>
        </p:spPr>
        <p:txBody>
          <a:bodyPr>
            <a:normAutofit/>
          </a:bodyPr>
          <a:lstStyle/>
          <a:p>
            <a:r>
              <a:rPr lang="zh-CN" altLang="en-US" sz="2500" dirty="0">
                <a:latin typeface="SimSun" panose="02010600030101010101" pitchFamily="2" charset="-122"/>
                <a:ea typeface="SimSun" panose="02010600030101010101" pitchFamily="2" charset="-122"/>
              </a:rPr>
              <a:t>修改了细则</a:t>
            </a:r>
            <a:r>
              <a:rPr lang="en-US" altLang="fr-FR" sz="2500" dirty="0">
                <a:latin typeface="SimSun" panose="02010600030101010101" pitchFamily="2" charset="-122"/>
                <a:ea typeface="SimSun" panose="02010600030101010101" pitchFamily="2" charset="-122"/>
              </a:rPr>
              <a:t>26.3</a:t>
            </a:r>
            <a:r>
              <a:rPr lang="zh-CN" altLang="en-US" sz="2500" dirty="0">
                <a:latin typeface="SimSun" panose="02010600030101010101" pitchFamily="2" charset="-122"/>
                <a:ea typeface="SimSun" panose="02010600030101010101" pitchFamily="2" charset="-122"/>
              </a:rPr>
              <a:t>和</a:t>
            </a:r>
            <a:r>
              <a:rPr lang="en-US" altLang="fr-FR" sz="2500" dirty="0">
                <a:latin typeface="SimSun" panose="02010600030101010101" pitchFamily="2" charset="-122"/>
                <a:ea typeface="SimSun" panose="02010600030101010101" pitchFamily="2" charset="-122"/>
              </a:rPr>
              <a:t>29.1</a:t>
            </a:r>
            <a:r>
              <a:rPr lang="zh-CN" altLang="en-US" sz="2500" dirty="0">
                <a:latin typeface="SimSun" panose="02010600030101010101" pitchFamily="2" charset="-122"/>
                <a:ea typeface="SimSun" panose="02010600030101010101" pitchFamily="2" charset="-122"/>
              </a:rPr>
              <a:t>，增加了新细则</a:t>
            </a:r>
            <a:r>
              <a:rPr lang="en-US" altLang="fr-FR" sz="2500" dirty="0">
                <a:latin typeface="SimSun" panose="02010600030101010101" pitchFamily="2" charset="-122"/>
                <a:ea typeface="SimSun" panose="02010600030101010101" pitchFamily="2" charset="-122"/>
              </a:rPr>
              <a:t>26.3</a:t>
            </a:r>
            <a:r>
              <a:rPr lang="zh-CN" altLang="en-US" sz="2500" dirty="0">
                <a:latin typeface="SimSun" panose="02010600030101010101" pitchFamily="2" charset="-122"/>
                <a:ea typeface="SimSun" panose="02010600030101010101" pitchFamily="2" charset="-122"/>
              </a:rPr>
              <a:t>之三</a:t>
            </a:r>
            <a:r>
              <a:rPr lang="en-US" altLang="fr-FR" sz="2500" dirty="0">
                <a:latin typeface="SimSun" panose="02010600030101010101" pitchFamily="2" charset="-122"/>
                <a:ea typeface="SimSun" panose="02010600030101010101" pitchFamily="2" charset="-122"/>
              </a:rPr>
              <a:t>(e)</a:t>
            </a:r>
            <a:r>
              <a:rPr lang="zh-CN" altLang="en-US" sz="2500" dirty="0">
                <a:latin typeface="SimSun" panose="02010600030101010101" pitchFamily="2" charset="-122"/>
                <a:ea typeface="SimSun" panose="02010600030101010101" pitchFamily="2" charset="-122"/>
              </a:rPr>
              <a:t>：混合语言提交的国际申请</a:t>
            </a:r>
            <a:endParaRPr lang="en-US" altLang="fr-FR" dirty="0">
              <a:latin typeface="SimSun" panose="02010600030101010101" pitchFamily="2" charset="-122"/>
              <a:ea typeface="SimSun" panose="02010600030101010101" pitchFamily="2" charset="-122"/>
            </a:endParaRPr>
          </a:p>
          <a:p>
            <a:pPr lvl="1"/>
            <a:r>
              <a:rPr lang="zh-CN" altLang="en-US" dirty="0">
                <a:latin typeface="SimSun" panose="02010600030101010101" pitchFamily="2" charset="-122"/>
                <a:ea typeface="SimSun" panose="02010600030101010101" pitchFamily="2" charset="-122"/>
              </a:rPr>
              <a:t>在国际申请的说明书和</a:t>
            </a:r>
            <a:r>
              <a:rPr lang="en-GB" altLang="zh-CN" dirty="0">
                <a:latin typeface="SimSun" panose="02010600030101010101" pitchFamily="2" charset="-122"/>
                <a:ea typeface="SimSun" panose="02010600030101010101" pitchFamily="2" charset="-122"/>
              </a:rPr>
              <a:t>/</a:t>
            </a:r>
            <a:r>
              <a:rPr lang="zh-CN" altLang="en-US" dirty="0">
                <a:latin typeface="SimSun" panose="02010600030101010101" pitchFamily="2" charset="-122"/>
                <a:ea typeface="SimSun" panose="02010600030101010101" pitchFamily="2" charset="-122"/>
              </a:rPr>
              <a:t>或权利要求书包含一种以上语言而所有这些语言都是受理局所接受语言的情况下，保障其国际申请日</a:t>
            </a:r>
            <a:endParaRPr lang="en-GB" altLang="zh-CN" dirty="0">
              <a:latin typeface="SimSun" panose="02010600030101010101" pitchFamily="2" charset="-122"/>
              <a:ea typeface="SimSun" panose="02010600030101010101" pitchFamily="2" charset="-122"/>
            </a:endParaRPr>
          </a:p>
          <a:p>
            <a:pPr lvl="1"/>
            <a:r>
              <a:rPr lang="zh-CN" altLang="en-US" dirty="0">
                <a:latin typeface="SimSun" panose="02010600030101010101" pitchFamily="2" charset="-122"/>
                <a:ea typeface="SimSun" panose="02010600030101010101" pitchFamily="2" charset="-122"/>
              </a:rPr>
              <a:t>受理局会要求提交有关说明书和</a:t>
            </a:r>
            <a:r>
              <a:rPr lang="en-GB" altLang="zh-CN" dirty="0">
                <a:latin typeface="SimSun" panose="02010600030101010101" pitchFamily="2" charset="-122"/>
                <a:ea typeface="SimSun" panose="02010600030101010101" pitchFamily="2" charset="-122"/>
              </a:rPr>
              <a:t>/</a:t>
            </a:r>
            <a:r>
              <a:rPr lang="zh-CN" altLang="en-US" dirty="0">
                <a:latin typeface="SimSun" panose="02010600030101010101" pitchFamily="2" charset="-122"/>
                <a:ea typeface="SimSun" panose="02010600030101010101" pitchFamily="2" charset="-122"/>
              </a:rPr>
              <a:t>或权利要求书（或其一部分）的译文，使得申请使用一种语言，而该语言既是公布语言也是国际检索单位接受的语言</a:t>
            </a:r>
            <a:endParaRPr lang="en-GB" altLang="zh-CN" dirty="0">
              <a:latin typeface="SimSun" panose="02010600030101010101" pitchFamily="2" charset="-122"/>
              <a:ea typeface="SimSun" panose="02010600030101010101" pitchFamily="2" charset="-122"/>
            </a:endParaRPr>
          </a:p>
          <a:p>
            <a:pPr lvl="1"/>
            <a:r>
              <a:rPr lang="zh-CN" altLang="en-US" dirty="0">
                <a:latin typeface="SimSun" panose="02010600030101010101" pitchFamily="2" charset="-122"/>
                <a:ea typeface="SimSun" panose="02010600030101010101" pitchFamily="2" charset="-122"/>
              </a:rPr>
              <a:t>如果这些语言不都是受理局所接受的语言，则根据细则</a:t>
            </a:r>
            <a:r>
              <a:rPr lang="en-US" altLang="fr-FR" dirty="0">
                <a:latin typeface="SimSun" panose="02010600030101010101" pitchFamily="2" charset="-122"/>
                <a:ea typeface="SimSun" panose="02010600030101010101" pitchFamily="2" charset="-122"/>
              </a:rPr>
              <a:t>19.4</a:t>
            </a:r>
            <a:r>
              <a:rPr lang="zh-CN" altLang="en-US" dirty="0">
                <a:latin typeface="SimSun" panose="02010600030101010101" pitchFamily="2" charset="-122"/>
                <a:ea typeface="SimSun" panose="02010600030101010101" pitchFamily="2" charset="-122"/>
              </a:rPr>
              <a:t>将申请转送给国际局受理局</a:t>
            </a:r>
            <a:endParaRPr lang="en-GB" altLang="zh-CN" dirty="0">
              <a:latin typeface="SimSun" panose="02010600030101010101" pitchFamily="2" charset="-122"/>
              <a:ea typeface="SimSun" panose="02010600030101010101" pitchFamily="2" charset="-122"/>
            </a:endParaRPr>
          </a:p>
          <a:p>
            <a:pPr lvl="1"/>
            <a:r>
              <a:rPr lang="zh-CN" altLang="en-US" dirty="0">
                <a:latin typeface="SimSun" panose="02010600030101010101" pitchFamily="2" charset="-122"/>
                <a:ea typeface="SimSun" panose="02010600030101010101" pitchFamily="2" charset="-122"/>
              </a:rPr>
              <a:t>受理局在某些情况下可以不要求提交译文，例如对一些语言中性的术语，某些技术术语的音译或意译，或者涉及翻译技术的发明</a:t>
            </a:r>
            <a:endParaRPr lang="en-US" altLang="fr-FR" i="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3281807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88640"/>
            <a:ext cx="9108504" cy="706090"/>
          </a:xfrm>
        </p:spPr>
        <p:txBody>
          <a:bodyPr/>
          <a:lstStyle/>
          <a:p>
            <a:pPr algn="ctr"/>
            <a:r>
              <a:rPr lang="en-US" b="1" dirty="0">
                <a:latin typeface="SimSun" panose="02010600030101010101" pitchFamily="2" charset="-122"/>
                <a:ea typeface="SimSun" panose="02010600030101010101" pitchFamily="2" charset="-122"/>
              </a:rPr>
              <a:t>2024</a:t>
            </a:r>
            <a:r>
              <a:rPr lang="zh-CN" altLang="en-US" b="1" dirty="0">
                <a:latin typeface="SimSun" panose="02010600030101010101" pitchFamily="2" charset="-122"/>
                <a:ea typeface="SimSun" panose="02010600030101010101" pitchFamily="2" charset="-122"/>
              </a:rPr>
              <a:t>年</a:t>
            </a:r>
            <a:r>
              <a:rPr lang="en-GB" altLang="zh-CN" b="1" dirty="0">
                <a:latin typeface="SimSun" panose="02010600030101010101" pitchFamily="2" charset="-122"/>
                <a:ea typeface="SimSun" panose="02010600030101010101" pitchFamily="2" charset="-122"/>
              </a:rPr>
              <a:t>7</a:t>
            </a:r>
            <a:r>
              <a:rPr lang="zh-CN" altLang="en-US" b="1" dirty="0">
                <a:latin typeface="SimSun" panose="02010600030101010101" pitchFamily="2" charset="-122"/>
                <a:ea typeface="SimSun" panose="02010600030101010101" pitchFamily="2" charset="-122"/>
              </a:rPr>
              <a:t>月</a:t>
            </a:r>
            <a:r>
              <a:rPr lang="en-GB" altLang="zh-CN" b="1" dirty="0">
                <a:latin typeface="SimSun" panose="02010600030101010101" pitchFamily="2" charset="-122"/>
                <a:ea typeface="SimSun" panose="02010600030101010101" pitchFamily="2" charset="-122"/>
              </a:rPr>
              <a:t>1</a:t>
            </a:r>
            <a:r>
              <a:rPr lang="zh-CN" altLang="en-US" b="1" dirty="0">
                <a:latin typeface="SimSun" panose="02010600030101010101" pitchFamily="2" charset="-122"/>
                <a:ea typeface="SimSun" panose="02010600030101010101" pitchFamily="2" charset="-122"/>
              </a:rPr>
              <a:t>日起生效的</a:t>
            </a:r>
            <a:r>
              <a:rPr lang="en-US" altLang="zh-CN" b="1" dirty="0">
                <a:latin typeface="SimSun" panose="02010600030101010101" pitchFamily="2" charset="-122"/>
                <a:ea typeface="SimSun" panose="02010600030101010101" pitchFamily="2" charset="-122"/>
              </a:rPr>
              <a:t>PCT</a:t>
            </a:r>
            <a:r>
              <a:rPr lang="zh-CN" altLang="en-US" b="1" dirty="0">
                <a:latin typeface="SimSun" panose="02010600030101010101" pitchFamily="2" charset="-122"/>
                <a:ea typeface="SimSun" panose="02010600030101010101" pitchFamily="2" charset="-122"/>
              </a:rPr>
              <a:t>细则修改</a:t>
            </a:r>
            <a:r>
              <a:rPr lang="en-US" altLang="zh-CN" b="1" dirty="0">
                <a:latin typeface="SimSun" panose="02010600030101010101" pitchFamily="2" charset="-122"/>
                <a:ea typeface="SimSun" panose="02010600030101010101" pitchFamily="2" charset="-122"/>
              </a:rPr>
              <a:t> </a:t>
            </a:r>
            <a:r>
              <a:rPr lang="en-US" b="1" dirty="0">
                <a:latin typeface="SimSun" panose="02010600030101010101" pitchFamily="2" charset="-122"/>
                <a:ea typeface="SimSun" panose="02010600030101010101" pitchFamily="2" charset="-122"/>
              </a:rPr>
              <a:t>(2)</a:t>
            </a:r>
          </a:p>
        </p:txBody>
      </p:sp>
      <p:sp>
        <p:nvSpPr>
          <p:cNvPr id="3" name="Content Placeholder 2"/>
          <p:cNvSpPr>
            <a:spLocks noGrp="1"/>
          </p:cNvSpPr>
          <p:nvPr>
            <p:ph idx="1"/>
          </p:nvPr>
        </p:nvSpPr>
        <p:spPr>
          <a:xfrm>
            <a:off x="215516" y="1196752"/>
            <a:ext cx="8532948" cy="4752528"/>
          </a:xfrm>
        </p:spPr>
        <p:txBody>
          <a:bodyPr>
            <a:normAutofit/>
          </a:bodyPr>
          <a:lstStyle/>
          <a:p>
            <a:pPr lvl="1">
              <a:spcBef>
                <a:spcPts val="1200"/>
              </a:spcBef>
            </a:pPr>
            <a:r>
              <a:rPr lang="zh-CN" altLang="en-US" dirty="0">
                <a:latin typeface="SimSun" panose="02010600030101010101" pitchFamily="2" charset="-122"/>
                <a:ea typeface="SimSun" panose="02010600030101010101" pitchFamily="2" charset="-122"/>
              </a:rPr>
              <a:t>对于摘要或附图中文字内容使用混合语言的情况，已经有特殊的规定（细则</a:t>
            </a:r>
            <a:r>
              <a:rPr lang="en-GB" altLang="zh-CN" dirty="0">
                <a:latin typeface="SimSun" panose="02010600030101010101" pitchFamily="2" charset="-122"/>
                <a:ea typeface="SimSun" panose="02010600030101010101" pitchFamily="2" charset="-122"/>
              </a:rPr>
              <a:t>26.3</a:t>
            </a:r>
            <a:r>
              <a:rPr lang="zh-CN" altLang="en-US" dirty="0">
                <a:latin typeface="SimSun" panose="02010600030101010101" pitchFamily="2" charset="-122"/>
                <a:ea typeface="SimSun" panose="02010600030101010101" pitchFamily="2" charset="-122"/>
              </a:rPr>
              <a:t>之三</a:t>
            </a:r>
            <a:r>
              <a:rPr lang="en-GB" altLang="zh-CN" dirty="0">
                <a:latin typeface="SimSun" panose="02010600030101010101" pitchFamily="2" charset="-122"/>
                <a:ea typeface="SimSun" panose="02010600030101010101" pitchFamily="2" charset="-122"/>
              </a:rPr>
              <a:t>(a)</a:t>
            </a:r>
            <a:r>
              <a:rPr lang="zh-CN" altLang="en-US" dirty="0">
                <a:latin typeface="SimSun" panose="02010600030101010101" pitchFamily="2" charset="-122"/>
                <a:ea typeface="SimSun" panose="02010600030101010101" pitchFamily="2" charset="-122"/>
              </a:rPr>
              <a:t>）</a:t>
            </a:r>
            <a:endParaRPr lang="en-GB" altLang="zh-CN" dirty="0">
              <a:latin typeface="SimSun" panose="02010600030101010101" pitchFamily="2" charset="-122"/>
              <a:ea typeface="SimSun" panose="02010600030101010101" pitchFamily="2" charset="-122"/>
            </a:endParaRPr>
          </a:p>
          <a:p>
            <a:pPr lvl="1">
              <a:spcBef>
                <a:spcPts val="1200"/>
              </a:spcBef>
            </a:pPr>
            <a:r>
              <a:rPr lang="zh-CN" altLang="en-US" dirty="0">
                <a:latin typeface="SimSun" panose="02010600030101010101" pitchFamily="2" charset="-122"/>
                <a:ea typeface="SimSun" panose="02010600030101010101" pitchFamily="2" charset="-122"/>
              </a:rPr>
              <a:t>自</a:t>
            </a:r>
            <a:r>
              <a:rPr lang="en-GB" altLang="zh-CN" dirty="0">
                <a:latin typeface="SimSun" panose="02010600030101010101" pitchFamily="2" charset="-122"/>
                <a:ea typeface="SimSun" panose="02010600030101010101" pitchFamily="2" charset="-122"/>
              </a:rPr>
              <a:t>2024</a:t>
            </a:r>
            <a:r>
              <a:rPr lang="zh-CN" altLang="en-US" dirty="0">
                <a:latin typeface="SimSun" panose="02010600030101010101" pitchFamily="2" charset="-122"/>
                <a:ea typeface="SimSun" panose="02010600030101010101" pitchFamily="2" charset="-122"/>
              </a:rPr>
              <a:t>年</a:t>
            </a:r>
            <a:r>
              <a:rPr lang="en-GB" altLang="zh-CN" dirty="0">
                <a:latin typeface="SimSun" panose="02010600030101010101" pitchFamily="2" charset="-122"/>
                <a:ea typeface="SimSun" panose="02010600030101010101" pitchFamily="2" charset="-122"/>
              </a:rPr>
              <a:t>7</a:t>
            </a:r>
            <a:r>
              <a:rPr lang="zh-CN" altLang="en-US" dirty="0">
                <a:latin typeface="SimSun" panose="02010600030101010101" pitchFamily="2" charset="-122"/>
                <a:ea typeface="SimSun" panose="02010600030101010101" pitchFamily="2" charset="-122"/>
              </a:rPr>
              <a:t>月</a:t>
            </a:r>
            <a:r>
              <a:rPr lang="en-GB" altLang="zh-CN" dirty="0">
                <a:latin typeface="SimSun" panose="02010600030101010101" pitchFamily="2" charset="-122"/>
                <a:ea typeface="SimSun" panose="02010600030101010101" pitchFamily="2" charset="-122"/>
              </a:rPr>
              <a:t>1</a:t>
            </a:r>
            <a:r>
              <a:rPr lang="zh-CN" altLang="en-US" dirty="0">
                <a:latin typeface="SimSun" panose="02010600030101010101" pitchFamily="2" charset="-122"/>
                <a:ea typeface="SimSun" panose="02010600030101010101" pitchFamily="2" charset="-122"/>
              </a:rPr>
              <a:t>日起生效，适用于该日或其后提出的国际申请</a:t>
            </a:r>
            <a:endParaRPr lang="en-US" altLang="fr-FR" i="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4073724236"/>
      </p:ext>
    </p:extLst>
  </p:cSld>
  <p:clrMapOvr>
    <a:masterClrMapping/>
  </p:clrMapOvr>
</p:sld>
</file>

<file path=ppt/theme/theme1.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EN_2010_pct background png</Template>
  <TotalTime>20488</TotalTime>
  <Words>366</Words>
  <Application>Microsoft Office PowerPoint</Application>
  <PresentationFormat>On-screen Show (4:3)</PresentationFormat>
  <Paragraphs>12</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SimSun</vt:lpstr>
      <vt:lpstr>Arial</vt:lpstr>
      <vt:lpstr>Microsoft Sans Serif</vt:lpstr>
      <vt:lpstr>Wingdings</vt:lpstr>
      <vt:lpstr>EN_2010_pct background png</vt:lpstr>
      <vt:lpstr>PowerPoint Presentation</vt:lpstr>
      <vt:lpstr>2024年7月1日起生效的PCT细则修改(1)</vt:lpstr>
      <vt:lpstr>2024年7月1日起生效的PCT细则修改 (2)</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keywords>PUBLIC</cp:keywords>
  <cp:lastModifiedBy>JULLIARD Corinne</cp:lastModifiedBy>
  <cp:revision>153</cp:revision>
  <cp:lastPrinted>2023-10-10T07:26:03Z</cp:lastPrinted>
  <dcterms:created xsi:type="dcterms:W3CDTF">2013-10-25T09:07:15Z</dcterms:created>
  <dcterms:modified xsi:type="dcterms:W3CDTF">2024-06-06T05:08:45Z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57c2526b-b672-4577-aa4a-5cdbb8a83d5a</vt:lpwstr>
  </property>
  <property fmtid="{D5CDD505-2E9C-101B-9397-08002B2CF9AE}" pid="3" name="Classification">
    <vt:lpwstr>Public</vt:lpwstr>
  </property>
  <property fmtid="{D5CDD505-2E9C-101B-9397-08002B2CF9AE}" pid="4" name="VisualMarkings">
    <vt:lpwstr>None</vt:lpwstr>
  </property>
  <property fmtid="{D5CDD505-2E9C-101B-9397-08002B2CF9AE}" pid="5" name="JustificationReason">
    <vt:lpwstr>
    </vt:lpwstr>
  </property>
  <property fmtid="{D5CDD505-2E9C-101B-9397-08002B2CF9AE}" pid="6" name="Alignment">
    <vt:lpwstr>Centre</vt:lpwstr>
  </property>
  <property fmtid="{D5CDD505-2E9C-101B-9397-08002B2CF9AE}" pid="7" name="Language">
    <vt:lpwstr>English</vt:lpwstr>
  </property>
  <property fmtid="{D5CDD505-2E9C-101B-9397-08002B2CF9AE}" pid="8" name="TCSClassification">
    <vt:lpwstr>PUBLIC</vt:lpwstr>
  </property>
  <property fmtid="{D5CDD505-2E9C-101B-9397-08002B2CF9AE}" pid="9" name="MSIP_Label_20773ee6-353b-4fb9-a59d-0b94c8c67bea_Enabled">
    <vt:lpwstr>true</vt:lpwstr>
  </property>
  <property fmtid="{D5CDD505-2E9C-101B-9397-08002B2CF9AE}" pid="10" name="MSIP_Label_20773ee6-353b-4fb9-a59d-0b94c8c67bea_SetDate">
    <vt:lpwstr>2023-05-23T10:32:29Z</vt:lpwstr>
  </property>
  <property fmtid="{D5CDD505-2E9C-101B-9397-08002B2CF9AE}" pid="11" name="MSIP_Label_20773ee6-353b-4fb9-a59d-0b94c8c67bea_Method">
    <vt:lpwstr>Privileged</vt:lpwstr>
  </property>
  <property fmtid="{D5CDD505-2E9C-101B-9397-08002B2CF9AE}" pid="12" name="MSIP_Label_20773ee6-353b-4fb9-a59d-0b94c8c67bea_Name">
    <vt:lpwstr>No markings</vt:lpwstr>
  </property>
  <property fmtid="{D5CDD505-2E9C-101B-9397-08002B2CF9AE}" pid="13" name="MSIP_Label_20773ee6-353b-4fb9-a59d-0b94c8c67bea_SiteId">
    <vt:lpwstr>faa31b06-8ccc-48c9-867f-f7510dd11c02</vt:lpwstr>
  </property>
  <property fmtid="{D5CDD505-2E9C-101B-9397-08002B2CF9AE}" pid="14" name="MSIP_Label_20773ee6-353b-4fb9-a59d-0b94c8c67bea_ActionId">
    <vt:lpwstr>df0fd768-7d5f-41b1-be87-d3f536fe2066</vt:lpwstr>
  </property>
  <property fmtid="{D5CDD505-2E9C-101B-9397-08002B2CF9AE}" pid="15" name="MSIP_Label_20773ee6-353b-4fb9-a59d-0b94c8c67bea_ContentBits">
    <vt:lpwstr>0</vt:lpwstr>
  </property>
</Properties>
</file>